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4"/>
  </p:sldMasterIdLst>
  <p:notesMasterIdLst>
    <p:notesMasterId r:id="rId94"/>
  </p:notesMasterIdLst>
  <p:sldIdLst>
    <p:sldId id="257" r:id="rId5"/>
    <p:sldId id="364" r:id="rId6"/>
    <p:sldId id="429" r:id="rId7"/>
    <p:sldId id="431" r:id="rId8"/>
    <p:sldId id="432" r:id="rId9"/>
    <p:sldId id="433" r:id="rId10"/>
    <p:sldId id="448" r:id="rId11"/>
    <p:sldId id="563" r:id="rId12"/>
    <p:sldId id="466" r:id="rId13"/>
    <p:sldId id="467" r:id="rId14"/>
    <p:sldId id="570" r:id="rId15"/>
    <p:sldId id="468" r:id="rId16"/>
    <p:sldId id="527" r:id="rId17"/>
    <p:sldId id="530" r:id="rId18"/>
    <p:sldId id="525" r:id="rId19"/>
    <p:sldId id="461" r:id="rId20"/>
    <p:sldId id="526" r:id="rId21"/>
    <p:sldId id="462" r:id="rId22"/>
    <p:sldId id="463" r:id="rId23"/>
    <p:sldId id="630" r:id="rId24"/>
    <p:sldId id="464" r:id="rId25"/>
    <p:sldId id="493" r:id="rId26"/>
    <p:sldId id="495" r:id="rId27"/>
    <p:sldId id="496" r:id="rId28"/>
    <p:sldId id="497" r:id="rId29"/>
    <p:sldId id="430" r:id="rId30"/>
    <p:sldId id="550" r:id="rId31"/>
    <p:sldId id="552" r:id="rId32"/>
    <p:sldId id="551" r:id="rId33"/>
    <p:sldId id="553" r:id="rId34"/>
    <p:sldId id="555" r:id="rId35"/>
    <p:sldId id="556" r:id="rId36"/>
    <p:sldId id="565" r:id="rId37"/>
    <p:sldId id="557" r:id="rId38"/>
    <p:sldId id="558" r:id="rId39"/>
    <p:sldId id="559" r:id="rId40"/>
    <p:sldId id="560" r:id="rId41"/>
    <p:sldId id="561" r:id="rId42"/>
    <p:sldId id="562" r:id="rId43"/>
    <p:sldId id="566" r:id="rId44"/>
    <p:sldId id="564" r:id="rId45"/>
    <p:sldId id="473" r:id="rId46"/>
    <p:sldId id="474" r:id="rId47"/>
    <p:sldId id="446" r:id="rId48"/>
    <p:sldId id="571" r:id="rId49"/>
    <p:sldId id="572" r:id="rId50"/>
    <p:sldId id="573" r:id="rId51"/>
    <p:sldId id="574" r:id="rId52"/>
    <p:sldId id="575" r:id="rId53"/>
    <p:sldId id="576" r:id="rId54"/>
    <p:sldId id="577" r:id="rId55"/>
    <p:sldId id="578" r:id="rId56"/>
    <p:sldId id="579" r:id="rId57"/>
    <p:sldId id="580" r:id="rId58"/>
    <p:sldId id="581" r:id="rId59"/>
    <p:sldId id="582" r:id="rId60"/>
    <p:sldId id="586" r:id="rId61"/>
    <p:sldId id="585" r:id="rId62"/>
    <p:sldId id="587" r:id="rId63"/>
    <p:sldId id="589" r:id="rId64"/>
    <p:sldId id="607" r:id="rId65"/>
    <p:sldId id="590" r:id="rId66"/>
    <p:sldId id="608" r:id="rId67"/>
    <p:sldId id="609" r:id="rId68"/>
    <p:sldId id="612" r:id="rId69"/>
    <p:sldId id="610" r:id="rId70"/>
    <p:sldId id="613" r:id="rId71"/>
    <p:sldId id="614" r:id="rId72"/>
    <p:sldId id="615" r:id="rId73"/>
    <p:sldId id="616" r:id="rId74"/>
    <p:sldId id="617" r:id="rId75"/>
    <p:sldId id="618" r:id="rId76"/>
    <p:sldId id="619" r:id="rId77"/>
    <p:sldId id="620" r:id="rId78"/>
    <p:sldId id="621" r:id="rId79"/>
    <p:sldId id="523" r:id="rId80"/>
    <p:sldId id="477" r:id="rId81"/>
    <p:sldId id="624" r:id="rId82"/>
    <p:sldId id="531" r:id="rId83"/>
    <p:sldId id="533" r:id="rId84"/>
    <p:sldId id="543" r:id="rId85"/>
    <p:sldId id="625" r:id="rId86"/>
    <p:sldId id="545" r:id="rId87"/>
    <p:sldId id="546" r:id="rId88"/>
    <p:sldId id="547" r:id="rId89"/>
    <p:sldId id="548" r:id="rId90"/>
    <p:sldId id="549" r:id="rId91"/>
    <p:sldId id="516" r:id="rId92"/>
    <p:sldId id="428" r:id="rId9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0066FF"/>
    <a:srgbClr val="CC0000"/>
    <a:srgbClr val="0000CC"/>
    <a:srgbClr val="66FF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DF67D6E-48E7-487D-AA86-0983C6662099}" v="21" dt="2022-11-29T07:58:10.42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108" d="100"/>
          <a:sy n="108" d="100"/>
        </p:scale>
        <p:origin x="630" y="102"/>
      </p:cViewPr>
      <p:guideLst>
        <p:guide orient="horz" pos="2160"/>
        <p:guide pos="3840"/>
      </p:guideLst>
    </p:cSldViewPr>
  </p:slideViewPr>
  <p:notesTextViewPr>
    <p:cViewPr>
      <p:scale>
        <a:sx n="1" d="1"/>
        <a:sy n="1" d="1"/>
      </p:scale>
      <p:origin x="0" y="0"/>
    </p:cViewPr>
  </p:notesTextViewPr>
  <p:sorterViewPr>
    <p:cViewPr>
      <p:scale>
        <a:sx n="100" d="100"/>
        <a:sy n="100" d="100"/>
      </p:scale>
      <p:origin x="0" y="-3902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presProps" Target="presProps.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0" Type="http://schemas.openxmlformats.org/officeDocument/2006/relationships/slide" Target="slides/slide76.xml"/><Relationship Id="rId85" Type="http://schemas.openxmlformats.org/officeDocument/2006/relationships/slide" Target="slides/slide8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notesMaster" Target="notesMasters/notesMaster1.xml"/><Relationship Id="rId99"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theme" Target="theme/theme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BCB3745-6C41-40A4-BEC9-6BEB218A0859}" type="datetimeFigureOut">
              <a:rPr lang="en-US" smtClean="0"/>
              <a:t>12/5/2022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E003C43-1C0C-47D7-96F1-DE4B1C87DAE9}" type="slidenum">
              <a:rPr lang="en-US" smtClean="0"/>
              <a:t>‹#›</a:t>
            </a:fld>
            <a:endParaRPr lang="en-US"/>
          </a:p>
        </p:txBody>
      </p:sp>
    </p:spTree>
    <p:extLst>
      <p:ext uri="{BB962C8B-B14F-4D97-AF65-F5344CB8AC3E}">
        <p14:creationId xmlns:p14="http://schemas.microsoft.com/office/powerpoint/2010/main" val="4595328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7" name="Rectangle 6"/>
          <p:cNvSpPr/>
          <p:nvPr/>
        </p:nvSpPr>
        <p:spPr>
          <a:xfrm>
            <a:off x="3177" y="6400800"/>
            <a:ext cx="12188825" cy="457200"/>
          </a:xfrm>
          <a:prstGeom prst="rect">
            <a:avLst/>
          </a:prstGeom>
          <a:solidFill>
            <a:srgbClr val="006600">
              <a:alpha val="70588"/>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7" y="6334316"/>
            <a:ext cx="12188825" cy="64008"/>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Date Placeholder 3"/>
          <p:cNvSpPr>
            <a:spLocks noGrp="1"/>
          </p:cNvSpPr>
          <p:nvPr>
            <p:ph type="dt" sz="half" idx="10"/>
          </p:nvPr>
        </p:nvSpPr>
        <p:spPr/>
        <p:txBody>
          <a:bodyPr/>
          <a:lstStyle>
            <a:lvl1pPr>
              <a:defRPr sz="1600">
                <a:solidFill>
                  <a:schemeClr val="bg1"/>
                </a:solidFill>
              </a:defRPr>
            </a:lvl1pPr>
          </a:lstStyle>
          <a:p>
            <a:endParaRPr lang="en-US" dirty="0"/>
          </a:p>
        </p:txBody>
      </p:sp>
      <p:sp>
        <p:nvSpPr>
          <p:cNvPr id="5" name="Footer Placeholder 4"/>
          <p:cNvSpPr>
            <a:spLocks noGrp="1"/>
          </p:cNvSpPr>
          <p:nvPr>
            <p:ph type="ftr" sz="quarter" idx="11"/>
          </p:nvPr>
        </p:nvSpPr>
        <p:spPr/>
        <p:txBody>
          <a:bodyPr/>
          <a:lstStyle>
            <a:lvl1pPr>
              <a:defRPr sz="1600">
                <a:solidFill>
                  <a:schemeClr val="bg1"/>
                </a:solidFill>
              </a:defRPr>
            </a:lvl1pPr>
          </a:lstStyle>
          <a:p>
            <a:r>
              <a:rPr lang="en-US" dirty="0"/>
              <a:t>COE 292- Introduction to AI</a:t>
            </a:r>
          </a:p>
        </p:txBody>
      </p:sp>
      <p:sp>
        <p:nvSpPr>
          <p:cNvPr id="6" name="Slide Number Placeholder 5"/>
          <p:cNvSpPr>
            <a:spLocks noGrp="1"/>
          </p:cNvSpPr>
          <p:nvPr>
            <p:ph type="sldNum" sz="quarter" idx="12"/>
          </p:nvPr>
        </p:nvSpPr>
        <p:spPr/>
        <p:txBody>
          <a:bodyPr/>
          <a:lstStyle>
            <a:lvl1pPr>
              <a:defRPr sz="1600">
                <a:solidFill>
                  <a:schemeClr val="bg1"/>
                </a:solidFill>
              </a:defRPr>
            </a:lvl1pPr>
          </a:lstStyle>
          <a:p>
            <a:fld id="{B7884E68-CE57-44C0-BE0F-84C629DF22D5}" type="slidenum">
              <a:rPr lang="en-US" smtClean="0"/>
              <a:t>‹#›</a:t>
            </a:fld>
            <a:endParaRPr lang="en-US"/>
          </a:p>
        </p:txBody>
      </p:sp>
      <p:sp>
        <p:nvSpPr>
          <p:cNvPr id="15" name="Text Placeholder 14"/>
          <p:cNvSpPr>
            <a:spLocks noGrp="1"/>
          </p:cNvSpPr>
          <p:nvPr>
            <p:ph type="body" sz="quarter" idx="13"/>
          </p:nvPr>
        </p:nvSpPr>
        <p:spPr>
          <a:xfrm>
            <a:off x="624572" y="4749800"/>
            <a:ext cx="11277600" cy="914400"/>
          </a:xfrm>
        </p:spPr>
        <p:txBody>
          <a:bodyPr>
            <a:noAutofit/>
          </a:bodyPr>
          <a:lstStyle>
            <a:lvl4pPr marL="156629" indent="0" algn="ctr">
              <a:buNone/>
              <a:defRPr sz="4267" baseline="0"/>
            </a:lvl4pPr>
          </a:lstStyle>
          <a:p>
            <a:pPr lvl="0"/>
            <a:r>
              <a:rPr lang="en-US"/>
              <a:t>Edit Master text styles</a:t>
            </a:r>
          </a:p>
        </p:txBody>
      </p:sp>
      <p:sp>
        <p:nvSpPr>
          <p:cNvPr id="16" name="TextBox 15"/>
          <p:cNvSpPr txBox="1"/>
          <p:nvPr/>
        </p:nvSpPr>
        <p:spPr>
          <a:xfrm>
            <a:off x="455628" y="5660231"/>
            <a:ext cx="11277600" cy="379656"/>
          </a:xfrm>
          <a:prstGeom prst="rect">
            <a:avLst/>
          </a:prstGeom>
          <a:noFill/>
        </p:spPr>
        <p:txBody>
          <a:bodyPr wrap="square" rtlCol="0">
            <a:spAutoFit/>
          </a:bodyPr>
          <a:lstStyle/>
          <a:p>
            <a:pPr algn="ctr"/>
            <a:r>
              <a:rPr lang="en-US" sz="1867" dirty="0">
                <a:solidFill>
                  <a:srgbClr val="996600"/>
                </a:solidFill>
              </a:rPr>
              <a:t>Presentation is based on the content developed by Dr. Akram F. Ahmed, COE Dept.</a:t>
            </a:r>
          </a:p>
        </p:txBody>
      </p:sp>
      <p:sp>
        <p:nvSpPr>
          <p:cNvPr id="17" name="TextBox 16"/>
          <p:cNvSpPr txBox="1"/>
          <p:nvPr/>
        </p:nvSpPr>
        <p:spPr>
          <a:xfrm>
            <a:off x="609600" y="548799"/>
            <a:ext cx="11277600" cy="1528752"/>
          </a:xfrm>
          <a:prstGeom prst="rect">
            <a:avLst/>
          </a:prstGeom>
          <a:noFill/>
        </p:spPr>
        <p:txBody>
          <a:bodyPr wrap="square" lIns="0" rIns="0" rtlCol="0">
            <a:spAutoFit/>
          </a:bodyPr>
          <a:lstStyle/>
          <a:p>
            <a:pPr algn="ctr"/>
            <a:r>
              <a:rPr lang="en-US" sz="4667" dirty="0">
                <a:solidFill>
                  <a:srgbClr val="008000"/>
                </a:solidFill>
              </a:rPr>
              <a:t>COE 292</a:t>
            </a:r>
          </a:p>
          <a:p>
            <a:pPr algn="ctr"/>
            <a:r>
              <a:rPr lang="en-US" sz="4667" dirty="0">
                <a:solidFill>
                  <a:srgbClr val="008000"/>
                </a:solidFill>
              </a:rPr>
              <a:t> Introduction to Artificial Intelligence</a:t>
            </a:r>
          </a:p>
        </p:txBody>
      </p:sp>
      <p:grpSp>
        <p:nvGrpSpPr>
          <p:cNvPr id="13" name="Group 12">
            <a:extLst>
              <a:ext uri="{FF2B5EF4-FFF2-40B4-BE49-F238E27FC236}">
                <a16:creationId xmlns:a16="http://schemas.microsoft.com/office/drawing/2014/main" id="{FBBAFCE8-2EF7-4D77-AE15-DC2F91554DC0}"/>
              </a:ext>
            </a:extLst>
          </p:cNvPr>
          <p:cNvGrpSpPr/>
          <p:nvPr/>
        </p:nvGrpSpPr>
        <p:grpSpPr>
          <a:xfrm>
            <a:off x="4106513" y="2173992"/>
            <a:ext cx="4313719" cy="2474208"/>
            <a:chOff x="1" y="1"/>
            <a:chExt cx="9155896" cy="5173261"/>
          </a:xfrm>
        </p:grpSpPr>
        <p:sp>
          <p:nvSpPr>
            <p:cNvPr id="14" name="Rectangle 13">
              <a:extLst>
                <a:ext uri="{FF2B5EF4-FFF2-40B4-BE49-F238E27FC236}">
                  <a16:creationId xmlns:a16="http://schemas.microsoft.com/office/drawing/2014/main" id="{965C01A5-4EF1-4D2D-931F-790FAC34A3DC}"/>
                </a:ext>
              </a:extLst>
            </p:cNvPr>
            <p:cNvSpPr>
              <a:spLocks noChangeArrowheads="1"/>
            </p:cNvSpPr>
            <p:nvPr/>
          </p:nvSpPr>
          <p:spPr bwMode="auto">
            <a:xfrm>
              <a:off x="2756297" y="1479947"/>
              <a:ext cx="3649266" cy="2215754"/>
            </a:xfrm>
            <a:prstGeom prst="rect">
              <a:avLst/>
            </a:prstGeom>
            <a:noFill/>
            <a:ln w="60325" cap="flat">
              <a:solidFill>
                <a:srgbClr val="00A64E"/>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351"/>
            </a:p>
          </p:txBody>
        </p:sp>
        <p:grpSp>
          <p:nvGrpSpPr>
            <p:cNvPr id="18" name="Group 17"/>
            <p:cNvGrpSpPr/>
            <p:nvPr/>
          </p:nvGrpSpPr>
          <p:grpSpPr>
            <a:xfrm>
              <a:off x="1" y="1"/>
              <a:ext cx="9155896" cy="5173261"/>
              <a:chOff x="0" y="0"/>
              <a:chExt cx="12207875" cy="6897688"/>
            </a:xfrm>
          </p:grpSpPr>
          <p:sp>
            <p:nvSpPr>
              <p:cNvPr id="21" name="Freeform 20">
                <a:extLst>
                  <a:ext uri="{FF2B5EF4-FFF2-40B4-BE49-F238E27FC236}">
                    <a16:creationId xmlns:a16="http://schemas.microsoft.com/office/drawing/2014/main" id="{B0E1781B-2A28-4946-82E3-F0738AF0F2DA}"/>
                  </a:ext>
                </a:extLst>
              </p:cNvPr>
              <p:cNvSpPr>
                <a:spLocks noEditPoints="1"/>
              </p:cNvSpPr>
              <p:nvPr/>
            </p:nvSpPr>
            <p:spPr bwMode="auto">
              <a:xfrm>
                <a:off x="330200" y="2344738"/>
                <a:ext cx="333375" cy="333375"/>
              </a:xfrm>
              <a:custGeom>
                <a:avLst/>
                <a:gdLst>
                  <a:gd name="T0" fmla="*/ 44 w 88"/>
                  <a:gd name="T1" fmla="*/ 88 h 88"/>
                  <a:gd name="T2" fmla="*/ 0 w 88"/>
                  <a:gd name="T3" fmla="*/ 44 h 88"/>
                  <a:gd name="T4" fmla="*/ 44 w 88"/>
                  <a:gd name="T5" fmla="*/ 0 h 88"/>
                  <a:gd name="T6" fmla="*/ 88 w 88"/>
                  <a:gd name="T7" fmla="*/ 44 h 88"/>
                  <a:gd name="T8" fmla="*/ 44 w 88"/>
                  <a:gd name="T9" fmla="*/ 88 h 88"/>
                  <a:gd name="T10" fmla="*/ 44 w 88"/>
                  <a:gd name="T11" fmla="*/ 24 h 88"/>
                  <a:gd name="T12" fmla="*/ 24 w 88"/>
                  <a:gd name="T13" fmla="*/ 44 h 88"/>
                  <a:gd name="T14" fmla="*/ 44 w 88"/>
                  <a:gd name="T15" fmla="*/ 64 h 88"/>
                  <a:gd name="T16" fmla="*/ 64 w 88"/>
                  <a:gd name="T17" fmla="*/ 44 h 88"/>
                  <a:gd name="T18" fmla="*/ 44 w 88"/>
                  <a:gd name="T19" fmla="*/ 2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88"/>
                    </a:moveTo>
                    <a:cubicBezTo>
                      <a:pt x="20" y="88"/>
                      <a:pt x="0" y="68"/>
                      <a:pt x="0" y="44"/>
                    </a:cubicBezTo>
                    <a:cubicBezTo>
                      <a:pt x="0" y="19"/>
                      <a:pt x="20" y="0"/>
                      <a:pt x="44" y="0"/>
                    </a:cubicBezTo>
                    <a:cubicBezTo>
                      <a:pt x="68" y="0"/>
                      <a:pt x="88" y="19"/>
                      <a:pt x="88" y="44"/>
                    </a:cubicBezTo>
                    <a:cubicBezTo>
                      <a:pt x="88" y="68"/>
                      <a:pt x="68" y="88"/>
                      <a:pt x="44" y="88"/>
                    </a:cubicBezTo>
                    <a:close/>
                    <a:moveTo>
                      <a:pt x="44" y="24"/>
                    </a:moveTo>
                    <a:cubicBezTo>
                      <a:pt x="33" y="24"/>
                      <a:pt x="24" y="33"/>
                      <a:pt x="24" y="44"/>
                    </a:cubicBezTo>
                    <a:cubicBezTo>
                      <a:pt x="24" y="55"/>
                      <a:pt x="33" y="64"/>
                      <a:pt x="44" y="64"/>
                    </a:cubicBezTo>
                    <a:cubicBezTo>
                      <a:pt x="55" y="64"/>
                      <a:pt x="64" y="55"/>
                      <a:pt x="64" y="44"/>
                    </a:cubicBezTo>
                    <a:cubicBezTo>
                      <a:pt x="64" y="33"/>
                      <a:pt x="55" y="24"/>
                      <a:pt x="44" y="24"/>
                    </a:cubicBezTo>
                    <a:close/>
                  </a:path>
                </a:pathLst>
              </a:cu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351"/>
              </a:p>
            </p:txBody>
          </p:sp>
          <p:sp>
            <p:nvSpPr>
              <p:cNvPr id="22" name="Freeform 21">
                <a:extLst>
                  <a:ext uri="{FF2B5EF4-FFF2-40B4-BE49-F238E27FC236}">
                    <a16:creationId xmlns:a16="http://schemas.microsoft.com/office/drawing/2014/main" id="{FF33298A-962D-4868-9F85-4F813DCFD817}"/>
                  </a:ext>
                </a:extLst>
              </p:cNvPr>
              <p:cNvSpPr>
                <a:spLocks/>
              </p:cNvSpPr>
              <p:nvPr/>
            </p:nvSpPr>
            <p:spPr bwMode="auto">
              <a:xfrm>
                <a:off x="5611813" y="5299075"/>
                <a:ext cx="514350" cy="461963"/>
              </a:xfrm>
              <a:custGeom>
                <a:avLst/>
                <a:gdLst>
                  <a:gd name="T0" fmla="*/ 324 w 324"/>
                  <a:gd name="T1" fmla="*/ 291 h 291"/>
                  <a:gd name="T2" fmla="*/ 0 w 324"/>
                  <a:gd name="T3" fmla="*/ 291 h 291"/>
                  <a:gd name="T4" fmla="*/ 0 w 324"/>
                  <a:gd name="T5" fmla="*/ 0 h 291"/>
                  <a:gd name="T6" fmla="*/ 57 w 324"/>
                  <a:gd name="T7" fmla="*/ 0 h 291"/>
                  <a:gd name="T8" fmla="*/ 57 w 324"/>
                  <a:gd name="T9" fmla="*/ 233 h 291"/>
                  <a:gd name="T10" fmla="*/ 267 w 324"/>
                  <a:gd name="T11" fmla="*/ 233 h 291"/>
                  <a:gd name="T12" fmla="*/ 267 w 324"/>
                  <a:gd name="T13" fmla="*/ 0 h 291"/>
                  <a:gd name="T14" fmla="*/ 324 w 324"/>
                  <a:gd name="T15" fmla="*/ 0 h 291"/>
                  <a:gd name="T16" fmla="*/ 324 w 324"/>
                  <a:gd name="T17" fmla="*/ 291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4" h="291">
                    <a:moveTo>
                      <a:pt x="324" y="291"/>
                    </a:moveTo>
                    <a:lnTo>
                      <a:pt x="0" y="291"/>
                    </a:lnTo>
                    <a:lnTo>
                      <a:pt x="0" y="0"/>
                    </a:lnTo>
                    <a:lnTo>
                      <a:pt x="57" y="0"/>
                    </a:lnTo>
                    <a:lnTo>
                      <a:pt x="57" y="233"/>
                    </a:lnTo>
                    <a:lnTo>
                      <a:pt x="267" y="233"/>
                    </a:lnTo>
                    <a:lnTo>
                      <a:pt x="267" y="0"/>
                    </a:lnTo>
                    <a:lnTo>
                      <a:pt x="324" y="0"/>
                    </a:lnTo>
                    <a:lnTo>
                      <a:pt x="324" y="291"/>
                    </a:lnTo>
                    <a:close/>
                  </a:path>
                </a:pathLst>
              </a:cu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351"/>
              </a:p>
            </p:txBody>
          </p:sp>
          <p:sp>
            <p:nvSpPr>
              <p:cNvPr id="23" name="Freeform 22">
                <a:extLst>
                  <a:ext uri="{FF2B5EF4-FFF2-40B4-BE49-F238E27FC236}">
                    <a16:creationId xmlns:a16="http://schemas.microsoft.com/office/drawing/2014/main" id="{60D3C279-BB5B-4DAC-A416-F7E9D5EFD71F}"/>
                  </a:ext>
                </a:extLst>
              </p:cNvPr>
              <p:cNvSpPr>
                <a:spLocks/>
              </p:cNvSpPr>
              <p:nvPr/>
            </p:nvSpPr>
            <p:spPr bwMode="auto">
              <a:xfrm>
                <a:off x="3890963" y="5299074"/>
                <a:ext cx="1395413" cy="1558925"/>
              </a:xfrm>
              <a:custGeom>
                <a:avLst/>
                <a:gdLst>
                  <a:gd name="T0" fmla="*/ 58 w 879"/>
                  <a:gd name="T1" fmla="*/ 877 h 877"/>
                  <a:gd name="T2" fmla="*/ 0 w 879"/>
                  <a:gd name="T3" fmla="*/ 877 h 877"/>
                  <a:gd name="T4" fmla="*/ 0 w 879"/>
                  <a:gd name="T5" fmla="*/ 615 h 877"/>
                  <a:gd name="T6" fmla="*/ 821 w 879"/>
                  <a:gd name="T7" fmla="*/ 615 h 877"/>
                  <a:gd name="T8" fmla="*/ 821 w 879"/>
                  <a:gd name="T9" fmla="*/ 0 h 877"/>
                  <a:gd name="T10" fmla="*/ 879 w 879"/>
                  <a:gd name="T11" fmla="*/ 0 h 877"/>
                  <a:gd name="T12" fmla="*/ 879 w 879"/>
                  <a:gd name="T13" fmla="*/ 672 h 877"/>
                  <a:gd name="T14" fmla="*/ 58 w 879"/>
                  <a:gd name="T15" fmla="*/ 672 h 877"/>
                  <a:gd name="T16" fmla="*/ 58 w 879"/>
                  <a:gd name="T17" fmla="*/ 877 h 8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9" h="877">
                    <a:moveTo>
                      <a:pt x="58" y="877"/>
                    </a:moveTo>
                    <a:lnTo>
                      <a:pt x="0" y="877"/>
                    </a:lnTo>
                    <a:lnTo>
                      <a:pt x="0" y="615"/>
                    </a:lnTo>
                    <a:lnTo>
                      <a:pt x="821" y="615"/>
                    </a:lnTo>
                    <a:lnTo>
                      <a:pt x="821" y="0"/>
                    </a:lnTo>
                    <a:lnTo>
                      <a:pt x="879" y="0"/>
                    </a:lnTo>
                    <a:lnTo>
                      <a:pt x="879" y="672"/>
                    </a:lnTo>
                    <a:lnTo>
                      <a:pt x="58" y="672"/>
                    </a:lnTo>
                    <a:lnTo>
                      <a:pt x="58" y="877"/>
                    </a:lnTo>
                    <a:close/>
                  </a:path>
                </a:pathLst>
              </a:cu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351"/>
              </a:p>
            </p:txBody>
          </p:sp>
          <p:sp>
            <p:nvSpPr>
              <p:cNvPr id="24" name="Freeform 23">
                <a:extLst>
                  <a:ext uri="{FF2B5EF4-FFF2-40B4-BE49-F238E27FC236}">
                    <a16:creationId xmlns:a16="http://schemas.microsoft.com/office/drawing/2014/main" id="{9ABD3A90-6B58-459F-9E4F-9BF49BDA97CA}"/>
                  </a:ext>
                </a:extLst>
              </p:cNvPr>
              <p:cNvSpPr>
                <a:spLocks/>
              </p:cNvSpPr>
              <p:nvPr/>
            </p:nvSpPr>
            <p:spPr bwMode="auto">
              <a:xfrm>
                <a:off x="1363663" y="5253038"/>
                <a:ext cx="3057525" cy="803275"/>
              </a:xfrm>
              <a:custGeom>
                <a:avLst/>
                <a:gdLst>
                  <a:gd name="T0" fmla="*/ 1270 w 1926"/>
                  <a:gd name="T1" fmla="*/ 506 h 506"/>
                  <a:gd name="T2" fmla="*/ 0 w 1926"/>
                  <a:gd name="T3" fmla="*/ 506 h 506"/>
                  <a:gd name="T4" fmla="*/ 0 w 1926"/>
                  <a:gd name="T5" fmla="*/ 448 h 506"/>
                  <a:gd name="T6" fmla="*/ 1251 w 1926"/>
                  <a:gd name="T7" fmla="*/ 448 h 506"/>
                  <a:gd name="T8" fmla="*/ 1893 w 1926"/>
                  <a:gd name="T9" fmla="*/ 0 h 506"/>
                  <a:gd name="T10" fmla="*/ 1926 w 1926"/>
                  <a:gd name="T11" fmla="*/ 45 h 506"/>
                  <a:gd name="T12" fmla="*/ 1270 w 1926"/>
                  <a:gd name="T13" fmla="*/ 506 h 506"/>
                </a:gdLst>
                <a:ahLst/>
                <a:cxnLst>
                  <a:cxn ang="0">
                    <a:pos x="T0" y="T1"/>
                  </a:cxn>
                  <a:cxn ang="0">
                    <a:pos x="T2" y="T3"/>
                  </a:cxn>
                  <a:cxn ang="0">
                    <a:pos x="T4" y="T5"/>
                  </a:cxn>
                  <a:cxn ang="0">
                    <a:pos x="T6" y="T7"/>
                  </a:cxn>
                  <a:cxn ang="0">
                    <a:pos x="T8" y="T9"/>
                  </a:cxn>
                  <a:cxn ang="0">
                    <a:pos x="T10" y="T11"/>
                  </a:cxn>
                  <a:cxn ang="0">
                    <a:pos x="T12" y="T13"/>
                  </a:cxn>
                </a:cxnLst>
                <a:rect l="0" t="0" r="r" b="b"/>
                <a:pathLst>
                  <a:path w="1926" h="506">
                    <a:moveTo>
                      <a:pt x="1270" y="506"/>
                    </a:moveTo>
                    <a:lnTo>
                      <a:pt x="0" y="506"/>
                    </a:lnTo>
                    <a:lnTo>
                      <a:pt x="0" y="448"/>
                    </a:lnTo>
                    <a:lnTo>
                      <a:pt x="1251" y="448"/>
                    </a:lnTo>
                    <a:lnTo>
                      <a:pt x="1893" y="0"/>
                    </a:lnTo>
                    <a:lnTo>
                      <a:pt x="1926" y="45"/>
                    </a:lnTo>
                    <a:lnTo>
                      <a:pt x="1270" y="506"/>
                    </a:lnTo>
                    <a:close/>
                  </a:path>
                </a:pathLst>
              </a:cu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351"/>
              </a:p>
            </p:txBody>
          </p:sp>
          <p:sp>
            <p:nvSpPr>
              <p:cNvPr id="25" name="Freeform 24">
                <a:extLst>
                  <a:ext uri="{FF2B5EF4-FFF2-40B4-BE49-F238E27FC236}">
                    <a16:creationId xmlns:a16="http://schemas.microsoft.com/office/drawing/2014/main" id="{49882A93-2455-4BE3-A203-B5A7C2A1C477}"/>
                  </a:ext>
                </a:extLst>
              </p:cNvPr>
              <p:cNvSpPr>
                <a:spLocks noEditPoints="1"/>
              </p:cNvSpPr>
              <p:nvPr/>
            </p:nvSpPr>
            <p:spPr bwMode="auto">
              <a:xfrm>
                <a:off x="947738" y="5310188"/>
                <a:ext cx="333375" cy="333375"/>
              </a:xfrm>
              <a:custGeom>
                <a:avLst/>
                <a:gdLst>
                  <a:gd name="T0" fmla="*/ 44 w 88"/>
                  <a:gd name="T1" fmla="*/ 88 h 88"/>
                  <a:gd name="T2" fmla="*/ 0 w 88"/>
                  <a:gd name="T3" fmla="*/ 44 h 88"/>
                  <a:gd name="T4" fmla="*/ 44 w 88"/>
                  <a:gd name="T5" fmla="*/ 0 h 88"/>
                  <a:gd name="T6" fmla="*/ 88 w 88"/>
                  <a:gd name="T7" fmla="*/ 44 h 88"/>
                  <a:gd name="T8" fmla="*/ 44 w 88"/>
                  <a:gd name="T9" fmla="*/ 88 h 88"/>
                  <a:gd name="T10" fmla="*/ 44 w 88"/>
                  <a:gd name="T11" fmla="*/ 24 h 88"/>
                  <a:gd name="T12" fmla="*/ 24 w 88"/>
                  <a:gd name="T13" fmla="*/ 44 h 88"/>
                  <a:gd name="T14" fmla="*/ 44 w 88"/>
                  <a:gd name="T15" fmla="*/ 64 h 88"/>
                  <a:gd name="T16" fmla="*/ 64 w 88"/>
                  <a:gd name="T17" fmla="*/ 44 h 88"/>
                  <a:gd name="T18" fmla="*/ 44 w 88"/>
                  <a:gd name="T19" fmla="*/ 2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88"/>
                    </a:moveTo>
                    <a:cubicBezTo>
                      <a:pt x="20" y="88"/>
                      <a:pt x="0" y="68"/>
                      <a:pt x="0" y="44"/>
                    </a:cubicBezTo>
                    <a:cubicBezTo>
                      <a:pt x="0" y="20"/>
                      <a:pt x="20" y="0"/>
                      <a:pt x="44" y="0"/>
                    </a:cubicBezTo>
                    <a:cubicBezTo>
                      <a:pt x="68" y="0"/>
                      <a:pt x="88" y="20"/>
                      <a:pt x="88" y="44"/>
                    </a:cubicBezTo>
                    <a:cubicBezTo>
                      <a:pt x="88" y="68"/>
                      <a:pt x="68" y="88"/>
                      <a:pt x="44" y="88"/>
                    </a:cubicBezTo>
                    <a:close/>
                    <a:moveTo>
                      <a:pt x="44" y="24"/>
                    </a:moveTo>
                    <a:cubicBezTo>
                      <a:pt x="33" y="24"/>
                      <a:pt x="24" y="33"/>
                      <a:pt x="24" y="44"/>
                    </a:cubicBezTo>
                    <a:cubicBezTo>
                      <a:pt x="24" y="55"/>
                      <a:pt x="33" y="64"/>
                      <a:pt x="44" y="64"/>
                    </a:cubicBezTo>
                    <a:cubicBezTo>
                      <a:pt x="55" y="64"/>
                      <a:pt x="64" y="55"/>
                      <a:pt x="64" y="44"/>
                    </a:cubicBezTo>
                    <a:cubicBezTo>
                      <a:pt x="64" y="33"/>
                      <a:pt x="55" y="24"/>
                      <a:pt x="44" y="24"/>
                    </a:cubicBezTo>
                    <a:close/>
                  </a:path>
                </a:pathLst>
              </a:cu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351"/>
              </a:p>
            </p:txBody>
          </p:sp>
          <p:sp>
            <p:nvSpPr>
              <p:cNvPr id="26" name="Freeform 25">
                <a:extLst>
                  <a:ext uri="{FF2B5EF4-FFF2-40B4-BE49-F238E27FC236}">
                    <a16:creationId xmlns:a16="http://schemas.microsoft.com/office/drawing/2014/main" id="{35DFB328-1E5F-418E-A936-CB01C3AA709B}"/>
                  </a:ext>
                </a:extLst>
              </p:cNvPr>
              <p:cNvSpPr>
                <a:spLocks noEditPoints="1"/>
              </p:cNvSpPr>
              <p:nvPr/>
            </p:nvSpPr>
            <p:spPr bwMode="auto">
              <a:xfrm>
                <a:off x="1106488" y="5843588"/>
                <a:ext cx="333375" cy="333375"/>
              </a:xfrm>
              <a:custGeom>
                <a:avLst/>
                <a:gdLst>
                  <a:gd name="T0" fmla="*/ 44 w 88"/>
                  <a:gd name="T1" fmla="*/ 88 h 88"/>
                  <a:gd name="T2" fmla="*/ 0 w 88"/>
                  <a:gd name="T3" fmla="*/ 44 h 88"/>
                  <a:gd name="T4" fmla="*/ 44 w 88"/>
                  <a:gd name="T5" fmla="*/ 0 h 88"/>
                  <a:gd name="T6" fmla="*/ 88 w 88"/>
                  <a:gd name="T7" fmla="*/ 44 h 88"/>
                  <a:gd name="T8" fmla="*/ 44 w 88"/>
                  <a:gd name="T9" fmla="*/ 88 h 88"/>
                  <a:gd name="T10" fmla="*/ 44 w 88"/>
                  <a:gd name="T11" fmla="*/ 24 h 88"/>
                  <a:gd name="T12" fmla="*/ 24 w 88"/>
                  <a:gd name="T13" fmla="*/ 44 h 88"/>
                  <a:gd name="T14" fmla="*/ 44 w 88"/>
                  <a:gd name="T15" fmla="*/ 64 h 88"/>
                  <a:gd name="T16" fmla="*/ 64 w 88"/>
                  <a:gd name="T17" fmla="*/ 44 h 88"/>
                  <a:gd name="T18" fmla="*/ 44 w 88"/>
                  <a:gd name="T19" fmla="*/ 2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88"/>
                    </a:moveTo>
                    <a:cubicBezTo>
                      <a:pt x="20" y="88"/>
                      <a:pt x="0" y="68"/>
                      <a:pt x="0" y="44"/>
                    </a:cubicBezTo>
                    <a:cubicBezTo>
                      <a:pt x="0" y="20"/>
                      <a:pt x="20" y="0"/>
                      <a:pt x="44" y="0"/>
                    </a:cubicBezTo>
                    <a:cubicBezTo>
                      <a:pt x="68" y="0"/>
                      <a:pt x="88" y="20"/>
                      <a:pt x="88" y="44"/>
                    </a:cubicBezTo>
                    <a:cubicBezTo>
                      <a:pt x="88" y="68"/>
                      <a:pt x="68" y="88"/>
                      <a:pt x="44" y="88"/>
                    </a:cubicBezTo>
                    <a:close/>
                    <a:moveTo>
                      <a:pt x="44" y="24"/>
                    </a:moveTo>
                    <a:cubicBezTo>
                      <a:pt x="33" y="24"/>
                      <a:pt x="24" y="33"/>
                      <a:pt x="24" y="44"/>
                    </a:cubicBezTo>
                    <a:cubicBezTo>
                      <a:pt x="24" y="55"/>
                      <a:pt x="33" y="64"/>
                      <a:pt x="44" y="64"/>
                    </a:cubicBezTo>
                    <a:cubicBezTo>
                      <a:pt x="55" y="64"/>
                      <a:pt x="64" y="55"/>
                      <a:pt x="64" y="44"/>
                    </a:cubicBezTo>
                    <a:cubicBezTo>
                      <a:pt x="64" y="33"/>
                      <a:pt x="55" y="24"/>
                      <a:pt x="44" y="24"/>
                    </a:cubicBezTo>
                    <a:close/>
                  </a:path>
                </a:pathLst>
              </a:cu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351"/>
              </a:p>
            </p:txBody>
          </p:sp>
          <p:sp>
            <p:nvSpPr>
              <p:cNvPr id="27" name="Freeform 26">
                <a:extLst>
                  <a:ext uri="{FF2B5EF4-FFF2-40B4-BE49-F238E27FC236}">
                    <a16:creationId xmlns:a16="http://schemas.microsoft.com/office/drawing/2014/main" id="{95D8B28B-BCAA-44F1-AD44-3672123F35E0}"/>
                  </a:ext>
                </a:extLst>
              </p:cNvPr>
              <p:cNvSpPr>
                <a:spLocks noEditPoints="1"/>
              </p:cNvSpPr>
              <p:nvPr/>
            </p:nvSpPr>
            <p:spPr bwMode="auto">
              <a:xfrm>
                <a:off x="488950" y="5843588"/>
                <a:ext cx="333375" cy="333375"/>
              </a:xfrm>
              <a:custGeom>
                <a:avLst/>
                <a:gdLst>
                  <a:gd name="T0" fmla="*/ 44 w 88"/>
                  <a:gd name="T1" fmla="*/ 88 h 88"/>
                  <a:gd name="T2" fmla="*/ 0 w 88"/>
                  <a:gd name="T3" fmla="*/ 44 h 88"/>
                  <a:gd name="T4" fmla="*/ 44 w 88"/>
                  <a:gd name="T5" fmla="*/ 0 h 88"/>
                  <a:gd name="T6" fmla="*/ 88 w 88"/>
                  <a:gd name="T7" fmla="*/ 44 h 88"/>
                  <a:gd name="T8" fmla="*/ 44 w 88"/>
                  <a:gd name="T9" fmla="*/ 88 h 88"/>
                  <a:gd name="T10" fmla="*/ 44 w 88"/>
                  <a:gd name="T11" fmla="*/ 24 h 88"/>
                  <a:gd name="T12" fmla="*/ 24 w 88"/>
                  <a:gd name="T13" fmla="*/ 44 h 88"/>
                  <a:gd name="T14" fmla="*/ 44 w 88"/>
                  <a:gd name="T15" fmla="*/ 64 h 88"/>
                  <a:gd name="T16" fmla="*/ 64 w 88"/>
                  <a:gd name="T17" fmla="*/ 44 h 88"/>
                  <a:gd name="T18" fmla="*/ 44 w 88"/>
                  <a:gd name="T19" fmla="*/ 2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88"/>
                    </a:moveTo>
                    <a:cubicBezTo>
                      <a:pt x="20" y="88"/>
                      <a:pt x="0" y="68"/>
                      <a:pt x="0" y="44"/>
                    </a:cubicBezTo>
                    <a:cubicBezTo>
                      <a:pt x="0" y="20"/>
                      <a:pt x="20" y="0"/>
                      <a:pt x="44" y="0"/>
                    </a:cubicBezTo>
                    <a:cubicBezTo>
                      <a:pt x="68" y="0"/>
                      <a:pt x="88" y="20"/>
                      <a:pt x="88" y="44"/>
                    </a:cubicBezTo>
                    <a:cubicBezTo>
                      <a:pt x="88" y="68"/>
                      <a:pt x="68" y="88"/>
                      <a:pt x="44" y="88"/>
                    </a:cubicBezTo>
                    <a:close/>
                    <a:moveTo>
                      <a:pt x="44" y="24"/>
                    </a:moveTo>
                    <a:cubicBezTo>
                      <a:pt x="33" y="24"/>
                      <a:pt x="24" y="33"/>
                      <a:pt x="24" y="44"/>
                    </a:cubicBezTo>
                    <a:cubicBezTo>
                      <a:pt x="24" y="55"/>
                      <a:pt x="33" y="64"/>
                      <a:pt x="44" y="64"/>
                    </a:cubicBezTo>
                    <a:cubicBezTo>
                      <a:pt x="55" y="64"/>
                      <a:pt x="64" y="55"/>
                      <a:pt x="64" y="44"/>
                    </a:cubicBezTo>
                    <a:cubicBezTo>
                      <a:pt x="64" y="33"/>
                      <a:pt x="55" y="24"/>
                      <a:pt x="44" y="24"/>
                    </a:cubicBezTo>
                    <a:close/>
                  </a:path>
                </a:pathLst>
              </a:cu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351"/>
              </a:p>
            </p:txBody>
          </p:sp>
          <p:sp>
            <p:nvSpPr>
              <p:cNvPr id="28" name="Freeform 27">
                <a:extLst>
                  <a:ext uri="{FF2B5EF4-FFF2-40B4-BE49-F238E27FC236}">
                    <a16:creationId xmlns:a16="http://schemas.microsoft.com/office/drawing/2014/main" id="{1F6A1139-BE1A-4B03-AA8C-7F2B97B761A2}"/>
                  </a:ext>
                </a:extLst>
              </p:cNvPr>
              <p:cNvSpPr>
                <a:spLocks noEditPoints="1"/>
              </p:cNvSpPr>
              <p:nvPr/>
            </p:nvSpPr>
            <p:spPr bwMode="auto">
              <a:xfrm>
                <a:off x="207963" y="5310188"/>
                <a:ext cx="333375" cy="333375"/>
              </a:xfrm>
              <a:custGeom>
                <a:avLst/>
                <a:gdLst>
                  <a:gd name="T0" fmla="*/ 44 w 88"/>
                  <a:gd name="T1" fmla="*/ 88 h 88"/>
                  <a:gd name="T2" fmla="*/ 0 w 88"/>
                  <a:gd name="T3" fmla="*/ 44 h 88"/>
                  <a:gd name="T4" fmla="*/ 44 w 88"/>
                  <a:gd name="T5" fmla="*/ 0 h 88"/>
                  <a:gd name="T6" fmla="*/ 88 w 88"/>
                  <a:gd name="T7" fmla="*/ 44 h 88"/>
                  <a:gd name="T8" fmla="*/ 44 w 88"/>
                  <a:gd name="T9" fmla="*/ 88 h 88"/>
                  <a:gd name="T10" fmla="*/ 44 w 88"/>
                  <a:gd name="T11" fmla="*/ 24 h 88"/>
                  <a:gd name="T12" fmla="*/ 24 w 88"/>
                  <a:gd name="T13" fmla="*/ 44 h 88"/>
                  <a:gd name="T14" fmla="*/ 44 w 88"/>
                  <a:gd name="T15" fmla="*/ 64 h 88"/>
                  <a:gd name="T16" fmla="*/ 64 w 88"/>
                  <a:gd name="T17" fmla="*/ 44 h 88"/>
                  <a:gd name="T18" fmla="*/ 44 w 88"/>
                  <a:gd name="T19" fmla="*/ 2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88"/>
                    </a:moveTo>
                    <a:cubicBezTo>
                      <a:pt x="20" y="88"/>
                      <a:pt x="0" y="68"/>
                      <a:pt x="0" y="44"/>
                    </a:cubicBezTo>
                    <a:cubicBezTo>
                      <a:pt x="0" y="20"/>
                      <a:pt x="20" y="0"/>
                      <a:pt x="44" y="0"/>
                    </a:cubicBezTo>
                    <a:cubicBezTo>
                      <a:pt x="68" y="0"/>
                      <a:pt x="88" y="20"/>
                      <a:pt x="88" y="44"/>
                    </a:cubicBezTo>
                    <a:cubicBezTo>
                      <a:pt x="88" y="68"/>
                      <a:pt x="68" y="88"/>
                      <a:pt x="44" y="88"/>
                    </a:cubicBezTo>
                    <a:close/>
                    <a:moveTo>
                      <a:pt x="44" y="24"/>
                    </a:moveTo>
                    <a:cubicBezTo>
                      <a:pt x="33" y="24"/>
                      <a:pt x="24" y="33"/>
                      <a:pt x="24" y="44"/>
                    </a:cubicBezTo>
                    <a:cubicBezTo>
                      <a:pt x="24" y="55"/>
                      <a:pt x="33" y="64"/>
                      <a:pt x="44" y="64"/>
                    </a:cubicBezTo>
                    <a:cubicBezTo>
                      <a:pt x="55" y="64"/>
                      <a:pt x="64" y="55"/>
                      <a:pt x="64" y="44"/>
                    </a:cubicBezTo>
                    <a:cubicBezTo>
                      <a:pt x="64" y="33"/>
                      <a:pt x="55" y="24"/>
                      <a:pt x="44" y="24"/>
                    </a:cubicBezTo>
                    <a:close/>
                  </a:path>
                </a:pathLst>
              </a:cu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351"/>
              </a:p>
            </p:txBody>
          </p:sp>
          <p:sp>
            <p:nvSpPr>
              <p:cNvPr id="29" name="Freeform 28">
                <a:extLst>
                  <a:ext uri="{FF2B5EF4-FFF2-40B4-BE49-F238E27FC236}">
                    <a16:creationId xmlns:a16="http://schemas.microsoft.com/office/drawing/2014/main" id="{4E287759-C4C4-4DEE-98A8-665AF5456666}"/>
                  </a:ext>
                </a:extLst>
              </p:cNvPr>
              <p:cNvSpPr>
                <a:spLocks noEditPoints="1"/>
              </p:cNvSpPr>
              <p:nvPr/>
            </p:nvSpPr>
            <p:spPr bwMode="auto">
              <a:xfrm>
                <a:off x="795338" y="4060825"/>
                <a:ext cx="333375" cy="331788"/>
              </a:xfrm>
              <a:custGeom>
                <a:avLst/>
                <a:gdLst>
                  <a:gd name="T0" fmla="*/ 44 w 88"/>
                  <a:gd name="T1" fmla="*/ 88 h 88"/>
                  <a:gd name="T2" fmla="*/ 0 w 88"/>
                  <a:gd name="T3" fmla="*/ 44 h 88"/>
                  <a:gd name="T4" fmla="*/ 44 w 88"/>
                  <a:gd name="T5" fmla="*/ 0 h 88"/>
                  <a:gd name="T6" fmla="*/ 88 w 88"/>
                  <a:gd name="T7" fmla="*/ 44 h 88"/>
                  <a:gd name="T8" fmla="*/ 44 w 88"/>
                  <a:gd name="T9" fmla="*/ 88 h 88"/>
                  <a:gd name="T10" fmla="*/ 44 w 88"/>
                  <a:gd name="T11" fmla="*/ 24 h 88"/>
                  <a:gd name="T12" fmla="*/ 24 w 88"/>
                  <a:gd name="T13" fmla="*/ 44 h 88"/>
                  <a:gd name="T14" fmla="*/ 44 w 88"/>
                  <a:gd name="T15" fmla="*/ 64 h 88"/>
                  <a:gd name="T16" fmla="*/ 64 w 88"/>
                  <a:gd name="T17" fmla="*/ 44 h 88"/>
                  <a:gd name="T18" fmla="*/ 44 w 88"/>
                  <a:gd name="T19" fmla="*/ 2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88"/>
                    </a:moveTo>
                    <a:cubicBezTo>
                      <a:pt x="20" y="88"/>
                      <a:pt x="0" y="68"/>
                      <a:pt x="0" y="44"/>
                    </a:cubicBezTo>
                    <a:cubicBezTo>
                      <a:pt x="0" y="20"/>
                      <a:pt x="20" y="0"/>
                      <a:pt x="44" y="0"/>
                    </a:cubicBezTo>
                    <a:cubicBezTo>
                      <a:pt x="68" y="0"/>
                      <a:pt x="88" y="20"/>
                      <a:pt x="88" y="44"/>
                    </a:cubicBezTo>
                    <a:cubicBezTo>
                      <a:pt x="88" y="68"/>
                      <a:pt x="68" y="88"/>
                      <a:pt x="44" y="88"/>
                    </a:cubicBezTo>
                    <a:close/>
                    <a:moveTo>
                      <a:pt x="44" y="24"/>
                    </a:moveTo>
                    <a:cubicBezTo>
                      <a:pt x="33" y="24"/>
                      <a:pt x="24" y="33"/>
                      <a:pt x="24" y="44"/>
                    </a:cubicBezTo>
                    <a:cubicBezTo>
                      <a:pt x="24" y="55"/>
                      <a:pt x="33" y="64"/>
                      <a:pt x="44" y="64"/>
                    </a:cubicBezTo>
                    <a:cubicBezTo>
                      <a:pt x="55" y="64"/>
                      <a:pt x="64" y="55"/>
                      <a:pt x="64" y="44"/>
                    </a:cubicBezTo>
                    <a:cubicBezTo>
                      <a:pt x="64" y="33"/>
                      <a:pt x="55" y="24"/>
                      <a:pt x="44" y="24"/>
                    </a:cubicBezTo>
                    <a:close/>
                  </a:path>
                </a:pathLst>
              </a:cu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351"/>
              </a:p>
            </p:txBody>
          </p:sp>
          <p:sp>
            <p:nvSpPr>
              <p:cNvPr id="30" name="Freeform 29">
                <a:extLst>
                  <a:ext uri="{FF2B5EF4-FFF2-40B4-BE49-F238E27FC236}">
                    <a16:creationId xmlns:a16="http://schemas.microsoft.com/office/drawing/2014/main" id="{2A155A82-29DD-449B-AD04-F49B115E905C}"/>
                  </a:ext>
                </a:extLst>
              </p:cNvPr>
              <p:cNvSpPr>
                <a:spLocks noEditPoints="1"/>
              </p:cNvSpPr>
              <p:nvPr/>
            </p:nvSpPr>
            <p:spPr bwMode="auto">
              <a:xfrm>
                <a:off x="215900" y="3708400"/>
                <a:ext cx="333375" cy="333375"/>
              </a:xfrm>
              <a:custGeom>
                <a:avLst/>
                <a:gdLst>
                  <a:gd name="T0" fmla="*/ 44 w 88"/>
                  <a:gd name="T1" fmla="*/ 88 h 88"/>
                  <a:gd name="T2" fmla="*/ 0 w 88"/>
                  <a:gd name="T3" fmla="*/ 44 h 88"/>
                  <a:gd name="T4" fmla="*/ 44 w 88"/>
                  <a:gd name="T5" fmla="*/ 0 h 88"/>
                  <a:gd name="T6" fmla="*/ 88 w 88"/>
                  <a:gd name="T7" fmla="*/ 44 h 88"/>
                  <a:gd name="T8" fmla="*/ 44 w 88"/>
                  <a:gd name="T9" fmla="*/ 88 h 88"/>
                  <a:gd name="T10" fmla="*/ 44 w 88"/>
                  <a:gd name="T11" fmla="*/ 24 h 88"/>
                  <a:gd name="T12" fmla="*/ 24 w 88"/>
                  <a:gd name="T13" fmla="*/ 44 h 88"/>
                  <a:gd name="T14" fmla="*/ 44 w 88"/>
                  <a:gd name="T15" fmla="*/ 64 h 88"/>
                  <a:gd name="T16" fmla="*/ 64 w 88"/>
                  <a:gd name="T17" fmla="*/ 44 h 88"/>
                  <a:gd name="T18" fmla="*/ 44 w 88"/>
                  <a:gd name="T19" fmla="*/ 2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88"/>
                    </a:moveTo>
                    <a:cubicBezTo>
                      <a:pt x="20" y="88"/>
                      <a:pt x="0" y="68"/>
                      <a:pt x="0" y="44"/>
                    </a:cubicBezTo>
                    <a:cubicBezTo>
                      <a:pt x="0" y="19"/>
                      <a:pt x="20" y="0"/>
                      <a:pt x="44" y="0"/>
                    </a:cubicBezTo>
                    <a:cubicBezTo>
                      <a:pt x="68" y="0"/>
                      <a:pt x="88" y="19"/>
                      <a:pt x="88" y="44"/>
                    </a:cubicBezTo>
                    <a:cubicBezTo>
                      <a:pt x="88" y="68"/>
                      <a:pt x="68" y="88"/>
                      <a:pt x="44" y="88"/>
                    </a:cubicBezTo>
                    <a:close/>
                    <a:moveTo>
                      <a:pt x="44" y="24"/>
                    </a:moveTo>
                    <a:cubicBezTo>
                      <a:pt x="33" y="24"/>
                      <a:pt x="24" y="32"/>
                      <a:pt x="24" y="44"/>
                    </a:cubicBezTo>
                    <a:cubicBezTo>
                      <a:pt x="24" y="55"/>
                      <a:pt x="33" y="64"/>
                      <a:pt x="44" y="64"/>
                    </a:cubicBezTo>
                    <a:cubicBezTo>
                      <a:pt x="55" y="64"/>
                      <a:pt x="64" y="55"/>
                      <a:pt x="64" y="44"/>
                    </a:cubicBezTo>
                    <a:cubicBezTo>
                      <a:pt x="64" y="32"/>
                      <a:pt x="55" y="24"/>
                      <a:pt x="44" y="24"/>
                    </a:cubicBezTo>
                    <a:close/>
                  </a:path>
                </a:pathLst>
              </a:cu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351"/>
              </a:p>
            </p:txBody>
          </p:sp>
          <p:sp>
            <p:nvSpPr>
              <p:cNvPr id="31" name="Freeform 30">
                <a:extLst>
                  <a:ext uri="{FF2B5EF4-FFF2-40B4-BE49-F238E27FC236}">
                    <a16:creationId xmlns:a16="http://schemas.microsoft.com/office/drawing/2014/main" id="{F2D8B5A2-0D89-4949-97BC-3DE1F189530B}"/>
                  </a:ext>
                </a:extLst>
              </p:cNvPr>
              <p:cNvSpPr>
                <a:spLocks noEditPoints="1"/>
              </p:cNvSpPr>
              <p:nvPr/>
            </p:nvSpPr>
            <p:spPr bwMode="auto">
              <a:xfrm>
                <a:off x="5702300" y="5884863"/>
                <a:ext cx="333375" cy="333375"/>
              </a:xfrm>
              <a:custGeom>
                <a:avLst/>
                <a:gdLst>
                  <a:gd name="T0" fmla="*/ 44 w 88"/>
                  <a:gd name="T1" fmla="*/ 88 h 88"/>
                  <a:gd name="T2" fmla="*/ 0 w 88"/>
                  <a:gd name="T3" fmla="*/ 44 h 88"/>
                  <a:gd name="T4" fmla="*/ 44 w 88"/>
                  <a:gd name="T5" fmla="*/ 0 h 88"/>
                  <a:gd name="T6" fmla="*/ 88 w 88"/>
                  <a:gd name="T7" fmla="*/ 44 h 88"/>
                  <a:gd name="T8" fmla="*/ 44 w 88"/>
                  <a:gd name="T9" fmla="*/ 88 h 88"/>
                  <a:gd name="T10" fmla="*/ 44 w 88"/>
                  <a:gd name="T11" fmla="*/ 24 h 88"/>
                  <a:gd name="T12" fmla="*/ 24 w 88"/>
                  <a:gd name="T13" fmla="*/ 44 h 88"/>
                  <a:gd name="T14" fmla="*/ 44 w 88"/>
                  <a:gd name="T15" fmla="*/ 64 h 88"/>
                  <a:gd name="T16" fmla="*/ 64 w 88"/>
                  <a:gd name="T17" fmla="*/ 44 h 88"/>
                  <a:gd name="T18" fmla="*/ 44 w 88"/>
                  <a:gd name="T19" fmla="*/ 2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88"/>
                    </a:moveTo>
                    <a:cubicBezTo>
                      <a:pt x="20" y="88"/>
                      <a:pt x="0" y="68"/>
                      <a:pt x="0" y="44"/>
                    </a:cubicBezTo>
                    <a:cubicBezTo>
                      <a:pt x="0" y="20"/>
                      <a:pt x="20" y="0"/>
                      <a:pt x="44" y="0"/>
                    </a:cubicBezTo>
                    <a:cubicBezTo>
                      <a:pt x="68" y="0"/>
                      <a:pt x="88" y="20"/>
                      <a:pt x="88" y="44"/>
                    </a:cubicBezTo>
                    <a:cubicBezTo>
                      <a:pt x="88" y="68"/>
                      <a:pt x="68" y="88"/>
                      <a:pt x="44" y="88"/>
                    </a:cubicBezTo>
                    <a:close/>
                    <a:moveTo>
                      <a:pt x="44" y="24"/>
                    </a:moveTo>
                    <a:cubicBezTo>
                      <a:pt x="33" y="24"/>
                      <a:pt x="24" y="33"/>
                      <a:pt x="24" y="44"/>
                    </a:cubicBezTo>
                    <a:cubicBezTo>
                      <a:pt x="24" y="55"/>
                      <a:pt x="33" y="64"/>
                      <a:pt x="44" y="64"/>
                    </a:cubicBezTo>
                    <a:cubicBezTo>
                      <a:pt x="55" y="64"/>
                      <a:pt x="64" y="55"/>
                      <a:pt x="64" y="44"/>
                    </a:cubicBezTo>
                    <a:cubicBezTo>
                      <a:pt x="64" y="33"/>
                      <a:pt x="55" y="24"/>
                      <a:pt x="44" y="24"/>
                    </a:cubicBezTo>
                    <a:close/>
                  </a:path>
                </a:pathLst>
              </a:cu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351"/>
              </a:p>
            </p:txBody>
          </p:sp>
          <p:sp>
            <p:nvSpPr>
              <p:cNvPr id="32" name="Freeform 31">
                <a:extLst>
                  <a:ext uri="{FF2B5EF4-FFF2-40B4-BE49-F238E27FC236}">
                    <a16:creationId xmlns:a16="http://schemas.microsoft.com/office/drawing/2014/main" id="{2CBAABB5-83DD-4C08-B1E9-A2BB23824662}"/>
                  </a:ext>
                </a:extLst>
              </p:cNvPr>
              <p:cNvSpPr>
                <a:spLocks noEditPoints="1"/>
              </p:cNvSpPr>
              <p:nvPr/>
            </p:nvSpPr>
            <p:spPr bwMode="auto">
              <a:xfrm>
                <a:off x="4641850" y="5764213"/>
                <a:ext cx="333375" cy="333375"/>
              </a:xfrm>
              <a:custGeom>
                <a:avLst/>
                <a:gdLst>
                  <a:gd name="T0" fmla="*/ 44 w 88"/>
                  <a:gd name="T1" fmla="*/ 88 h 88"/>
                  <a:gd name="T2" fmla="*/ 0 w 88"/>
                  <a:gd name="T3" fmla="*/ 44 h 88"/>
                  <a:gd name="T4" fmla="*/ 44 w 88"/>
                  <a:gd name="T5" fmla="*/ 0 h 88"/>
                  <a:gd name="T6" fmla="*/ 88 w 88"/>
                  <a:gd name="T7" fmla="*/ 44 h 88"/>
                  <a:gd name="T8" fmla="*/ 44 w 88"/>
                  <a:gd name="T9" fmla="*/ 88 h 88"/>
                  <a:gd name="T10" fmla="*/ 44 w 88"/>
                  <a:gd name="T11" fmla="*/ 24 h 88"/>
                  <a:gd name="T12" fmla="*/ 24 w 88"/>
                  <a:gd name="T13" fmla="*/ 44 h 88"/>
                  <a:gd name="T14" fmla="*/ 44 w 88"/>
                  <a:gd name="T15" fmla="*/ 64 h 88"/>
                  <a:gd name="T16" fmla="*/ 64 w 88"/>
                  <a:gd name="T17" fmla="*/ 44 h 88"/>
                  <a:gd name="T18" fmla="*/ 44 w 88"/>
                  <a:gd name="T19" fmla="*/ 2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88"/>
                    </a:moveTo>
                    <a:cubicBezTo>
                      <a:pt x="20" y="88"/>
                      <a:pt x="0" y="68"/>
                      <a:pt x="0" y="44"/>
                    </a:cubicBezTo>
                    <a:cubicBezTo>
                      <a:pt x="0" y="20"/>
                      <a:pt x="20" y="0"/>
                      <a:pt x="44" y="0"/>
                    </a:cubicBezTo>
                    <a:cubicBezTo>
                      <a:pt x="69" y="0"/>
                      <a:pt x="88" y="20"/>
                      <a:pt x="88" y="44"/>
                    </a:cubicBezTo>
                    <a:cubicBezTo>
                      <a:pt x="88" y="68"/>
                      <a:pt x="69" y="88"/>
                      <a:pt x="44" y="88"/>
                    </a:cubicBezTo>
                    <a:close/>
                    <a:moveTo>
                      <a:pt x="44" y="24"/>
                    </a:moveTo>
                    <a:cubicBezTo>
                      <a:pt x="33" y="24"/>
                      <a:pt x="24" y="33"/>
                      <a:pt x="24" y="44"/>
                    </a:cubicBezTo>
                    <a:cubicBezTo>
                      <a:pt x="24" y="55"/>
                      <a:pt x="33" y="64"/>
                      <a:pt x="44" y="64"/>
                    </a:cubicBezTo>
                    <a:cubicBezTo>
                      <a:pt x="55" y="64"/>
                      <a:pt x="64" y="55"/>
                      <a:pt x="64" y="44"/>
                    </a:cubicBezTo>
                    <a:cubicBezTo>
                      <a:pt x="64" y="33"/>
                      <a:pt x="55" y="24"/>
                      <a:pt x="44" y="24"/>
                    </a:cubicBezTo>
                    <a:close/>
                  </a:path>
                </a:pathLst>
              </a:cu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351"/>
              </a:p>
            </p:txBody>
          </p:sp>
          <p:sp>
            <p:nvSpPr>
              <p:cNvPr id="33" name="Rectangle 32">
                <a:extLst>
                  <a:ext uri="{FF2B5EF4-FFF2-40B4-BE49-F238E27FC236}">
                    <a16:creationId xmlns:a16="http://schemas.microsoft.com/office/drawing/2014/main" id="{43FF8BDC-3425-4474-AFB3-B276B1798C37}"/>
                  </a:ext>
                </a:extLst>
              </p:cNvPr>
              <p:cNvSpPr>
                <a:spLocks noChangeArrowheads="1"/>
              </p:cNvSpPr>
              <p:nvPr/>
            </p:nvSpPr>
            <p:spPr bwMode="auto">
              <a:xfrm>
                <a:off x="6461125" y="5299074"/>
                <a:ext cx="90488" cy="1558925"/>
              </a:xfrm>
              <a:prstGeom prst="rect">
                <a:avLst/>
              </a:pr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351"/>
              </a:p>
            </p:txBody>
          </p:sp>
          <p:sp>
            <p:nvSpPr>
              <p:cNvPr id="34" name="Freeform 33">
                <a:extLst>
                  <a:ext uri="{FF2B5EF4-FFF2-40B4-BE49-F238E27FC236}">
                    <a16:creationId xmlns:a16="http://schemas.microsoft.com/office/drawing/2014/main" id="{C2E6FEB6-D1EE-4D9E-B90D-68B902C4B803}"/>
                  </a:ext>
                </a:extLst>
              </p:cNvPr>
              <p:cNvSpPr>
                <a:spLocks/>
              </p:cNvSpPr>
              <p:nvPr/>
            </p:nvSpPr>
            <p:spPr bwMode="auto">
              <a:xfrm>
                <a:off x="6884988" y="5299074"/>
                <a:ext cx="1481138" cy="1558925"/>
              </a:xfrm>
              <a:custGeom>
                <a:avLst/>
                <a:gdLst>
                  <a:gd name="T0" fmla="*/ 933 w 933"/>
                  <a:gd name="T1" fmla="*/ 877 h 877"/>
                  <a:gd name="T2" fmla="*/ 876 w 933"/>
                  <a:gd name="T3" fmla="*/ 877 h 877"/>
                  <a:gd name="T4" fmla="*/ 876 w 933"/>
                  <a:gd name="T5" fmla="*/ 467 h 877"/>
                  <a:gd name="T6" fmla="*/ 0 w 933"/>
                  <a:gd name="T7" fmla="*/ 467 h 877"/>
                  <a:gd name="T8" fmla="*/ 0 w 933"/>
                  <a:gd name="T9" fmla="*/ 0 h 877"/>
                  <a:gd name="T10" fmla="*/ 57 w 933"/>
                  <a:gd name="T11" fmla="*/ 0 h 877"/>
                  <a:gd name="T12" fmla="*/ 57 w 933"/>
                  <a:gd name="T13" fmla="*/ 410 h 877"/>
                  <a:gd name="T14" fmla="*/ 933 w 933"/>
                  <a:gd name="T15" fmla="*/ 410 h 877"/>
                  <a:gd name="T16" fmla="*/ 933 w 933"/>
                  <a:gd name="T17" fmla="*/ 877 h 8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3" h="877">
                    <a:moveTo>
                      <a:pt x="933" y="877"/>
                    </a:moveTo>
                    <a:lnTo>
                      <a:pt x="876" y="877"/>
                    </a:lnTo>
                    <a:lnTo>
                      <a:pt x="876" y="467"/>
                    </a:lnTo>
                    <a:lnTo>
                      <a:pt x="0" y="467"/>
                    </a:lnTo>
                    <a:lnTo>
                      <a:pt x="0" y="0"/>
                    </a:lnTo>
                    <a:lnTo>
                      <a:pt x="57" y="0"/>
                    </a:lnTo>
                    <a:lnTo>
                      <a:pt x="57" y="410"/>
                    </a:lnTo>
                    <a:lnTo>
                      <a:pt x="933" y="410"/>
                    </a:lnTo>
                    <a:lnTo>
                      <a:pt x="933" y="877"/>
                    </a:lnTo>
                    <a:close/>
                  </a:path>
                </a:pathLst>
              </a:cu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351"/>
              </a:p>
            </p:txBody>
          </p:sp>
          <p:sp>
            <p:nvSpPr>
              <p:cNvPr id="35" name="Freeform 34">
                <a:extLst>
                  <a:ext uri="{FF2B5EF4-FFF2-40B4-BE49-F238E27FC236}">
                    <a16:creationId xmlns:a16="http://schemas.microsoft.com/office/drawing/2014/main" id="{7E7AFE70-76AA-46DB-A091-97BB05C35744}"/>
                  </a:ext>
                </a:extLst>
              </p:cNvPr>
              <p:cNvSpPr>
                <a:spLocks/>
              </p:cNvSpPr>
              <p:nvPr/>
            </p:nvSpPr>
            <p:spPr bwMode="auto">
              <a:xfrm>
                <a:off x="7308850" y="5299074"/>
                <a:ext cx="1481138" cy="1558925"/>
              </a:xfrm>
              <a:custGeom>
                <a:avLst/>
                <a:gdLst>
                  <a:gd name="T0" fmla="*/ 933 w 933"/>
                  <a:gd name="T1" fmla="*/ 877 h 877"/>
                  <a:gd name="T2" fmla="*/ 876 w 933"/>
                  <a:gd name="T3" fmla="*/ 877 h 877"/>
                  <a:gd name="T4" fmla="*/ 876 w 933"/>
                  <a:gd name="T5" fmla="*/ 314 h 877"/>
                  <a:gd name="T6" fmla="*/ 0 w 933"/>
                  <a:gd name="T7" fmla="*/ 314 h 877"/>
                  <a:gd name="T8" fmla="*/ 0 w 933"/>
                  <a:gd name="T9" fmla="*/ 0 h 877"/>
                  <a:gd name="T10" fmla="*/ 57 w 933"/>
                  <a:gd name="T11" fmla="*/ 0 h 877"/>
                  <a:gd name="T12" fmla="*/ 57 w 933"/>
                  <a:gd name="T13" fmla="*/ 257 h 877"/>
                  <a:gd name="T14" fmla="*/ 933 w 933"/>
                  <a:gd name="T15" fmla="*/ 257 h 877"/>
                  <a:gd name="T16" fmla="*/ 933 w 933"/>
                  <a:gd name="T17" fmla="*/ 877 h 8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3" h="877">
                    <a:moveTo>
                      <a:pt x="933" y="877"/>
                    </a:moveTo>
                    <a:lnTo>
                      <a:pt x="876" y="877"/>
                    </a:lnTo>
                    <a:lnTo>
                      <a:pt x="876" y="314"/>
                    </a:lnTo>
                    <a:lnTo>
                      <a:pt x="0" y="314"/>
                    </a:lnTo>
                    <a:lnTo>
                      <a:pt x="0" y="0"/>
                    </a:lnTo>
                    <a:lnTo>
                      <a:pt x="57" y="0"/>
                    </a:lnTo>
                    <a:lnTo>
                      <a:pt x="57" y="257"/>
                    </a:lnTo>
                    <a:lnTo>
                      <a:pt x="933" y="257"/>
                    </a:lnTo>
                    <a:lnTo>
                      <a:pt x="933" y="877"/>
                    </a:lnTo>
                    <a:close/>
                  </a:path>
                </a:pathLst>
              </a:cu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351"/>
              </a:p>
            </p:txBody>
          </p:sp>
          <p:sp>
            <p:nvSpPr>
              <p:cNvPr id="36" name="Rectangle 35">
                <a:extLst>
                  <a:ext uri="{FF2B5EF4-FFF2-40B4-BE49-F238E27FC236}">
                    <a16:creationId xmlns:a16="http://schemas.microsoft.com/office/drawing/2014/main" id="{EF39BA17-4B01-4639-9BCF-7638759CA2C9}"/>
                  </a:ext>
                </a:extLst>
              </p:cNvPr>
              <p:cNvSpPr>
                <a:spLocks noChangeArrowheads="1"/>
              </p:cNvSpPr>
              <p:nvPr/>
            </p:nvSpPr>
            <p:spPr bwMode="auto">
              <a:xfrm>
                <a:off x="5824538" y="6173788"/>
                <a:ext cx="90488" cy="684212"/>
              </a:xfrm>
              <a:prstGeom prst="rect">
                <a:avLst/>
              </a:pr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351"/>
              </a:p>
            </p:txBody>
          </p:sp>
          <p:sp>
            <p:nvSpPr>
              <p:cNvPr id="37" name="Freeform 36">
                <a:extLst>
                  <a:ext uri="{FF2B5EF4-FFF2-40B4-BE49-F238E27FC236}">
                    <a16:creationId xmlns:a16="http://schemas.microsoft.com/office/drawing/2014/main" id="{E1BAEDAA-B346-4E93-859E-74FEDB940F9C}"/>
                  </a:ext>
                </a:extLst>
              </p:cNvPr>
              <p:cNvSpPr>
                <a:spLocks noEditPoints="1"/>
              </p:cNvSpPr>
              <p:nvPr/>
            </p:nvSpPr>
            <p:spPr bwMode="auto">
              <a:xfrm>
                <a:off x="10150475" y="6049963"/>
                <a:ext cx="333375" cy="331788"/>
              </a:xfrm>
              <a:custGeom>
                <a:avLst/>
                <a:gdLst>
                  <a:gd name="T0" fmla="*/ 44 w 88"/>
                  <a:gd name="T1" fmla="*/ 88 h 88"/>
                  <a:gd name="T2" fmla="*/ 0 w 88"/>
                  <a:gd name="T3" fmla="*/ 44 h 88"/>
                  <a:gd name="T4" fmla="*/ 44 w 88"/>
                  <a:gd name="T5" fmla="*/ 0 h 88"/>
                  <a:gd name="T6" fmla="*/ 88 w 88"/>
                  <a:gd name="T7" fmla="*/ 44 h 88"/>
                  <a:gd name="T8" fmla="*/ 44 w 88"/>
                  <a:gd name="T9" fmla="*/ 88 h 88"/>
                  <a:gd name="T10" fmla="*/ 44 w 88"/>
                  <a:gd name="T11" fmla="*/ 24 h 88"/>
                  <a:gd name="T12" fmla="*/ 24 w 88"/>
                  <a:gd name="T13" fmla="*/ 44 h 88"/>
                  <a:gd name="T14" fmla="*/ 44 w 88"/>
                  <a:gd name="T15" fmla="*/ 64 h 88"/>
                  <a:gd name="T16" fmla="*/ 64 w 88"/>
                  <a:gd name="T17" fmla="*/ 44 h 88"/>
                  <a:gd name="T18" fmla="*/ 44 w 88"/>
                  <a:gd name="T19" fmla="*/ 2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88"/>
                    </a:moveTo>
                    <a:cubicBezTo>
                      <a:pt x="20" y="88"/>
                      <a:pt x="0" y="68"/>
                      <a:pt x="0" y="44"/>
                    </a:cubicBezTo>
                    <a:cubicBezTo>
                      <a:pt x="0" y="19"/>
                      <a:pt x="20" y="0"/>
                      <a:pt x="44" y="0"/>
                    </a:cubicBezTo>
                    <a:cubicBezTo>
                      <a:pt x="68" y="0"/>
                      <a:pt x="88" y="19"/>
                      <a:pt x="88" y="44"/>
                    </a:cubicBezTo>
                    <a:cubicBezTo>
                      <a:pt x="88" y="68"/>
                      <a:pt x="68" y="88"/>
                      <a:pt x="44" y="88"/>
                    </a:cubicBezTo>
                    <a:close/>
                    <a:moveTo>
                      <a:pt x="44" y="24"/>
                    </a:moveTo>
                    <a:cubicBezTo>
                      <a:pt x="33" y="24"/>
                      <a:pt x="24" y="33"/>
                      <a:pt x="24" y="44"/>
                    </a:cubicBezTo>
                    <a:cubicBezTo>
                      <a:pt x="24" y="55"/>
                      <a:pt x="33" y="64"/>
                      <a:pt x="44" y="64"/>
                    </a:cubicBezTo>
                    <a:cubicBezTo>
                      <a:pt x="55" y="64"/>
                      <a:pt x="64" y="55"/>
                      <a:pt x="64" y="44"/>
                    </a:cubicBezTo>
                    <a:cubicBezTo>
                      <a:pt x="64" y="33"/>
                      <a:pt x="55" y="24"/>
                      <a:pt x="44" y="24"/>
                    </a:cubicBezTo>
                    <a:close/>
                  </a:path>
                </a:pathLst>
              </a:cu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351"/>
              </a:p>
            </p:txBody>
          </p:sp>
          <p:sp>
            <p:nvSpPr>
              <p:cNvPr id="38" name="Freeform 37">
                <a:extLst>
                  <a:ext uri="{FF2B5EF4-FFF2-40B4-BE49-F238E27FC236}">
                    <a16:creationId xmlns:a16="http://schemas.microsoft.com/office/drawing/2014/main" id="{4496FB95-FF48-44C5-8A84-EA25F0DE2BAE}"/>
                  </a:ext>
                </a:extLst>
              </p:cNvPr>
              <p:cNvSpPr>
                <a:spLocks noEditPoints="1"/>
              </p:cNvSpPr>
              <p:nvPr/>
            </p:nvSpPr>
            <p:spPr bwMode="auto">
              <a:xfrm>
                <a:off x="10150475" y="4219575"/>
                <a:ext cx="333375" cy="333375"/>
              </a:xfrm>
              <a:custGeom>
                <a:avLst/>
                <a:gdLst>
                  <a:gd name="T0" fmla="*/ 44 w 88"/>
                  <a:gd name="T1" fmla="*/ 88 h 88"/>
                  <a:gd name="T2" fmla="*/ 0 w 88"/>
                  <a:gd name="T3" fmla="*/ 44 h 88"/>
                  <a:gd name="T4" fmla="*/ 44 w 88"/>
                  <a:gd name="T5" fmla="*/ 0 h 88"/>
                  <a:gd name="T6" fmla="*/ 88 w 88"/>
                  <a:gd name="T7" fmla="*/ 44 h 88"/>
                  <a:gd name="T8" fmla="*/ 44 w 88"/>
                  <a:gd name="T9" fmla="*/ 88 h 88"/>
                  <a:gd name="T10" fmla="*/ 44 w 88"/>
                  <a:gd name="T11" fmla="*/ 24 h 88"/>
                  <a:gd name="T12" fmla="*/ 24 w 88"/>
                  <a:gd name="T13" fmla="*/ 44 h 88"/>
                  <a:gd name="T14" fmla="*/ 44 w 88"/>
                  <a:gd name="T15" fmla="*/ 64 h 88"/>
                  <a:gd name="T16" fmla="*/ 64 w 88"/>
                  <a:gd name="T17" fmla="*/ 44 h 88"/>
                  <a:gd name="T18" fmla="*/ 44 w 88"/>
                  <a:gd name="T19" fmla="*/ 2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88"/>
                    </a:moveTo>
                    <a:cubicBezTo>
                      <a:pt x="20" y="88"/>
                      <a:pt x="0" y="68"/>
                      <a:pt x="0" y="44"/>
                    </a:cubicBezTo>
                    <a:cubicBezTo>
                      <a:pt x="0" y="20"/>
                      <a:pt x="20" y="0"/>
                      <a:pt x="44" y="0"/>
                    </a:cubicBezTo>
                    <a:cubicBezTo>
                      <a:pt x="68" y="0"/>
                      <a:pt x="88" y="20"/>
                      <a:pt x="88" y="44"/>
                    </a:cubicBezTo>
                    <a:cubicBezTo>
                      <a:pt x="88" y="68"/>
                      <a:pt x="68" y="88"/>
                      <a:pt x="44" y="88"/>
                    </a:cubicBezTo>
                    <a:close/>
                    <a:moveTo>
                      <a:pt x="44" y="24"/>
                    </a:moveTo>
                    <a:cubicBezTo>
                      <a:pt x="33" y="24"/>
                      <a:pt x="24" y="33"/>
                      <a:pt x="24" y="44"/>
                    </a:cubicBezTo>
                    <a:cubicBezTo>
                      <a:pt x="24" y="55"/>
                      <a:pt x="33" y="64"/>
                      <a:pt x="44" y="64"/>
                    </a:cubicBezTo>
                    <a:cubicBezTo>
                      <a:pt x="55" y="64"/>
                      <a:pt x="64" y="55"/>
                      <a:pt x="64" y="44"/>
                    </a:cubicBezTo>
                    <a:cubicBezTo>
                      <a:pt x="64" y="33"/>
                      <a:pt x="55" y="24"/>
                      <a:pt x="44" y="24"/>
                    </a:cubicBezTo>
                    <a:close/>
                  </a:path>
                </a:pathLst>
              </a:cu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351"/>
              </a:p>
            </p:txBody>
          </p:sp>
          <p:sp>
            <p:nvSpPr>
              <p:cNvPr id="39" name="Freeform 38">
                <a:extLst>
                  <a:ext uri="{FF2B5EF4-FFF2-40B4-BE49-F238E27FC236}">
                    <a16:creationId xmlns:a16="http://schemas.microsoft.com/office/drawing/2014/main" id="{276B9B64-9131-4AAE-B9FF-E412E55817B0}"/>
                  </a:ext>
                </a:extLst>
              </p:cNvPr>
              <p:cNvSpPr>
                <a:spLocks noEditPoints="1"/>
              </p:cNvSpPr>
              <p:nvPr/>
            </p:nvSpPr>
            <p:spPr bwMode="auto">
              <a:xfrm>
                <a:off x="10150475" y="4886325"/>
                <a:ext cx="333375" cy="331788"/>
              </a:xfrm>
              <a:custGeom>
                <a:avLst/>
                <a:gdLst>
                  <a:gd name="T0" fmla="*/ 44 w 88"/>
                  <a:gd name="T1" fmla="*/ 88 h 88"/>
                  <a:gd name="T2" fmla="*/ 0 w 88"/>
                  <a:gd name="T3" fmla="*/ 44 h 88"/>
                  <a:gd name="T4" fmla="*/ 44 w 88"/>
                  <a:gd name="T5" fmla="*/ 0 h 88"/>
                  <a:gd name="T6" fmla="*/ 88 w 88"/>
                  <a:gd name="T7" fmla="*/ 44 h 88"/>
                  <a:gd name="T8" fmla="*/ 44 w 88"/>
                  <a:gd name="T9" fmla="*/ 88 h 88"/>
                  <a:gd name="T10" fmla="*/ 44 w 88"/>
                  <a:gd name="T11" fmla="*/ 24 h 88"/>
                  <a:gd name="T12" fmla="*/ 24 w 88"/>
                  <a:gd name="T13" fmla="*/ 44 h 88"/>
                  <a:gd name="T14" fmla="*/ 44 w 88"/>
                  <a:gd name="T15" fmla="*/ 64 h 88"/>
                  <a:gd name="T16" fmla="*/ 64 w 88"/>
                  <a:gd name="T17" fmla="*/ 44 h 88"/>
                  <a:gd name="T18" fmla="*/ 44 w 88"/>
                  <a:gd name="T19" fmla="*/ 2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88"/>
                    </a:moveTo>
                    <a:cubicBezTo>
                      <a:pt x="20" y="88"/>
                      <a:pt x="0" y="68"/>
                      <a:pt x="0" y="44"/>
                    </a:cubicBezTo>
                    <a:cubicBezTo>
                      <a:pt x="0" y="19"/>
                      <a:pt x="20" y="0"/>
                      <a:pt x="44" y="0"/>
                    </a:cubicBezTo>
                    <a:cubicBezTo>
                      <a:pt x="68" y="0"/>
                      <a:pt x="88" y="19"/>
                      <a:pt x="88" y="44"/>
                    </a:cubicBezTo>
                    <a:cubicBezTo>
                      <a:pt x="88" y="68"/>
                      <a:pt x="68" y="88"/>
                      <a:pt x="44" y="88"/>
                    </a:cubicBezTo>
                    <a:close/>
                    <a:moveTo>
                      <a:pt x="44" y="24"/>
                    </a:moveTo>
                    <a:cubicBezTo>
                      <a:pt x="33" y="24"/>
                      <a:pt x="24" y="33"/>
                      <a:pt x="24" y="44"/>
                    </a:cubicBezTo>
                    <a:cubicBezTo>
                      <a:pt x="24" y="55"/>
                      <a:pt x="33" y="64"/>
                      <a:pt x="44" y="64"/>
                    </a:cubicBezTo>
                    <a:cubicBezTo>
                      <a:pt x="55" y="64"/>
                      <a:pt x="64" y="55"/>
                      <a:pt x="64" y="44"/>
                    </a:cubicBezTo>
                    <a:cubicBezTo>
                      <a:pt x="64" y="33"/>
                      <a:pt x="55" y="24"/>
                      <a:pt x="44" y="24"/>
                    </a:cubicBezTo>
                    <a:close/>
                  </a:path>
                </a:pathLst>
              </a:cu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351"/>
              </a:p>
            </p:txBody>
          </p:sp>
          <p:sp>
            <p:nvSpPr>
              <p:cNvPr id="40" name="Freeform 39">
                <a:extLst>
                  <a:ext uri="{FF2B5EF4-FFF2-40B4-BE49-F238E27FC236}">
                    <a16:creationId xmlns:a16="http://schemas.microsoft.com/office/drawing/2014/main" id="{7581C431-7708-454E-A880-F28093B6CF47}"/>
                  </a:ext>
                </a:extLst>
              </p:cNvPr>
              <p:cNvSpPr>
                <a:spLocks noEditPoints="1"/>
              </p:cNvSpPr>
              <p:nvPr/>
            </p:nvSpPr>
            <p:spPr bwMode="auto">
              <a:xfrm>
                <a:off x="10150475" y="3148013"/>
                <a:ext cx="333375" cy="333375"/>
              </a:xfrm>
              <a:custGeom>
                <a:avLst/>
                <a:gdLst>
                  <a:gd name="T0" fmla="*/ 44 w 88"/>
                  <a:gd name="T1" fmla="*/ 88 h 88"/>
                  <a:gd name="T2" fmla="*/ 0 w 88"/>
                  <a:gd name="T3" fmla="*/ 44 h 88"/>
                  <a:gd name="T4" fmla="*/ 44 w 88"/>
                  <a:gd name="T5" fmla="*/ 0 h 88"/>
                  <a:gd name="T6" fmla="*/ 88 w 88"/>
                  <a:gd name="T7" fmla="*/ 44 h 88"/>
                  <a:gd name="T8" fmla="*/ 44 w 88"/>
                  <a:gd name="T9" fmla="*/ 88 h 88"/>
                  <a:gd name="T10" fmla="*/ 44 w 88"/>
                  <a:gd name="T11" fmla="*/ 24 h 88"/>
                  <a:gd name="T12" fmla="*/ 24 w 88"/>
                  <a:gd name="T13" fmla="*/ 44 h 88"/>
                  <a:gd name="T14" fmla="*/ 44 w 88"/>
                  <a:gd name="T15" fmla="*/ 64 h 88"/>
                  <a:gd name="T16" fmla="*/ 64 w 88"/>
                  <a:gd name="T17" fmla="*/ 44 h 88"/>
                  <a:gd name="T18" fmla="*/ 44 w 88"/>
                  <a:gd name="T19" fmla="*/ 2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88"/>
                    </a:moveTo>
                    <a:cubicBezTo>
                      <a:pt x="20" y="88"/>
                      <a:pt x="0" y="68"/>
                      <a:pt x="0" y="44"/>
                    </a:cubicBezTo>
                    <a:cubicBezTo>
                      <a:pt x="0" y="19"/>
                      <a:pt x="20" y="0"/>
                      <a:pt x="44" y="0"/>
                    </a:cubicBezTo>
                    <a:cubicBezTo>
                      <a:pt x="68" y="0"/>
                      <a:pt x="88" y="19"/>
                      <a:pt x="88" y="44"/>
                    </a:cubicBezTo>
                    <a:cubicBezTo>
                      <a:pt x="88" y="68"/>
                      <a:pt x="68" y="88"/>
                      <a:pt x="44" y="88"/>
                    </a:cubicBezTo>
                    <a:close/>
                    <a:moveTo>
                      <a:pt x="44" y="24"/>
                    </a:moveTo>
                    <a:cubicBezTo>
                      <a:pt x="33" y="24"/>
                      <a:pt x="24" y="33"/>
                      <a:pt x="24" y="44"/>
                    </a:cubicBezTo>
                    <a:cubicBezTo>
                      <a:pt x="24" y="55"/>
                      <a:pt x="33" y="64"/>
                      <a:pt x="44" y="64"/>
                    </a:cubicBezTo>
                    <a:cubicBezTo>
                      <a:pt x="55" y="64"/>
                      <a:pt x="64" y="55"/>
                      <a:pt x="64" y="44"/>
                    </a:cubicBezTo>
                    <a:cubicBezTo>
                      <a:pt x="64" y="33"/>
                      <a:pt x="55" y="24"/>
                      <a:pt x="44" y="24"/>
                    </a:cubicBezTo>
                    <a:close/>
                  </a:path>
                </a:pathLst>
              </a:cu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351"/>
              </a:p>
            </p:txBody>
          </p:sp>
          <p:sp>
            <p:nvSpPr>
              <p:cNvPr id="41" name="Rectangle 40">
                <a:extLst>
                  <a:ext uri="{FF2B5EF4-FFF2-40B4-BE49-F238E27FC236}">
                    <a16:creationId xmlns:a16="http://schemas.microsoft.com/office/drawing/2014/main" id="{D2E8318B-BB50-4792-855D-70AAF9E01B88}"/>
                  </a:ext>
                </a:extLst>
              </p:cNvPr>
              <p:cNvSpPr>
                <a:spLocks noChangeArrowheads="1"/>
              </p:cNvSpPr>
              <p:nvPr/>
            </p:nvSpPr>
            <p:spPr bwMode="auto">
              <a:xfrm>
                <a:off x="10272713" y="6337300"/>
                <a:ext cx="90488" cy="520700"/>
              </a:xfrm>
              <a:prstGeom prst="rect">
                <a:avLst/>
              </a:pr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351"/>
              </a:p>
            </p:txBody>
          </p:sp>
          <p:sp>
            <p:nvSpPr>
              <p:cNvPr id="42" name="Freeform 41">
                <a:extLst>
                  <a:ext uri="{FF2B5EF4-FFF2-40B4-BE49-F238E27FC236}">
                    <a16:creationId xmlns:a16="http://schemas.microsoft.com/office/drawing/2014/main" id="{A6E29741-B7FB-4378-9F65-6B22B6393FD8}"/>
                  </a:ext>
                </a:extLst>
              </p:cNvPr>
              <p:cNvSpPr>
                <a:spLocks noEditPoints="1"/>
              </p:cNvSpPr>
              <p:nvPr/>
            </p:nvSpPr>
            <p:spPr bwMode="auto">
              <a:xfrm>
                <a:off x="10533063" y="6564313"/>
                <a:ext cx="333375" cy="333375"/>
              </a:xfrm>
              <a:custGeom>
                <a:avLst/>
                <a:gdLst>
                  <a:gd name="T0" fmla="*/ 44 w 88"/>
                  <a:gd name="T1" fmla="*/ 88 h 88"/>
                  <a:gd name="T2" fmla="*/ 0 w 88"/>
                  <a:gd name="T3" fmla="*/ 44 h 88"/>
                  <a:gd name="T4" fmla="*/ 44 w 88"/>
                  <a:gd name="T5" fmla="*/ 0 h 88"/>
                  <a:gd name="T6" fmla="*/ 88 w 88"/>
                  <a:gd name="T7" fmla="*/ 44 h 88"/>
                  <a:gd name="T8" fmla="*/ 44 w 88"/>
                  <a:gd name="T9" fmla="*/ 88 h 88"/>
                  <a:gd name="T10" fmla="*/ 44 w 88"/>
                  <a:gd name="T11" fmla="*/ 24 h 88"/>
                  <a:gd name="T12" fmla="*/ 24 w 88"/>
                  <a:gd name="T13" fmla="*/ 44 h 88"/>
                  <a:gd name="T14" fmla="*/ 44 w 88"/>
                  <a:gd name="T15" fmla="*/ 64 h 88"/>
                  <a:gd name="T16" fmla="*/ 64 w 88"/>
                  <a:gd name="T17" fmla="*/ 44 h 88"/>
                  <a:gd name="T18" fmla="*/ 44 w 88"/>
                  <a:gd name="T19" fmla="*/ 2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88"/>
                    </a:moveTo>
                    <a:cubicBezTo>
                      <a:pt x="20" y="88"/>
                      <a:pt x="0" y="69"/>
                      <a:pt x="0" y="44"/>
                    </a:cubicBezTo>
                    <a:cubicBezTo>
                      <a:pt x="0" y="20"/>
                      <a:pt x="20" y="0"/>
                      <a:pt x="44" y="0"/>
                    </a:cubicBezTo>
                    <a:cubicBezTo>
                      <a:pt x="68" y="0"/>
                      <a:pt x="88" y="20"/>
                      <a:pt x="88" y="44"/>
                    </a:cubicBezTo>
                    <a:cubicBezTo>
                      <a:pt x="88" y="69"/>
                      <a:pt x="68" y="88"/>
                      <a:pt x="44" y="88"/>
                    </a:cubicBezTo>
                    <a:close/>
                    <a:moveTo>
                      <a:pt x="44" y="24"/>
                    </a:moveTo>
                    <a:cubicBezTo>
                      <a:pt x="33" y="24"/>
                      <a:pt x="24" y="33"/>
                      <a:pt x="24" y="44"/>
                    </a:cubicBezTo>
                    <a:cubicBezTo>
                      <a:pt x="24" y="55"/>
                      <a:pt x="33" y="64"/>
                      <a:pt x="44" y="64"/>
                    </a:cubicBezTo>
                    <a:cubicBezTo>
                      <a:pt x="55" y="64"/>
                      <a:pt x="64" y="55"/>
                      <a:pt x="64" y="44"/>
                    </a:cubicBezTo>
                    <a:cubicBezTo>
                      <a:pt x="64" y="33"/>
                      <a:pt x="55" y="24"/>
                      <a:pt x="44" y="24"/>
                    </a:cubicBezTo>
                    <a:close/>
                  </a:path>
                </a:pathLst>
              </a:cu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351"/>
              </a:p>
            </p:txBody>
          </p:sp>
          <p:sp>
            <p:nvSpPr>
              <p:cNvPr id="43" name="Rectangle 42">
                <a:extLst>
                  <a:ext uri="{FF2B5EF4-FFF2-40B4-BE49-F238E27FC236}">
                    <a16:creationId xmlns:a16="http://schemas.microsoft.com/office/drawing/2014/main" id="{C5CF7F24-F480-4687-9E3F-9F527758D8AD}"/>
                  </a:ext>
                </a:extLst>
              </p:cNvPr>
              <p:cNvSpPr>
                <a:spLocks noChangeArrowheads="1"/>
              </p:cNvSpPr>
              <p:nvPr/>
            </p:nvSpPr>
            <p:spPr bwMode="auto">
              <a:xfrm>
                <a:off x="10655300" y="5784850"/>
                <a:ext cx="90488" cy="825500"/>
              </a:xfrm>
              <a:prstGeom prst="rect">
                <a:avLst/>
              </a:pr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351"/>
              </a:p>
            </p:txBody>
          </p:sp>
          <p:sp>
            <p:nvSpPr>
              <p:cNvPr id="44" name="Rectangle 43">
                <a:extLst>
                  <a:ext uri="{FF2B5EF4-FFF2-40B4-BE49-F238E27FC236}">
                    <a16:creationId xmlns:a16="http://schemas.microsoft.com/office/drawing/2014/main" id="{5301977F-C754-47C5-AA24-960811674C8A}"/>
                  </a:ext>
                </a:extLst>
              </p:cNvPr>
              <p:cNvSpPr>
                <a:spLocks noChangeArrowheads="1"/>
              </p:cNvSpPr>
              <p:nvPr/>
            </p:nvSpPr>
            <p:spPr bwMode="auto">
              <a:xfrm>
                <a:off x="4762500" y="5299075"/>
                <a:ext cx="90488" cy="536575"/>
              </a:xfrm>
              <a:prstGeom prst="rect">
                <a:avLst/>
              </a:pr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351"/>
              </a:p>
            </p:txBody>
          </p:sp>
          <p:sp>
            <p:nvSpPr>
              <p:cNvPr id="45" name="Rectangle 44">
                <a:extLst>
                  <a:ext uri="{FF2B5EF4-FFF2-40B4-BE49-F238E27FC236}">
                    <a16:creationId xmlns:a16="http://schemas.microsoft.com/office/drawing/2014/main" id="{D00554FD-DAB0-46D1-A428-30427AF02EEE}"/>
                  </a:ext>
                </a:extLst>
              </p:cNvPr>
              <p:cNvSpPr>
                <a:spLocks noChangeArrowheads="1"/>
              </p:cNvSpPr>
              <p:nvPr/>
            </p:nvSpPr>
            <p:spPr bwMode="auto">
              <a:xfrm>
                <a:off x="10272713" y="3386138"/>
                <a:ext cx="90488" cy="877888"/>
              </a:xfrm>
              <a:prstGeom prst="rect">
                <a:avLst/>
              </a:pr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351"/>
              </a:p>
            </p:txBody>
          </p:sp>
          <p:sp>
            <p:nvSpPr>
              <p:cNvPr id="46" name="Freeform 45">
                <a:extLst>
                  <a:ext uri="{FF2B5EF4-FFF2-40B4-BE49-F238E27FC236}">
                    <a16:creationId xmlns:a16="http://schemas.microsoft.com/office/drawing/2014/main" id="{ED93F65E-E922-4B58-9CCF-C7BABEDDAEA9}"/>
                  </a:ext>
                </a:extLst>
              </p:cNvPr>
              <p:cNvSpPr>
                <a:spLocks noEditPoints="1"/>
              </p:cNvSpPr>
              <p:nvPr/>
            </p:nvSpPr>
            <p:spPr bwMode="auto">
              <a:xfrm>
                <a:off x="10150475" y="2571750"/>
                <a:ext cx="333375" cy="333375"/>
              </a:xfrm>
              <a:custGeom>
                <a:avLst/>
                <a:gdLst>
                  <a:gd name="T0" fmla="*/ 44 w 88"/>
                  <a:gd name="T1" fmla="*/ 88 h 88"/>
                  <a:gd name="T2" fmla="*/ 0 w 88"/>
                  <a:gd name="T3" fmla="*/ 44 h 88"/>
                  <a:gd name="T4" fmla="*/ 44 w 88"/>
                  <a:gd name="T5" fmla="*/ 0 h 88"/>
                  <a:gd name="T6" fmla="*/ 88 w 88"/>
                  <a:gd name="T7" fmla="*/ 44 h 88"/>
                  <a:gd name="T8" fmla="*/ 44 w 88"/>
                  <a:gd name="T9" fmla="*/ 88 h 88"/>
                  <a:gd name="T10" fmla="*/ 44 w 88"/>
                  <a:gd name="T11" fmla="*/ 24 h 88"/>
                  <a:gd name="T12" fmla="*/ 24 w 88"/>
                  <a:gd name="T13" fmla="*/ 44 h 88"/>
                  <a:gd name="T14" fmla="*/ 44 w 88"/>
                  <a:gd name="T15" fmla="*/ 64 h 88"/>
                  <a:gd name="T16" fmla="*/ 64 w 88"/>
                  <a:gd name="T17" fmla="*/ 44 h 88"/>
                  <a:gd name="T18" fmla="*/ 44 w 88"/>
                  <a:gd name="T19" fmla="*/ 2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88"/>
                    </a:moveTo>
                    <a:cubicBezTo>
                      <a:pt x="20" y="88"/>
                      <a:pt x="0" y="69"/>
                      <a:pt x="0" y="44"/>
                    </a:cubicBezTo>
                    <a:cubicBezTo>
                      <a:pt x="0" y="20"/>
                      <a:pt x="20" y="0"/>
                      <a:pt x="44" y="0"/>
                    </a:cubicBezTo>
                    <a:cubicBezTo>
                      <a:pt x="68" y="0"/>
                      <a:pt x="88" y="20"/>
                      <a:pt x="88" y="44"/>
                    </a:cubicBezTo>
                    <a:cubicBezTo>
                      <a:pt x="88" y="69"/>
                      <a:pt x="68" y="88"/>
                      <a:pt x="44" y="88"/>
                    </a:cubicBezTo>
                    <a:close/>
                    <a:moveTo>
                      <a:pt x="44" y="24"/>
                    </a:moveTo>
                    <a:cubicBezTo>
                      <a:pt x="33" y="24"/>
                      <a:pt x="24" y="33"/>
                      <a:pt x="24" y="44"/>
                    </a:cubicBezTo>
                    <a:cubicBezTo>
                      <a:pt x="24" y="55"/>
                      <a:pt x="33" y="64"/>
                      <a:pt x="44" y="64"/>
                    </a:cubicBezTo>
                    <a:cubicBezTo>
                      <a:pt x="55" y="64"/>
                      <a:pt x="64" y="55"/>
                      <a:pt x="64" y="44"/>
                    </a:cubicBezTo>
                    <a:cubicBezTo>
                      <a:pt x="64" y="33"/>
                      <a:pt x="55" y="24"/>
                      <a:pt x="44" y="24"/>
                    </a:cubicBezTo>
                    <a:close/>
                  </a:path>
                </a:pathLst>
              </a:cu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351"/>
              </a:p>
            </p:txBody>
          </p:sp>
          <p:sp>
            <p:nvSpPr>
              <p:cNvPr id="47" name="Freeform 46">
                <a:extLst>
                  <a:ext uri="{FF2B5EF4-FFF2-40B4-BE49-F238E27FC236}">
                    <a16:creationId xmlns:a16="http://schemas.microsoft.com/office/drawing/2014/main" id="{8D7DC1AB-0DE0-4711-88EB-94F03254755D}"/>
                  </a:ext>
                </a:extLst>
              </p:cNvPr>
              <p:cNvSpPr>
                <a:spLocks noEditPoints="1"/>
              </p:cNvSpPr>
              <p:nvPr/>
            </p:nvSpPr>
            <p:spPr bwMode="auto">
              <a:xfrm>
                <a:off x="10150475" y="1500188"/>
                <a:ext cx="333375" cy="333375"/>
              </a:xfrm>
              <a:custGeom>
                <a:avLst/>
                <a:gdLst>
                  <a:gd name="T0" fmla="*/ 44 w 88"/>
                  <a:gd name="T1" fmla="*/ 88 h 88"/>
                  <a:gd name="T2" fmla="*/ 0 w 88"/>
                  <a:gd name="T3" fmla="*/ 44 h 88"/>
                  <a:gd name="T4" fmla="*/ 44 w 88"/>
                  <a:gd name="T5" fmla="*/ 0 h 88"/>
                  <a:gd name="T6" fmla="*/ 88 w 88"/>
                  <a:gd name="T7" fmla="*/ 44 h 88"/>
                  <a:gd name="T8" fmla="*/ 44 w 88"/>
                  <a:gd name="T9" fmla="*/ 88 h 88"/>
                  <a:gd name="T10" fmla="*/ 44 w 88"/>
                  <a:gd name="T11" fmla="*/ 24 h 88"/>
                  <a:gd name="T12" fmla="*/ 24 w 88"/>
                  <a:gd name="T13" fmla="*/ 44 h 88"/>
                  <a:gd name="T14" fmla="*/ 44 w 88"/>
                  <a:gd name="T15" fmla="*/ 64 h 88"/>
                  <a:gd name="T16" fmla="*/ 64 w 88"/>
                  <a:gd name="T17" fmla="*/ 44 h 88"/>
                  <a:gd name="T18" fmla="*/ 44 w 88"/>
                  <a:gd name="T19" fmla="*/ 2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88"/>
                    </a:moveTo>
                    <a:cubicBezTo>
                      <a:pt x="20" y="88"/>
                      <a:pt x="0" y="68"/>
                      <a:pt x="0" y="44"/>
                    </a:cubicBezTo>
                    <a:cubicBezTo>
                      <a:pt x="0" y="20"/>
                      <a:pt x="20" y="0"/>
                      <a:pt x="44" y="0"/>
                    </a:cubicBezTo>
                    <a:cubicBezTo>
                      <a:pt x="68" y="0"/>
                      <a:pt x="88" y="20"/>
                      <a:pt x="88" y="44"/>
                    </a:cubicBezTo>
                    <a:cubicBezTo>
                      <a:pt x="88" y="68"/>
                      <a:pt x="68" y="88"/>
                      <a:pt x="44" y="88"/>
                    </a:cubicBezTo>
                    <a:close/>
                    <a:moveTo>
                      <a:pt x="44" y="24"/>
                    </a:moveTo>
                    <a:cubicBezTo>
                      <a:pt x="33" y="24"/>
                      <a:pt x="24" y="33"/>
                      <a:pt x="24" y="44"/>
                    </a:cubicBezTo>
                    <a:cubicBezTo>
                      <a:pt x="24" y="55"/>
                      <a:pt x="33" y="64"/>
                      <a:pt x="44" y="64"/>
                    </a:cubicBezTo>
                    <a:cubicBezTo>
                      <a:pt x="55" y="64"/>
                      <a:pt x="64" y="55"/>
                      <a:pt x="64" y="44"/>
                    </a:cubicBezTo>
                    <a:cubicBezTo>
                      <a:pt x="64" y="33"/>
                      <a:pt x="55" y="24"/>
                      <a:pt x="44" y="24"/>
                    </a:cubicBezTo>
                    <a:close/>
                  </a:path>
                </a:pathLst>
              </a:cu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351"/>
              </a:p>
            </p:txBody>
          </p:sp>
          <p:sp>
            <p:nvSpPr>
              <p:cNvPr id="48" name="Freeform 47">
                <a:extLst>
                  <a:ext uri="{FF2B5EF4-FFF2-40B4-BE49-F238E27FC236}">
                    <a16:creationId xmlns:a16="http://schemas.microsoft.com/office/drawing/2014/main" id="{059E3498-692E-4B0D-A35B-ACFF56981E00}"/>
                  </a:ext>
                </a:extLst>
              </p:cNvPr>
              <p:cNvSpPr>
                <a:spLocks noEditPoints="1"/>
              </p:cNvSpPr>
              <p:nvPr/>
            </p:nvSpPr>
            <p:spPr bwMode="auto">
              <a:xfrm>
                <a:off x="4217988" y="493713"/>
                <a:ext cx="333375" cy="333375"/>
              </a:xfrm>
              <a:custGeom>
                <a:avLst/>
                <a:gdLst>
                  <a:gd name="T0" fmla="*/ 44 w 88"/>
                  <a:gd name="T1" fmla="*/ 88 h 88"/>
                  <a:gd name="T2" fmla="*/ 0 w 88"/>
                  <a:gd name="T3" fmla="*/ 44 h 88"/>
                  <a:gd name="T4" fmla="*/ 44 w 88"/>
                  <a:gd name="T5" fmla="*/ 0 h 88"/>
                  <a:gd name="T6" fmla="*/ 88 w 88"/>
                  <a:gd name="T7" fmla="*/ 44 h 88"/>
                  <a:gd name="T8" fmla="*/ 44 w 88"/>
                  <a:gd name="T9" fmla="*/ 88 h 88"/>
                  <a:gd name="T10" fmla="*/ 44 w 88"/>
                  <a:gd name="T11" fmla="*/ 24 h 88"/>
                  <a:gd name="T12" fmla="*/ 24 w 88"/>
                  <a:gd name="T13" fmla="*/ 44 h 88"/>
                  <a:gd name="T14" fmla="*/ 44 w 88"/>
                  <a:gd name="T15" fmla="*/ 64 h 88"/>
                  <a:gd name="T16" fmla="*/ 64 w 88"/>
                  <a:gd name="T17" fmla="*/ 44 h 88"/>
                  <a:gd name="T18" fmla="*/ 44 w 88"/>
                  <a:gd name="T19" fmla="*/ 2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88"/>
                    </a:moveTo>
                    <a:cubicBezTo>
                      <a:pt x="20" y="88"/>
                      <a:pt x="0" y="68"/>
                      <a:pt x="0" y="44"/>
                    </a:cubicBezTo>
                    <a:cubicBezTo>
                      <a:pt x="0" y="19"/>
                      <a:pt x="20" y="0"/>
                      <a:pt x="44" y="0"/>
                    </a:cubicBezTo>
                    <a:cubicBezTo>
                      <a:pt x="69" y="0"/>
                      <a:pt x="88" y="19"/>
                      <a:pt x="88" y="44"/>
                    </a:cubicBezTo>
                    <a:cubicBezTo>
                      <a:pt x="88" y="68"/>
                      <a:pt x="69" y="88"/>
                      <a:pt x="44" y="88"/>
                    </a:cubicBezTo>
                    <a:close/>
                    <a:moveTo>
                      <a:pt x="44" y="24"/>
                    </a:moveTo>
                    <a:cubicBezTo>
                      <a:pt x="33" y="24"/>
                      <a:pt x="24" y="33"/>
                      <a:pt x="24" y="44"/>
                    </a:cubicBezTo>
                    <a:cubicBezTo>
                      <a:pt x="24" y="55"/>
                      <a:pt x="33" y="64"/>
                      <a:pt x="44" y="64"/>
                    </a:cubicBezTo>
                    <a:cubicBezTo>
                      <a:pt x="55" y="64"/>
                      <a:pt x="64" y="55"/>
                      <a:pt x="64" y="44"/>
                    </a:cubicBezTo>
                    <a:cubicBezTo>
                      <a:pt x="64" y="33"/>
                      <a:pt x="55" y="24"/>
                      <a:pt x="44" y="24"/>
                    </a:cubicBezTo>
                    <a:close/>
                  </a:path>
                </a:pathLst>
              </a:cu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351"/>
              </a:p>
            </p:txBody>
          </p:sp>
          <p:sp>
            <p:nvSpPr>
              <p:cNvPr id="49" name="Freeform 48">
                <a:extLst>
                  <a:ext uri="{FF2B5EF4-FFF2-40B4-BE49-F238E27FC236}">
                    <a16:creationId xmlns:a16="http://schemas.microsoft.com/office/drawing/2014/main" id="{78E17970-4FF5-4BF7-8202-CAFF63919C45}"/>
                  </a:ext>
                </a:extLst>
              </p:cNvPr>
              <p:cNvSpPr>
                <a:spLocks noEditPoints="1"/>
              </p:cNvSpPr>
              <p:nvPr/>
            </p:nvSpPr>
            <p:spPr bwMode="auto">
              <a:xfrm>
                <a:off x="1489075" y="1928813"/>
                <a:ext cx="333375" cy="333375"/>
              </a:xfrm>
              <a:custGeom>
                <a:avLst/>
                <a:gdLst>
                  <a:gd name="T0" fmla="*/ 44 w 88"/>
                  <a:gd name="T1" fmla="*/ 88 h 88"/>
                  <a:gd name="T2" fmla="*/ 0 w 88"/>
                  <a:gd name="T3" fmla="*/ 44 h 88"/>
                  <a:gd name="T4" fmla="*/ 44 w 88"/>
                  <a:gd name="T5" fmla="*/ 0 h 88"/>
                  <a:gd name="T6" fmla="*/ 88 w 88"/>
                  <a:gd name="T7" fmla="*/ 44 h 88"/>
                  <a:gd name="T8" fmla="*/ 44 w 88"/>
                  <a:gd name="T9" fmla="*/ 88 h 88"/>
                  <a:gd name="T10" fmla="*/ 44 w 88"/>
                  <a:gd name="T11" fmla="*/ 24 h 88"/>
                  <a:gd name="T12" fmla="*/ 24 w 88"/>
                  <a:gd name="T13" fmla="*/ 44 h 88"/>
                  <a:gd name="T14" fmla="*/ 44 w 88"/>
                  <a:gd name="T15" fmla="*/ 64 h 88"/>
                  <a:gd name="T16" fmla="*/ 64 w 88"/>
                  <a:gd name="T17" fmla="*/ 44 h 88"/>
                  <a:gd name="T18" fmla="*/ 44 w 88"/>
                  <a:gd name="T19" fmla="*/ 2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88"/>
                    </a:moveTo>
                    <a:cubicBezTo>
                      <a:pt x="19" y="88"/>
                      <a:pt x="0" y="68"/>
                      <a:pt x="0" y="44"/>
                    </a:cubicBezTo>
                    <a:cubicBezTo>
                      <a:pt x="0" y="20"/>
                      <a:pt x="19" y="0"/>
                      <a:pt x="44" y="0"/>
                    </a:cubicBezTo>
                    <a:cubicBezTo>
                      <a:pt x="68" y="0"/>
                      <a:pt x="88" y="20"/>
                      <a:pt x="88" y="44"/>
                    </a:cubicBezTo>
                    <a:cubicBezTo>
                      <a:pt x="88" y="68"/>
                      <a:pt x="68" y="88"/>
                      <a:pt x="44" y="88"/>
                    </a:cubicBezTo>
                    <a:close/>
                    <a:moveTo>
                      <a:pt x="44" y="24"/>
                    </a:moveTo>
                    <a:cubicBezTo>
                      <a:pt x="32" y="24"/>
                      <a:pt x="24" y="33"/>
                      <a:pt x="24" y="44"/>
                    </a:cubicBezTo>
                    <a:cubicBezTo>
                      <a:pt x="24" y="55"/>
                      <a:pt x="32" y="64"/>
                      <a:pt x="44" y="64"/>
                    </a:cubicBezTo>
                    <a:cubicBezTo>
                      <a:pt x="55" y="64"/>
                      <a:pt x="64" y="55"/>
                      <a:pt x="64" y="44"/>
                    </a:cubicBezTo>
                    <a:cubicBezTo>
                      <a:pt x="64" y="33"/>
                      <a:pt x="55" y="24"/>
                      <a:pt x="44" y="24"/>
                    </a:cubicBezTo>
                    <a:close/>
                  </a:path>
                </a:pathLst>
              </a:cu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351"/>
              </a:p>
            </p:txBody>
          </p:sp>
          <p:sp>
            <p:nvSpPr>
              <p:cNvPr id="50" name="Freeform 49">
                <a:extLst>
                  <a:ext uri="{FF2B5EF4-FFF2-40B4-BE49-F238E27FC236}">
                    <a16:creationId xmlns:a16="http://schemas.microsoft.com/office/drawing/2014/main" id="{249D29B8-38D6-4376-B97F-22469EB14898}"/>
                  </a:ext>
                </a:extLst>
              </p:cNvPr>
              <p:cNvSpPr>
                <a:spLocks noEditPoints="1"/>
              </p:cNvSpPr>
              <p:nvPr/>
            </p:nvSpPr>
            <p:spPr bwMode="auto">
              <a:xfrm>
                <a:off x="10393363" y="508000"/>
                <a:ext cx="333375" cy="333375"/>
              </a:xfrm>
              <a:custGeom>
                <a:avLst/>
                <a:gdLst>
                  <a:gd name="T0" fmla="*/ 44 w 88"/>
                  <a:gd name="T1" fmla="*/ 88 h 88"/>
                  <a:gd name="T2" fmla="*/ 0 w 88"/>
                  <a:gd name="T3" fmla="*/ 44 h 88"/>
                  <a:gd name="T4" fmla="*/ 44 w 88"/>
                  <a:gd name="T5" fmla="*/ 0 h 88"/>
                  <a:gd name="T6" fmla="*/ 88 w 88"/>
                  <a:gd name="T7" fmla="*/ 44 h 88"/>
                  <a:gd name="T8" fmla="*/ 44 w 88"/>
                  <a:gd name="T9" fmla="*/ 88 h 88"/>
                  <a:gd name="T10" fmla="*/ 44 w 88"/>
                  <a:gd name="T11" fmla="*/ 24 h 88"/>
                  <a:gd name="T12" fmla="*/ 24 w 88"/>
                  <a:gd name="T13" fmla="*/ 44 h 88"/>
                  <a:gd name="T14" fmla="*/ 44 w 88"/>
                  <a:gd name="T15" fmla="*/ 64 h 88"/>
                  <a:gd name="T16" fmla="*/ 64 w 88"/>
                  <a:gd name="T17" fmla="*/ 44 h 88"/>
                  <a:gd name="T18" fmla="*/ 44 w 88"/>
                  <a:gd name="T19" fmla="*/ 2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88"/>
                    </a:moveTo>
                    <a:cubicBezTo>
                      <a:pt x="20" y="88"/>
                      <a:pt x="0" y="68"/>
                      <a:pt x="0" y="44"/>
                    </a:cubicBezTo>
                    <a:cubicBezTo>
                      <a:pt x="0" y="19"/>
                      <a:pt x="20" y="0"/>
                      <a:pt x="44" y="0"/>
                    </a:cubicBezTo>
                    <a:cubicBezTo>
                      <a:pt x="68" y="0"/>
                      <a:pt x="88" y="19"/>
                      <a:pt x="88" y="44"/>
                    </a:cubicBezTo>
                    <a:cubicBezTo>
                      <a:pt x="88" y="68"/>
                      <a:pt x="68" y="88"/>
                      <a:pt x="44" y="88"/>
                    </a:cubicBezTo>
                    <a:close/>
                    <a:moveTo>
                      <a:pt x="44" y="24"/>
                    </a:moveTo>
                    <a:cubicBezTo>
                      <a:pt x="33" y="24"/>
                      <a:pt x="24" y="33"/>
                      <a:pt x="24" y="44"/>
                    </a:cubicBezTo>
                    <a:cubicBezTo>
                      <a:pt x="24" y="55"/>
                      <a:pt x="33" y="64"/>
                      <a:pt x="44" y="64"/>
                    </a:cubicBezTo>
                    <a:cubicBezTo>
                      <a:pt x="55" y="64"/>
                      <a:pt x="64" y="55"/>
                      <a:pt x="64" y="44"/>
                    </a:cubicBezTo>
                    <a:cubicBezTo>
                      <a:pt x="64" y="33"/>
                      <a:pt x="55" y="24"/>
                      <a:pt x="44" y="24"/>
                    </a:cubicBezTo>
                    <a:close/>
                  </a:path>
                </a:pathLst>
              </a:cu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351"/>
              </a:p>
            </p:txBody>
          </p:sp>
          <p:sp>
            <p:nvSpPr>
              <p:cNvPr id="51" name="Rectangle 50">
                <a:extLst>
                  <a:ext uri="{FF2B5EF4-FFF2-40B4-BE49-F238E27FC236}">
                    <a16:creationId xmlns:a16="http://schemas.microsoft.com/office/drawing/2014/main" id="{08DA4A68-B020-46A0-9DAC-0026F78A529F}"/>
                  </a:ext>
                </a:extLst>
              </p:cNvPr>
              <p:cNvSpPr>
                <a:spLocks noChangeArrowheads="1"/>
              </p:cNvSpPr>
              <p:nvPr/>
            </p:nvSpPr>
            <p:spPr bwMode="auto">
              <a:xfrm>
                <a:off x="10272713" y="1743075"/>
                <a:ext cx="90488" cy="874713"/>
              </a:xfrm>
              <a:prstGeom prst="rect">
                <a:avLst/>
              </a:pr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351"/>
              </a:p>
            </p:txBody>
          </p:sp>
          <p:sp>
            <p:nvSpPr>
              <p:cNvPr id="52" name="Freeform 51">
                <a:extLst>
                  <a:ext uri="{FF2B5EF4-FFF2-40B4-BE49-F238E27FC236}">
                    <a16:creationId xmlns:a16="http://schemas.microsoft.com/office/drawing/2014/main" id="{D38154DF-11ED-44D4-97EC-5F1C2DE7876D}"/>
                  </a:ext>
                </a:extLst>
              </p:cNvPr>
              <p:cNvSpPr>
                <a:spLocks noEditPoints="1"/>
              </p:cNvSpPr>
              <p:nvPr/>
            </p:nvSpPr>
            <p:spPr bwMode="auto">
              <a:xfrm>
                <a:off x="3508375" y="781050"/>
                <a:ext cx="333375" cy="333375"/>
              </a:xfrm>
              <a:custGeom>
                <a:avLst/>
                <a:gdLst>
                  <a:gd name="T0" fmla="*/ 44 w 88"/>
                  <a:gd name="T1" fmla="*/ 88 h 88"/>
                  <a:gd name="T2" fmla="*/ 0 w 88"/>
                  <a:gd name="T3" fmla="*/ 44 h 88"/>
                  <a:gd name="T4" fmla="*/ 44 w 88"/>
                  <a:gd name="T5" fmla="*/ 0 h 88"/>
                  <a:gd name="T6" fmla="*/ 88 w 88"/>
                  <a:gd name="T7" fmla="*/ 44 h 88"/>
                  <a:gd name="T8" fmla="*/ 44 w 88"/>
                  <a:gd name="T9" fmla="*/ 88 h 88"/>
                  <a:gd name="T10" fmla="*/ 44 w 88"/>
                  <a:gd name="T11" fmla="*/ 24 h 88"/>
                  <a:gd name="T12" fmla="*/ 24 w 88"/>
                  <a:gd name="T13" fmla="*/ 44 h 88"/>
                  <a:gd name="T14" fmla="*/ 44 w 88"/>
                  <a:gd name="T15" fmla="*/ 64 h 88"/>
                  <a:gd name="T16" fmla="*/ 64 w 88"/>
                  <a:gd name="T17" fmla="*/ 44 h 88"/>
                  <a:gd name="T18" fmla="*/ 44 w 88"/>
                  <a:gd name="T19" fmla="*/ 2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88"/>
                    </a:moveTo>
                    <a:cubicBezTo>
                      <a:pt x="20" y="88"/>
                      <a:pt x="0" y="68"/>
                      <a:pt x="0" y="44"/>
                    </a:cubicBezTo>
                    <a:cubicBezTo>
                      <a:pt x="0" y="19"/>
                      <a:pt x="20" y="0"/>
                      <a:pt x="44" y="0"/>
                    </a:cubicBezTo>
                    <a:cubicBezTo>
                      <a:pt x="68" y="0"/>
                      <a:pt x="88" y="19"/>
                      <a:pt x="88" y="44"/>
                    </a:cubicBezTo>
                    <a:cubicBezTo>
                      <a:pt x="88" y="68"/>
                      <a:pt x="68" y="88"/>
                      <a:pt x="44" y="88"/>
                    </a:cubicBezTo>
                    <a:close/>
                    <a:moveTo>
                      <a:pt x="44" y="24"/>
                    </a:moveTo>
                    <a:cubicBezTo>
                      <a:pt x="33" y="24"/>
                      <a:pt x="24" y="33"/>
                      <a:pt x="24" y="44"/>
                    </a:cubicBezTo>
                    <a:cubicBezTo>
                      <a:pt x="24" y="55"/>
                      <a:pt x="33" y="64"/>
                      <a:pt x="44" y="64"/>
                    </a:cubicBezTo>
                    <a:cubicBezTo>
                      <a:pt x="55" y="64"/>
                      <a:pt x="64" y="55"/>
                      <a:pt x="64" y="44"/>
                    </a:cubicBezTo>
                    <a:cubicBezTo>
                      <a:pt x="64" y="33"/>
                      <a:pt x="55" y="24"/>
                      <a:pt x="44" y="24"/>
                    </a:cubicBezTo>
                    <a:close/>
                  </a:path>
                </a:pathLst>
              </a:cu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351"/>
              </a:p>
            </p:txBody>
          </p:sp>
          <p:sp>
            <p:nvSpPr>
              <p:cNvPr id="53" name="Rectangle 52">
                <a:extLst>
                  <a:ext uri="{FF2B5EF4-FFF2-40B4-BE49-F238E27FC236}">
                    <a16:creationId xmlns:a16="http://schemas.microsoft.com/office/drawing/2014/main" id="{15B6BD74-0BD5-463F-B5FA-E61B17F97C3C}"/>
                  </a:ext>
                </a:extLst>
              </p:cNvPr>
              <p:cNvSpPr>
                <a:spLocks noChangeArrowheads="1"/>
              </p:cNvSpPr>
              <p:nvPr/>
            </p:nvSpPr>
            <p:spPr bwMode="auto">
              <a:xfrm>
                <a:off x="3630613" y="0"/>
                <a:ext cx="90488" cy="827087"/>
              </a:xfrm>
              <a:prstGeom prst="rect">
                <a:avLst/>
              </a:pr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351"/>
              </a:p>
            </p:txBody>
          </p:sp>
          <p:sp>
            <p:nvSpPr>
              <p:cNvPr id="54" name="Freeform 53">
                <a:extLst>
                  <a:ext uri="{FF2B5EF4-FFF2-40B4-BE49-F238E27FC236}">
                    <a16:creationId xmlns:a16="http://schemas.microsoft.com/office/drawing/2014/main" id="{C8347EAE-1694-4A39-947E-57064CC46AB2}"/>
                  </a:ext>
                </a:extLst>
              </p:cNvPr>
              <p:cNvSpPr>
                <a:spLocks noEditPoints="1"/>
              </p:cNvSpPr>
              <p:nvPr/>
            </p:nvSpPr>
            <p:spPr bwMode="auto">
              <a:xfrm>
                <a:off x="330200" y="2344738"/>
                <a:ext cx="333375" cy="333375"/>
              </a:xfrm>
              <a:custGeom>
                <a:avLst/>
                <a:gdLst>
                  <a:gd name="T0" fmla="*/ 44 w 88"/>
                  <a:gd name="T1" fmla="*/ 88 h 88"/>
                  <a:gd name="T2" fmla="*/ 0 w 88"/>
                  <a:gd name="T3" fmla="*/ 44 h 88"/>
                  <a:gd name="T4" fmla="*/ 44 w 88"/>
                  <a:gd name="T5" fmla="*/ 0 h 88"/>
                  <a:gd name="T6" fmla="*/ 88 w 88"/>
                  <a:gd name="T7" fmla="*/ 44 h 88"/>
                  <a:gd name="T8" fmla="*/ 44 w 88"/>
                  <a:gd name="T9" fmla="*/ 88 h 88"/>
                  <a:gd name="T10" fmla="*/ 44 w 88"/>
                  <a:gd name="T11" fmla="*/ 24 h 88"/>
                  <a:gd name="T12" fmla="*/ 24 w 88"/>
                  <a:gd name="T13" fmla="*/ 44 h 88"/>
                  <a:gd name="T14" fmla="*/ 44 w 88"/>
                  <a:gd name="T15" fmla="*/ 64 h 88"/>
                  <a:gd name="T16" fmla="*/ 64 w 88"/>
                  <a:gd name="T17" fmla="*/ 44 h 88"/>
                  <a:gd name="T18" fmla="*/ 44 w 88"/>
                  <a:gd name="T19" fmla="*/ 2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88"/>
                    </a:moveTo>
                    <a:cubicBezTo>
                      <a:pt x="20" y="88"/>
                      <a:pt x="0" y="68"/>
                      <a:pt x="0" y="44"/>
                    </a:cubicBezTo>
                    <a:cubicBezTo>
                      <a:pt x="0" y="19"/>
                      <a:pt x="20" y="0"/>
                      <a:pt x="44" y="0"/>
                    </a:cubicBezTo>
                    <a:cubicBezTo>
                      <a:pt x="68" y="0"/>
                      <a:pt x="88" y="19"/>
                      <a:pt x="88" y="44"/>
                    </a:cubicBezTo>
                    <a:cubicBezTo>
                      <a:pt x="88" y="68"/>
                      <a:pt x="68" y="88"/>
                      <a:pt x="44" y="88"/>
                    </a:cubicBezTo>
                    <a:close/>
                    <a:moveTo>
                      <a:pt x="44" y="24"/>
                    </a:moveTo>
                    <a:cubicBezTo>
                      <a:pt x="33" y="24"/>
                      <a:pt x="24" y="33"/>
                      <a:pt x="24" y="44"/>
                    </a:cubicBezTo>
                    <a:cubicBezTo>
                      <a:pt x="24" y="55"/>
                      <a:pt x="33" y="64"/>
                      <a:pt x="44" y="64"/>
                    </a:cubicBezTo>
                    <a:cubicBezTo>
                      <a:pt x="55" y="64"/>
                      <a:pt x="64" y="55"/>
                      <a:pt x="64" y="44"/>
                    </a:cubicBezTo>
                    <a:cubicBezTo>
                      <a:pt x="64" y="33"/>
                      <a:pt x="55" y="24"/>
                      <a:pt x="44" y="24"/>
                    </a:cubicBezTo>
                    <a:close/>
                  </a:path>
                </a:pathLst>
              </a:cu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351"/>
              </a:p>
            </p:txBody>
          </p:sp>
          <p:sp>
            <p:nvSpPr>
              <p:cNvPr id="55" name="Freeform 54">
                <a:extLst>
                  <a:ext uri="{FF2B5EF4-FFF2-40B4-BE49-F238E27FC236}">
                    <a16:creationId xmlns:a16="http://schemas.microsoft.com/office/drawing/2014/main" id="{175C7674-BCFC-4CEA-928B-19E69913E7A0}"/>
                  </a:ext>
                </a:extLst>
              </p:cNvPr>
              <p:cNvSpPr>
                <a:spLocks noEditPoints="1"/>
              </p:cNvSpPr>
              <p:nvPr/>
            </p:nvSpPr>
            <p:spPr bwMode="auto">
              <a:xfrm>
                <a:off x="330200" y="1270000"/>
                <a:ext cx="333375" cy="333375"/>
              </a:xfrm>
              <a:custGeom>
                <a:avLst/>
                <a:gdLst>
                  <a:gd name="T0" fmla="*/ 44 w 88"/>
                  <a:gd name="T1" fmla="*/ 88 h 88"/>
                  <a:gd name="T2" fmla="*/ 0 w 88"/>
                  <a:gd name="T3" fmla="*/ 44 h 88"/>
                  <a:gd name="T4" fmla="*/ 44 w 88"/>
                  <a:gd name="T5" fmla="*/ 0 h 88"/>
                  <a:gd name="T6" fmla="*/ 88 w 88"/>
                  <a:gd name="T7" fmla="*/ 44 h 88"/>
                  <a:gd name="T8" fmla="*/ 44 w 88"/>
                  <a:gd name="T9" fmla="*/ 88 h 88"/>
                  <a:gd name="T10" fmla="*/ 44 w 88"/>
                  <a:gd name="T11" fmla="*/ 24 h 88"/>
                  <a:gd name="T12" fmla="*/ 24 w 88"/>
                  <a:gd name="T13" fmla="*/ 44 h 88"/>
                  <a:gd name="T14" fmla="*/ 44 w 88"/>
                  <a:gd name="T15" fmla="*/ 64 h 88"/>
                  <a:gd name="T16" fmla="*/ 64 w 88"/>
                  <a:gd name="T17" fmla="*/ 44 h 88"/>
                  <a:gd name="T18" fmla="*/ 44 w 88"/>
                  <a:gd name="T19" fmla="*/ 2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88"/>
                    </a:moveTo>
                    <a:cubicBezTo>
                      <a:pt x="20" y="88"/>
                      <a:pt x="0" y="68"/>
                      <a:pt x="0" y="44"/>
                    </a:cubicBezTo>
                    <a:cubicBezTo>
                      <a:pt x="0" y="20"/>
                      <a:pt x="20" y="0"/>
                      <a:pt x="44" y="0"/>
                    </a:cubicBezTo>
                    <a:cubicBezTo>
                      <a:pt x="68" y="0"/>
                      <a:pt x="88" y="20"/>
                      <a:pt x="88" y="44"/>
                    </a:cubicBezTo>
                    <a:cubicBezTo>
                      <a:pt x="88" y="68"/>
                      <a:pt x="68" y="88"/>
                      <a:pt x="44" y="88"/>
                    </a:cubicBezTo>
                    <a:close/>
                    <a:moveTo>
                      <a:pt x="44" y="24"/>
                    </a:moveTo>
                    <a:cubicBezTo>
                      <a:pt x="33" y="24"/>
                      <a:pt x="24" y="33"/>
                      <a:pt x="24" y="44"/>
                    </a:cubicBezTo>
                    <a:cubicBezTo>
                      <a:pt x="24" y="55"/>
                      <a:pt x="33" y="64"/>
                      <a:pt x="44" y="64"/>
                    </a:cubicBezTo>
                    <a:cubicBezTo>
                      <a:pt x="55" y="64"/>
                      <a:pt x="64" y="55"/>
                      <a:pt x="64" y="44"/>
                    </a:cubicBezTo>
                    <a:cubicBezTo>
                      <a:pt x="64" y="33"/>
                      <a:pt x="55" y="24"/>
                      <a:pt x="44" y="24"/>
                    </a:cubicBezTo>
                    <a:close/>
                  </a:path>
                </a:pathLst>
              </a:cu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351"/>
              </a:p>
            </p:txBody>
          </p:sp>
          <p:sp>
            <p:nvSpPr>
              <p:cNvPr id="56" name="Rectangle 55">
                <a:extLst>
                  <a:ext uri="{FF2B5EF4-FFF2-40B4-BE49-F238E27FC236}">
                    <a16:creationId xmlns:a16="http://schemas.microsoft.com/office/drawing/2014/main" id="{62024AD6-50A7-4F40-AEEB-08E26FBE666A}"/>
                  </a:ext>
                </a:extLst>
              </p:cNvPr>
              <p:cNvSpPr>
                <a:spLocks noChangeArrowheads="1"/>
              </p:cNvSpPr>
              <p:nvPr/>
            </p:nvSpPr>
            <p:spPr bwMode="auto">
              <a:xfrm>
                <a:off x="450850" y="1511300"/>
                <a:ext cx="90488" cy="879475"/>
              </a:xfrm>
              <a:prstGeom prst="rect">
                <a:avLst/>
              </a:pr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351"/>
              </a:p>
            </p:txBody>
          </p:sp>
          <p:sp>
            <p:nvSpPr>
              <p:cNvPr id="57" name="Freeform 56">
                <a:extLst>
                  <a:ext uri="{FF2B5EF4-FFF2-40B4-BE49-F238E27FC236}">
                    <a16:creationId xmlns:a16="http://schemas.microsoft.com/office/drawing/2014/main" id="{DB4EF13E-DBD0-4744-9529-B52EBFCF454A}"/>
                  </a:ext>
                </a:extLst>
              </p:cNvPr>
              <p:cNvSpPr>
                <a:spLocks noEditPoints="1"/>
              </p:cNvSpPr>
              <p:nvPr/>
            </p:nvSpPr>
            <p:spPr bwMode="auto">
              <a:xfrm>
                <a:off x="330200" y="576263"/>
                <a:ext cx="333375" cy="333375"/>
              </a:xfrm>
              <a:custGeom>
                <a:avLst/>
                <a:gdLst>
                  <a:gd name="T0" fmla="*/ 44 w 88"/>
                  <a:gd name="T1" fmla="*/ 88 h 88"/>
                  <a:gd name="T2" fmla="*/ 0 w 88"/>
                  <a:gd name="T3" fmla="*/ 44 h 88"/>
                  <a:gd name="T4" fmla="*/ 44 w 88"/>
                  <a:gd name="T5" fmla="*/ 0 h 88"/>
                  <a:gd name="T6" fmla="*/ 88 w 88"/>
                  <a:gd name="T7" fmla="*/ 44 h 88"/>
                  <a:gd name="T8" fmla="*/ 44 w 88"/>
                  <a:gd name="T9" fmla="*/ 88 h 88"/>
                  <a:gd name="T10" fmla="*/ 44 w 88"/>
                  <a:gd name="T11" fmla="*/ 24 h 88"/>
                  <a:gd name="T12" fmla="*/ 24 w 88"/>
                  <a:gd name="T13" fmla="*/ 44 h 88"/>
                  <a:gd name="T14" fmla="*/ 44 w 88"/>
                  <a:gd name="T15" fmla="*/ 64 h 88"/>
                  <a:gd name="T16" fmla="*/ 64 w 88"/>
                  <a:gd name="T17" fmla="*/ 44 h 88"/>
                  <a:gd name="T18" fmla="*/ 44 w 88"/>
                  <a:gd name="T19" fmla="*/ 2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88"/>
                    </a:moveTo>
                    <a:cubicBezTo>
                      <a:pt x="20" y="88"/>
                      <a:pt x="0" y="69"/>
                      <a:pt x="0" y="44"/>
                    </a:cubicBezTo>
                    <a:cubicBezTo>
                      <a:pt x="0" y="20"/>
                      <a:pt x="20" y="0"/>
                      <a:pt x="44" y="0"/>
                    </a:cubicBezTo>
                    <a:cubicBezTo>
                      <a:pt x="68" y="0"/>
                      <a:pt x="88" y="20"/>
                      <a:pt x="88" y="44"/>
                    </a:cubicBezTo>
                    <a:cubicBezTo>
                      <a:pt x="88" y="69"/>
                      <a:pt x="68" y="88"/>
                      <a:pt x="44" y="88"/>
                    </a:cubicBezTo>
                    <a:close/>
                    <a:moveTo>
                      <a:pt x="44" y="24"/>
                    </a:moveTo>
                    <a:cubicBezTo>
                      <a:pt x="33" y="24"/>
                      <a:pt x="24" y="33"/>
                      <a:pt x="24" y="44"/>
                    </a:cubicBezTo>
                    <a:cubicBezTo>
                      <a:pt x="24" y="55"/>
                      <a:pt x="33" y="64"/>
                      <a:pt x="44" y="64"/>
                    </a:cubicBezTo>
                    <a:cubicBezTo>
                      <a:pt x="55" y="64"/>
                      <a:pt x="64" y="55"/>
                      <a:pt x="64" y="44"/>
                    </a:cubicBezTo>
                    <a:cubicBezTo>
                      <a:pt x="64" y="33"/>
                      <a:pt x="55" y="24"/>
                      <a:pt x="44" y="24"/>
                    </a:cubicBezTo>
                    <a:close/>
                  </a:path>
                </a:pathLst>
              </a:cu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351"/>
              </a:p>
            </p:txBody>
          </p:sp>
          <p:sp>
            <p:nvSpPr>
              <p:cNvPr id="58" name="Rectangle 57">
                <a:extLst>
                  <a:ext uri="{FF2B5EF4-FFF2-40B4-BE49-F238E27FC236}">
                    <a16:creationId xmlns:a16="http://schemas.microsoft.com/office/drawing/2014/main" id="{696600C0-B38A-45E4-87AA-35E515E14E26}"/>
                  </a:ext>
                </a:extLst>
              </p:cNvPr>
              <p:cNvSpPr>
                <a:spLocks noChangeArrowheads="1"/>
              </p:cNvSpPr>
              <p:nvPr/>
            </p:nvSpPr>
            <p:spPr bwMode="auto">
              <a:xfrm>
                <a:off x="450850" y="0"/>
                <a:ext cx="90488" cy="622300"/>
              </a:xfrm>
              <a:prstGeom prst="rect">
                <a:avLst/>
              </a:pr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351"/>
              </a:p>
            </p:txBody>
          </p:sp>
          <p:sp>
            <p:nvSpPr>
              <p:cNvPr id="59" name="Freeform 58">
                <a:extLst>
                  <a:ext uri="{FF2B5EF4-FFF2-40B4-BE49-F238E27FC236}">
                    <a16:creationId xmlns:a16="http://schemas.microsoft.com/office/drawing/2014/main" id="{D1363D1B-4325-437A-9EA4-AD21040F329A}"/>
                  </a:ext>
                </a:extLst>
              </p:cNvPr>
              <p:cNvSpPr>
                <a:spLocks noEditPoints="1"/>
              </p:cNvSpPr>
              <p:nvPr/>
            </p:nvSpPr>
            <p:spPr bwMode="auto">
              <a:xfrm>
                <a:off x="11199813" y="2519363"/>
                <a:ext cx="333375" cy="333375"/>
              </a:xfrm>
              <a:custGeom>
                <a:avLst/>
                <a:gdLst>
                  <a:gd name="T0" fmla="*/ 44 w 88"/>
                  <a:gd name="T1" fmla="*/ 88 h 88"/>
                  <a:gd name="T2" fmla="*/ 0 w 88"/>
                  <a:gd name="T3" fmla="*/ 44 h 88"/>
                  <a:gd name="T4" fmla="*/ 44 w 88"/>
                  <a:gd name="T5" fmla="*/ 0 h 88"/>
                  <a:gd name="T6" fmla="*/ 88 w 88"/>
                  <a:gd name="T7" fmla="*/ 44 h 88"/>
                  <a:gd name="T8" fmla="*/ 44 w 88"/>
                  <a:gd name="T9" fmla="*/ 88 h 88"/>
                  <a:gd name="T10" fmla="*/ 44 w 88"/>
                  <a:gd name="T11" fmla="*/ 24 h 88"/>
                  <a:gd name="T12" fmla="*/ 24 w 88"/>
                  <a:gd name="T13" fmla="*/ 44 h 88"/>
                  <a:gd name="T14" fmla="*/ 44 w 88"/>
                  <a:gd name="T15" fmla="*/ 64 h 88"/>
                  <a:gd name="T16" fmla="*/ 64 w 88"/>
                  <a:gd name="T17" fmla="*/ 44 h 88"/>
                  <a:gd name="T18" fmla="*/ 44 w 88"/>
                  <a:gd name="T19" fmla="*/ 2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88"/>
                    </a:moveTo>
                    <a:cubicBezTo>
                      <a:pt x="20" y="88"/>
                      <a:pt x="0" y="68"/>
                      <a:pt x="0" y="44"/>
                    </a:cubicBezTo>
                    <a:cubicBezTo>
                      <a:pt x="0" y="19"/>
                      <a:pt x="20" y="0"/>
                      <a:pt x="44" y="0"/>
                    </a:cubicBezTo>
                    <a:cubicBezTo>
                      <a:pt x="68" y="0"/>
                      <a:pt x="88" y="19"/>
                      <a:pt x="88" y="44"/>
                    </a:cubicBezTo>
                    <a:cubicBezTo>
                      <a:pt x="88" y="68"/>
                      <a:pt x="68" y="88"/>
                      <a:pt x="44" y="88"/>
                    </a:cubicBezTo>
                    <a:close/>
                    <a:moveTo>
                      <a:pt x="44" y="24"/>
                    </a:moveTo>
                    <a:cubicBezTo>
                      <a:pt x="33" y="24"/>
                      <a:pt x="24" y="33"/>
                      <a:pt x="24" y="44"/>
                    </a:cubicBezTo>
                    <a:cubicBezTo>
                      <a:pt x="24" y="55"/>
                      <a:pt x="33" y="64"/>
                      <a:pt x="44" y="64"/>
                    </a:cubicBezTo>
                    <a:cubicBezTo>
                      <a:pt x="55" y="64"/>
                      <a:pt x="64" y="55"/>
                      <a:pt x="64" y="44"/>
                    </a:cubicBezTo>
                    <a:cubicBezTo>
                      <a:pt x="64" y="33"/>
                      <a:pt x="55" y="24"/>
                      <a:pt x="44" y="24"/>
                    </a:cubicBezTo>
                    <a:close/>
                  </a:path>
                </a:pathLst>
              </a:cu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351"/>
              </a:p>
            </p:txBody>
          </p:sp>
          <p:sp>
            <p:nvSpPr>
              <p:cNvPr id="60" name="Rectangle 59">
                <a:extLst>
                  <a:ext uri="{FF2B5EF4-FFF2-40B4-BE49-F238E27FC236}">
                    <a16:creationId xmlns:a16="http://schemas.microsoft.com/office/drawing/2014/main" id="{EA069C20-9137-45BC-8E8B-76DE88571DAD}"/>
                  </a:ext>
                </a:extLst>
              </p:cNvPr>
              <p:cNvSpPr>
                <a:spLocks noChangeArrowheads="1"/>
              </p:cNvSpPr>
              <p:nvPr/>
            </p:nvSpPr>
            <p:spPr bwMode="auto">
              <a:xfrm>
                <a:off x="11322050" y="2806700"/>
                <a:ext cx="90488" cy="1866900"/>
              </a:xfrm>
              <a:prstGeom prst="rect">
                <a:avLst/>
              </a:pr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351"/>
              </a:p>
            </p:txBody>
          </p:sp>
          <p:sp>
            <p:nvSpPr>
              <p:cNvPr id="61" name="Freeform 60">
                <a:extLst>
                  <a:ext uri="{FF2B5EF4-FFF2-40B4-BE49-F238E27FC236}">
                    <a16:creationId xmlns:a16="http://schemas.microsoft.com/office/drawing/2014/main" id="{0BD43229-65BD-4B2F-A95A-558BA028993B}"/>
                  </a:ext>
                </a:extLst>
              </p:cNvPr>
              <p:cNvSpPr>
                <a:spLocks/>
              </p:cNvSpPr>
              <p:nvPr/>
            </p:nvSpPr>
            <p:spPr bwMode="auto">
              <a:xfrm>
                <a:off x="10612438" y="679450"/>
                <a:ext cx="1579562" cy="415925"/>
              </a:xfrm>
              <a:custGeom>
                <a:avLst/>
                <a:gdLst>
                  <a:gd name="T0" fmla="*/ 934 w 934"/>
                  <a:gd name="T1" fmla="*/ 262 h 262"/>
                  <a:gd name="T2" fmla="*/ 308 w 934"/>
                  <a:gd name="T3" fmla="*/ 262 h 262"/>
                  <a:gd name="T4" fmla="*/ 0 w 934"/>
                  <a:gd name="T5" fmla="*/ 47 h 262"/>
                  <a:gd name="T6" fmla="*/ 34 w 934"/>
                  <a:gd name="T7" fmla="*/ 0 h 262"/>
                  <a:gd name="T8" fmla="*/ 325 w 934"/>
                  <a:gd name="T9" fmla="*/ 205 h 262"/>
                  <a:gd name="T10" fmla="*/ 934 w 934"/>
                  <a:gd name="T11" fmla="*/ 205 h 262"/>
                  <a:gd name="T12" fmla="*/ 934 w 934"/>
                  <a:gd name="T13" fmla="*/ 262 h 262"/>
                </a:gdLst>
                <a:ahLst/>
                <a:cxnLst>
                  <a:cxn ang="0">
                    <a:pos x="T0" y="T1"/>
                  </a:cxn>
                  <a:cxn ang="0">
                    <a:pos x="T2" y="T3"/>
                  </a:cxn>
                  <a:cxn ang="0">
                    <a:pos x="T4" y="T5"/>
                  </a:cxn>
                  <a:cxn ang="0">
                    <a:pos x="T6" y="T7"/>
                  </a:cxn>
                  <a:cxn ang="0">
                    <a:pos x="T8" y="T9"/>
                  </a:cxn>
                  <a:cxn ang="0">
                    <a:pos x="T10" y="T11"/>
                  </a:cxn>
                  <a:cxn ang="0">
                    <a:pos x="T12" y="T13"/>
                  </a:cxn>
                </a:cxnLst>
                <a:rect l="0" t="0" r="r" b="b"/>
                <a:pathLst>
                  <a:path w="934" h="262">
                    <a:moveTo>
                      <a:pt x="934" y="262"/>
                    </a:moveTo>
                    <a:lnTo>
                      <a:pt x="308" y="262"/>
                    </a:lnTo>
                    <a:lnTo>
                      <a:pt x="0" y="47"/>
                    </a:lnTo>
                    <a:lnTo>
                      <a:pt x="34" y="0"/>
                    </a:lnTo>
                    <a:lnTo>
                      <a:pt x="325" y="205"/>
                    </a:lnTo>
                    <a:lnTo>
                      <a:pt x="934" y="205"/>
                    </a:lnTo>
                    <a:lnTo>
                      <a:pt x="934" y="262"/>
                    </a:lnTo>
                    <a:close/>
                  </a:path>
                </a:pathLst>
              </a:cu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351"/>
              </a:p>
            </p:txBody>
          </p:sp>
          <p:sp>
            <p:nvSpPr>
              <p:cNvPr id="62" name="Freeform 61">
                <a:extLst>
                  <a:ext uri="{FF2B5EF4-FFF2-40B4-BE49-F238E27FC236}">
                    <a16:creationId xmlns:a16="http://schemas.microsoft.com/office/drawing/2014/main" id="{95146E0B-94B0-4131-99A1-E3B0B1C70388}"/>
                  </a:ext>
                </a:extLst>
              </p:cNvPr>
              <p:cNvSpPr>
                <a:spLocks noEditPoints="1"/>
              </p:cNvSpPr>
              <p:nvPr/>
            </p:nvSpPr>
            <p:spPr bwMode="auto">
              <a:xfrm>
                <a:off x="10988675" y="1885950"/>
                <a:ext cx="333375" cy="333375"/>
              </a:xfrm>
              <a:custGeom>
                <a:avLst/>
                <a:gdLst>
                  <a:gd name="T0" fmla="*/ 44 w 88"/>
                  <a:gd name="T1" fmla="*/ 88 h 88"/>
                  <a:gd name="T2" fmla="*/ 0 w 88"/>
                  <a:gd name="T3" fmla="*/ 44 h 88"/>
                  <a:gd name="T4" fmla="*/ 44 w 88"/>
                  <a:gd name="T5" fmla="*/ 0 h 88"/>
                  <a:gd name="T6" fmla="*/ 88 w 88"/>
                  <a:gd name="T7" fmla="*/ 44 h 88"/>
                  <a:gd name="T8" fmla="*/ 44 w 88"/>
                  <a:gd name="T9" fmla="*/ 88 h 88"/>
                  <a:gd name="T10" fmla="*/ 44 w 88"/>
                  <a:gd name="T11" fmla="*/ 24 h 88"/>
                  <a:gd name="T12" fmla="*/ 24 w 88"/>
                  <a:gd name="T13" fmla="*/ 44 h 88"/>
                  <a:gd name="T14" fmla="*/ 44 w 88"/>
                  <a:gd name="T15" fmla="*/ 64 h 88"/>
                  <a:gd name="T16" fmla="*/ 64 w 88"/>
                  <a:gd name="T17" fmla="*/ 44 h 88"/>
                  <a:gd name="T18" fmla="*/ 44 w 88"/>
                  <a:gd name="T19" fmla="*/ 2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88"/>
                    </a:moveTo>
                    <a:cubicBezTo>
                      <a:pt x="20" y="88"/>
                      <a:pt x="0" y="68"/>
                      <a:pt x="0" y="44"/>
                    </a:cubicBezTo>
                    <a:cubicBezTo>
                      <a:pt x="0" y="20"/>
                      <a:pt x="20" y="0"/>
                      <a:pt x="44" y="0"/>
                    </a:cubicBezTo>
                    <a:cubicBezTo>
                      <a:pt x="68" y="0"/>
                      <a:pt x="88" y="20"/>
                      <a:pt x="88" y="44"/>
                    </a:cubicBezTo>
                    <a:cubicBezTo>
                      <a:pt x="88" y="68"/>
                      <a:pt x="68" y="88"/>
                      <a:pt x="44" y="88"/>
                    </a:cubicBezTo>
                    <a:close/>
                    <a:moveTo>
                      <a:pt x="44" y="24"/>
                    </a:moveTo>
                    <a:cubicBezTo>
                      <a:pt x="33" y="24"/>
                      <a:pt x="24" y="33"/>
                      <a:pt x="24" y="44"/>
                    </a:cubicBezTo>
                    <a:cubicBezTo>
                      <a:pt x="24" y="55"/>
                      <a:pt x="33" y="64"/>
                      <a:pt x="44" y="64"/>
                    </a:cubicBezTo>
                    <a:cubicBezTo>
                      <a:pt x="55" y="64"/>
                      <a:pt x="64" y="55"/>
                      <a:pt x="64" y="44"/>
                    </a:cubicBezTo>
                    <a:cubicBezTo>
                      <a:pt x="64" y="33"/>
                      <a:pt x="55" y="24"/>
                      <a:pt x="44" y="24"/>
                    </a:cubicBezTo>
                    <a:close/>
                  </a:path>
                </a:pathLst>
              </a:cu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351"/>
              </a:p>
            </p:txBody>
          </p:sp>
          <p:sp>
            <p:nvSpPr>
              <p:cNvPr id="63" name="Freeform 62">
                <a:extLst>
                  <a:ext uri="{FF2B5EF4-FFF2-40B4-BE49-F238E27FC236}">
                    <a16:creationId xmlns:a16="http://schemas.microsoft.com/office/drawing/2014/main" id="{3948B8C7-6DAE-4078-AF75-A61FB92A022F}"/>
                  </a:ext>
                </a:extLst>
              </p:cNvPr>
              <p:cNvSpPr>
                <a:spLocks/>
              </p:cNvSpPr>
              <p:nvPr/>
            </p:nvSpPr>
            <p:spPr bwMode="auto">
              <a:xfrm>
                <a:off x="11207750" y="2057400"/>
                <a:ext cx="1000125" cy="2082800"/>
              </a:xfrm>
              <a:custGeom>
                <a:avLst/>
                <a:gdLst>
                  <a:gd name="T0" fmla="*/ 599 w 630"/>
                  <a:gd name="T1" fmla="*/ 1312 h 1312"/>
                  <a:gd name="T2" fmla="*/ 287 w 630"/>
                  <a:gd name="T3" fmla="*/ 1092 h 1312"/>
                  <a:gd name="T4" fmla="*/ 287 w 630"/>
                  <a:gd name="T5" fmla="*/ 627 h 1312"/>
                  <a:gd name="T6" fmla="*/ 289 w 630"/>
                  <a:gd name="T7" fmla="*/ 627 h 1312"/>
                  <a:gd name="T8" fmla="*/ 289 w 630"/>
                  <a:gd name="T9" fmla="*/ 248 h 1312"/>
                  <a:gd name="T10" fmla="*/ 0 w 630"/>
                  <a:gd name="T11" fmla="*/ 47 h 1312"/>
                  <a:gd name="T12" fmla="*/ 34 w 630"/>
                  <a:gd name="T13" fmla="*/ 0 h 1312"/>
                  <a:gd name="T14" fmla="*/ 346 w 630"/>
                  <a:gd name="T15" fmla="*/ 219 h 1312"/>
                  <a:gd name="T16" fmla="*/ 346 w 630"/>
                  <a:gd name="T17" fmla="*/ 684 h 1312"/>
                  <a:gd name="T18" fmla="*/ 344 w 630"/>
                  <a:gd name="T19" fmla="*/ 684 h 1312"/>
                  <a:gd name="T20" fmla="*/ 344 w 630"/>
                  <a:gd name="T21" fmla="*/ 1064 h 1312"/>
                  <a:gd name="T22" fmla="*/ 630 w 630"/>
                  <a:gd name="T23" fmla="*/ 1264 h 1312"/>
                  <a:gd name="T24" fmla="*/ 599 w 630"/>
                  <a:gd name="T25" fmla="*/ 1312 h 1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30" h="1312">
                    <a:moveTo>
                      <a:pt x="599" y="1312"/>
                    </a:moveTo>
                    <a:lnTo>
                      <a:pt x="287" y="1092"/>
                    </a:lnTo>
                    <a:lnTo>
                      <a:pt x="287" y="627"/>
                    </a:lnTo>
                    <a:lnTo>
                      <a:pt x="289" y="627"/>
                    </a:lnTo>
                    <a:lnTo>
                      <a:pt x="289" y="248"/>
                    </a:lnTo>
                    <a:lnTo>
                      <a:pt x="0" y="47"/>
                    </a:lnTo>
                    <a:lnTo>
                      <a:pt x="34" y="0"/>
                    </a:lnTo>
                    <a:lnTo>
                      <a:pt x="346" y="219"/>
                    </a:lnTo>
                    <a:lnTo>
                      <a:pt x="346" y="684"/>
                    </a:lnTo>
                    <a:lnTo>
                      <a:pt x="344" y="684"/>
                    </a:lnTo>
                    <a:lnTo>
                      <a:pt x="344" y="1064"/>
                    </a:lnTo>
                    <a:lnTo>
                      <a:pt x="630" y="1264"/>
                    </a:lnTo>
                    <a:lnTo>
                      <a:pt x="599" y="1312"/>
                    </a:lnTo>
                    <a:close/>
                  </a:path>
                </a:pathLst>
              </a:cu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351"/>
              </a:p>
            </p:txBody>
          </p:sp>
          <p:sp>
            <p:nvSpPr>
              <p:cNvPr id="64" name="Freeform 63">
                <a:extLst>
                  <a:ext uri="{FF2B5EF4-FFF2-40B4-BE49-F238E27FC236}">
                    <a16:creationId xmlns:a16="http://schemas.microsoft.com/office/drawing/2014/main" id="{C37C1290-C35E-4FF3-8738-2A5095FBE7FF}"/>
                  </a:ext>
                </a:extLst>
              </p:cNvPr>
              <p:cNvSpPr>
                <a:spLocks noEditPoints="1"/>
              </p:cNvSpPr>
              <p:nvPr/>
            </p:nvSpPr>
            <p:spPr bwMode="auto">
              <a:xfrm>
                <a:off x="11322050" y="4886325"/>
                <a:ext cx="333375" cy="331788"/>
              </a:xfrm>
              <a:custGeom>
                <a:avLst/>
                <a:gdLst>
                  <a:gd name="T0" fmla="*/ 44 w 88"/>
                  <a:gd name="T1" fmla="*/ 88 h 88"/>
                  <a:gd name="T2" fmla="*/ 0 w 88"/>
                  <a:gd name="T3" fmla="*/ 44 h 88"/>
                  <a:gd name="T4" fmla="*/ 44 w 88"/>
                  <a:gd name="T5" fmla="*/ 0 h 88"/>
                  <a:gd name="T6" fmla="*/ 88 w 88"/>
                  <a:gd name="T7" fmla="*/ 44 h 88"/>
                  <a:gd name="T8" fmla="*/ 44 w 88"/>
                  <a:gd name="T9" fmla="*/ 88 h 88"/>
                  <a:gd name="T10" fmla="*/ 44 w 88"/>
                  <a:gd name="T11" fmla="*/ 24 h 88"/>
                  <a:gd name="T12" fmla="*/ 24 w 88"/>
                  <a:gd name="T13" fmla="*/ 44 h 88"/>
                  <a:gd name="T14" fmla="*/ 44 w 88"/>
                  <a:gd name="T15" fmla="*/ 64 h 88"/>
                  <a:gd name="T16" fmla="*/ 64 w 88"/>
                  <a:gd name="T17" fmla="*/ 44 h 88"/>
                  <a:gd name="T18" fmla="*/ 44 w 88"/>
                  <a:gd name="T19" fmla="*/ 2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88"/>
                    </a:moveTo>
                    <a:cubicBezTo>
                      <a:pt x="20" y="88"/>
                      <a:pt x="0" y="68"/>
                      <a:pt x="0" y="44"/>
                    </a:cubicBezTo>
                    <a:cubicBezTo>
                      <a:pt x="0" y="19"/>
                      <a:pt x="20" y="0"/>
                      <a:pt x="44" y="0"/>
                    </a:cubicBezTo>
                    <a:cubicBezTo>
                      <a:pt x="68" y="0"/>
                      <a:pt x="88" y="19"/>
                      <a:pt x="88" y="44"/>
                    </a:cubicBezTo>
                    <a:cubicBezTo>
                      <a:pt x="88" y="68"/>
                      <a:pt x="68" y="88"/>
                      <a:pt x="44" y="88"/>
                    </a:cubicBezTo>
                    <a:close/>
                    <a:moveTo>
                      <a:pt x="44" y="24"/>
                    </a:moveTo>
                    <a:cubicBezTo>
                      <a:pt x="33" y="24"/>
                      <a:pt x="24" y="33"/>
                      <a:pt x="24" y="44"/>
                    </a:cubicBezTo>
                    <a:cubicBezTo>
                      <a:pt x="24" y="55"/>
                      <a:pt x="33" y="64"/>
                      <a:pt x="44" y="64"/>
                    </a:cubicBezTo>
                    <a:cubicBezTo>
                      <a:pt x="55" y="64"/>
                      <a:pt x="64" y="55"/>
                      <a:pt x="64" y="44"/>
                    </a:cubicBezTo>
                    <a:cubicBezTo>
                      <a:pt x="64" y="33"/>
                      <a:pt x="55" y="24"/>
                      <a:pt x="44" y="24"/>
                    </a:cubicBezTo>
                    <a:close/>
                  </a:path>
                </a:pathLst>
              </a:cu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351"/>
              </a:p>
            </p:txBody>
          </p:sp>
          <p:sp>
            <p:nvSpPr>
              <p:cNvPr id="65" name="Freeform 64">
                <a:extLst>
                  <a:ext uri="{FF2B5EF4-FFF2-40B4-BE49-F238E27FC236}">
                    <a16:creationId xmlns:a16="http://schemas.microsoft.com/office/drawing/2014/main" id="{7129FBFD-E0AF-47A6-A6AC-4E4EC37889DA}"/>
                  </a:ext>
                </a:extLst>
              </p:cNvPr>
              <p:cNvSpPr>
                <a:spLocks noEditPoints="1"/>
              </p:cNvSpPr>
              <p:nvPr/>
            </p:nvSpPr>
            <p:spPr bwMode="auto">
              <a:xfrm>
                <a:off x="10814050" y="4165600"/>
                <a:ext cx="333375" cy="333375"/>
              </a:xfrm>
              <a:custGeom>
                <a:avLst/>
                <a:gdLst>
                  <a:gd name="T0" fmla="*/ 44 w 88"/>
                  <a:gd name="T1" fmla="*/ 88 h 88"/>
                  <a:gd name="T2" fmla="*/ 0 w 88"/>
                  <a:gd name="T3" fmla="*/ 44 h 88"/>
                  <a:gd name="T4" fmla="*/ 44 w 88"/>
                  <a:gd name="T5" fmla="*/ 0 h 88"/>
                  <a:gd name="T6" fmla="*/ 88 w 88"/>
                  <a:gd name="T7" fmla="*/ 44 h 88"/>
                  <a:gd name="T8" fmla="*/ 44 w 88"/>
                  <a:gd name="T9" fmla="*/ 88 h 88"/>
                  <a:gd name="T10" fmla="*/ 44 w 88"/>
                  <a:gd name="T11" fmla="*/ 24 h 88"/>
                  <a:gd name="T12" fmla="*/ 24 w 88"/>
                  <a:gd name="T13" fmla="*/ 44 h 88"/>
                  <a:gd name="T14" fmla="*/ 44 w 88"/>
                  <a:gd name="T15" fmla="*/ 64 h 88"/>
                  <a:gd name="T16" fmla="*/ 64 w 88"/>
                  <a:gd name="T17" fmla="*/ 44 h 88"/>
                  <a:gd name="T18" fmla="*/ 44 w 88"/>
                  <a:gd name="T19" fmla="*/ 2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88"/>
                    </a:moveTo>
                    <a:cubicBezTo>
                      <a:pt x="20" y="88"/>
                      <a:pt x="0" y="68"/>
                      <a:pt x="0" y="44"/>
                    </a:cubicBezTo>
                    <a:cubicBezTo>
                      <a:pt x="0" y="20"/>
                      <a:pt x="20" y="0"/>
                      <a:pt x="44" y="0"/>
                    </a:cubicBezTo>
                    <a:cubicBezTo>
                      <a:pt x="68" y="0"/>
                      <a:pt x="88" y="20"/>
                      <a:pt x="88" y="44"/>
                    </a:cubicBezTo>
                    <a:cubicBezTo>
                      <a:pt x="88" y="68"/>
                      <a:pt x="68" y="88"/>
                      <a:pt x="44" y="88"/>
                    </a:cubicBezTo>
                    <a:close/>
                    <a:moveTo>
                      <a:pt x="44" y="24"/>
                    </a:moveTo>
                    <a:cubicBezTo>
                      <a:pt x="33" y="24"/>
                      <a:pt x="24" y="33"/>
                      <a:pt x="24" y="44"/>
                    </a:cubicBezTo>
                    <a:cubicBezTo>
                      <a:pt x="24" y="55"/>
                      <a:pt x="33" y="64"/>
                      <a:pt x="44" y="64"/>
                    </a:cubicBezTo>
                    <a:cubicBezTo>
                      <a:pt x="55" y="64"/>
                      <a:pt x="64" y="55"/>
                      <a:pt x="64" y="44"/>
                    </a:cubicBezTo>
                    <a:cubicBezTo>
                      <a:pt x="64" y="33"/>
                      <a:pt x="55" y="24"/>
                      <a:pt x="44" y="24"/>
                    </a:cubicBezTo>
                    <a:close/>
                  </a:path>
                </a:pathLst>
              </a:cu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351"/>
              </a:p>
            </p:txBody>
          </p:sp>
          <p:sp>
            <p:nvSpPr>
              <p:cNvPr id="66" name="Freeform 65">
                <a:extLst>
                  <a:ext uri="{FF2B5EF4-FFF2-40B4-BE49-F238E27FC236}">
                    <a16:creationId xmlns:a16="http://schemas.microsoft.com/office/drawing/2014/main" id="{98139BEA-E093-4187-9E74-ED925AA442BA}"/>
                  </a:ext>
                </a:extLst>
              </p:cNvPr>
              <p:cNvSpPr>
                <a:spLocks/>
              </p:cNvSpPr>
              <p:nvPr/>
            </p:nvSpPr>
            <p:spPr bwMode="auto">
              <a:xfrm>
                <a:off x="10674350" y="4102100"/>
                <a:ext cx="265113" cy="223838"/>
              </a:xfrm>
              <a:custGeom>
                <a:avLst/>
                <a:gdLst>
                  <a:gd name="T0" fmla="*/ 133 w 167"/>
                  <a:gd name="T1" fmla="*/ 141 h 141"/>
                  <a:gd name="T2" fmla="*/ 0 w 167"/>
                  <a:gd name="T3" fmla="*/ 47 h 141"/>
                  <a:gd name="T4" fmla="*/ 33 w 167"/>
                  <a:gd name="T5" fmla="*/ 0 h 141"/>
                  <a:gd name="T6" fmla="*/ 167 w 167"/>
                  <a:gd name="T7" fmla="*/ 93 h 141"/>
                  <a:gd name="T8" fmla="*/ 133 w 167"/>
                  <a:gd name="T9" fmla="*/ 141 h 141"/>
                </a:gdLst>
                <a:ahLst/>
                <a:cxnLst>
                  <a:cxn ang="0">
                    <a:pos x="T0" y="T1"/>
                  </a:cxn>
                  <a:cxn ang="0">
                    <a:pos x="T2" y="T3"/>
                  </a:cxn>
                  <a:cxn ang="0">
                    <a:pos x="T4" y="T5"/>
                  </a:cxn>
                  <a:cxn ang="0">
                    <a:pos x="T6" y="T7"/>
                  </a:cxn>
                  <a:cxn ang="0">
                    <a:pos x="T8" y="T9"/>
                  </a:cxn>
                </a:cxnLst>
                <a:rect l="0" t="0" r="r" b="b"/>
                <a:pathLst>
                  <a:path w="167" h="141">
                    <a:moveTo>
                      <a:pt x="133" y="141"/>
                    </a:moveTo>
                    <a:lnTo>
                      <a:pt x="0" y="47"/>
                    </a:lnTo>
                    <a:lnTo>
                      <a:pt x="33" y="0"/>
                    </a:lnTo>
                    <a:lnTo>
                      <a:pt x="167" y="93"/>
                    </a:lnTo>
                    <a:lnTo>
                      <a:pt x="133" y="141"/>
                    </a:lnTo>
                    <a:close/>
                  </a:path>
                </a:pathLst>
              </a:cu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351"/>
              </a:p>
            </p:txBody>
          </p:sp>
          <p:sp>
            <p:nvSpPr>
              <p:cNvPr id="67" name="Freeform 66">
                <a:extLst>
                  <a:ext uri="{FF2B5EF4-FFF2-40B4-BE49-F238E27FC236}">
                    <a16:creationId xmlns:a16="http://schemas.microsoft.com/office/drawing/2014/main" id="{CAB512FA-1838-4739-840F-40D14B9B5790}"/>
                  </a:ext>
                </a:extLst>
              </p:cNvPr>
              <p:cNvSpPr>
                <a:spLocks noEditPoints="1"/>
              </p:cNvSpPr>
              <p:nvPr/>
            </p:nvSpPr>
            <p:spPr bwMode="auto">
              <a:xfrm>
                <a:off x="10814050" y="3648075"/>
                <a:ext cx="333375" cy="331788"/>
              </a:xfrm>
              <a:custGeom>
                <a:avLst/>
                <a:gdLst>
                  <a:gd name="T0" fmla="*/ 44 w 88"/>
                  <a:gd name="T1" fmla="*/ 88 h 88"/>
                  <a:gd name="T2" fmla="*/ 0 w 88"/>
                  <a:gd name="T3" fmla="*/ 44 h 88"/>
                  <a:gd name="T4" fmla="*/ 44 w 88"/>
                  <a:gd name="T5" fmla="*/ 0 h 88"/>
                  <a:gd name="T6" fmla="*/ 88 w 88"/>
                  <a:gd name="T7" fmla="*/ 44 h 88"/>
                  <a:gd name="T8" fmla="*/ 44 w 88"/>
                  <a:gd name="T9" fmla="*/ 88 h 88"/>
                  <a:gd name="T10" fmla="*/ 44 w 88"/>
                  <a:gd name="T11" fmla="*/ 24 h 88"/>
                  <a:gd name="T12" fmla="*/ 24 w 88"/>
                  <a:gd name="T13" fmla="*/ 44 h 88"/>
                  <a:gd name="T14" fmla="*/ 44 w 88"/>
                  <a:gd name="T15" fmla="*/ 64 h 88"/>
                  <a:gd name="T16" fmla="*/ 64 w 88"/>
                  <a:gd name="T17" fmla="*/ 44 h 88"/>
                  <a:gd name="T18" fmla="*/ 44 w 88"/>
                  <a:gd name="T19" fmla="*/ 2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88"/>
                    </a:moveTo>
                    <a:cubicBezTo>
                      <a:pt x="20" y="88"/>
                      <a:pt x="0" y="68"/>
                      <a:pt x="0" y="44"/>
                    </a:cubicBezTo>
                    <a:cubicBezTo>
                      <a:pt x="0" y="19"/>
                      <a:pt x="20" y="0"/>
                      <a:pt x="44" y="0"/>
                    </a:cubicBezTo>
                    <a:cubicBezTo>
                      <a:pt x="68" y="0"/>
                      <a:pt x="88" y="19"/>
                      <a:pt x="88" y="44"/>
                    </a:cubicBezTo>
                    <a:cubicBezTo>
                      <a:pt x="88" y="68"/>
                      <a:pt x="68" y="88"/>
                      <a:pt x="44" y="88"/>
                    </a:cubicBezTo>
                    <a:close/>
                    <a:moveTo>
                      <a:pt x="44" y="24"/>
                    </a:moveTo>
                    <a:cubicBezTo>
                      <a:pt x="33" y="24"/>
                      <a:pt x="24" y="33"/>
                      <a:pt x="24" y="44"/>
                    </a:cubicBezTo>
                    <a:cubicBezTo>
                      <a:pt x="24" y="55"/>
                      <a:pt x="33" y="64"/>
                      <a:pt x="44" y="64"/>
                    </a:cubicBezTo>
                    <a:cubicBezTo>
                      <a:pt x="55" y="64"/>
                      <a:pt x="64" y="55"/>
                      <a:pt x="64" y="44"/>
                    </a:cubicBezTo>
                    <a:cubicBezTo>
                      <a:pt x="64" y="33"/>
                      <a:pt x="55" y="24"/>
                      <a:pt x="44" y="24"/>
                    </a:cubicBezTo>
                    <a:close/>
                  </a:path>
                </a:pathLst>
              </a:cu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351"/>
              </a:p>
            </p:txBody>
          </p:sp>
          <p:sp>
            <p:nvSpPr>
              <p:cNvPr id="68" name="Freeform 67">
                <a:extLst>
                  <a:ext uri="{FF2B5EF4-FFF2-40B4-BE49-F238E27FC236}">
                    <a16:creationId xmlns:a16="http://schemas.microsoft.com/office/drawing/2014/main" id="{1130BD22-E335-4968-8533-6D3BF3CB6D35}"/>
                  </a:ext>
                </a:extLst>
              </p:cNvPr>
              <p:cNvSpPr>
                <a:spLocks/>
              </p:cNvSpPr>
              <p:nvPr/>
            </p:nvSpPr>
            <p:spPr bwMode="auto">
              <a:xfrm>
                <a:off x="10674350" y="3582988"/>
                <a:ext cx="265113" cy="223838"/>
              </a:xfrm>
              <a:custGeom>
                <a:avLst/>
                <a:gdLst>
                  <a:gd name="T0" fmla="*/ 133 w 167"/>
                  <a:gd name="T1" fmla="*/ 141 h 141"/>
                  <a:gd name="T2" fmla="*/ 0 w 167"/>
                  <a:gd name="T3" fmla="*/ 45 h 141"/>
                  <a:gd name="T4" fmla="*/ 33 w 167"/>
                  <a:gd name="T5" fmla="*/ 0 h 141"/>
                  <a:gd name="T6" fmla="*/ 167 w 167"/>
                  <a:gd name="T7" fmla="*/ 93 h 141"/>
                  <a:gd name="T8" fmla="*/ 133 w 167"/>
                  <a:gd name="T9" fmla="*/ 141 h 141"/>
                </a:gdLst>
                <a:ahLst/>
                <a:cxnLst>
                  <a:cxn ang="0">
                    <a:pos x="T0" y="T1"/>
                  </a:cxn>
                  <a:cxn ang="0">
                    <a:pos x="T2" y="T3"/>
                  </a:cxn>
                  <a:cxn ang="0">
                    <a:pos x="T4" y="T5"/>
                  </a:cxn>
                  <a:cxn ang="0">
                    <a:pos x="T6" y="T7"/>
                  </a:cxn>
                  <a:cxn ang="0">
                    <a:pos x="T8" y="T9"/>
                  </a:cxn>
                </a:cxnLst>
                <a:rect l="0" t="0" r="r" b="b"/>
                <a:pathLst>
                  <a:path w="167" h="141">
                    <a:moveTo>
                      <a:pt x="133" y="141"/>
                    </a:moveTo>
                    <a:lnTo>
                      <a:pt x="0" y="45"/>
                    </a:lnTo>
                    <a:lnTo>
                      <a:pt x="33" y="0"/>
                    </a:lnTo>
                    <a:lnTo>
                      <a:pt x="167" y="93"/>
                    </a:lnTo>
                    <a:lnTo>
                      <a:pt x="133" y="141"/>
                    </a:lnTo>
                    <a:close/>
                  </a:path>
                </a:pathLst>
              </a:cu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351"/>
              </a:p>
            </p:txBody>
          </p:sp>
          <p:sp>
            <p:nvSpPr>
              <p:cNvPr id="69" name="Freeform 68">
                <a:extLst>
                  <a:ext uri="{FF2B5EF4-FFF2-40B4-BE49-F238E27FC236}">
                    <a16:creationId xmlns:a16="http://schemas.microsoft.com/office/drawing/2014/main" id="{9F96E7DA-7B79-473D-BDC5-E43145ECF4B1}"/>
                  </a:ext>
                </a:extLst>
              </p:cNvPr>
              <p:cNvSpPr>
                <a:spLocks noEditPoints="1"/>
              </p:cNvSpPr>
              <p:nvPr/>
            </p:nvSpPr>
            <p:spPr bwMode="auto">
              <a:xfrm>
                <a:off x="10814050" y="3124200"/>
                <a:ext cx="333375" cy="333375"/>
              </a:xfrm>
              <a:custGeom>
                <a:avLst/>
                <a:gdLst>
                  <a:gd name="T0" fmla="*/ 44 w 88"/>
                  <a:gd name="T1" fmla="*/ 88 h 88"/>
                  <a:gd name="T2" fmla="*/ 0 w 88"/>
                  <a:gd name="T3" fmla="*/ 44 h 88"/>
                  <a:gd name="T4" fmla="*/ 44 w 88"/>
                  <a:gd name="T5" fmla="*/ 0 h 88"/>
                  <a:gd name="T6" fmla="*/ 88 w 88"/>
                  <a:gd name="T7" fmla="*/ 44 h 88"/>
                  <a:gd name="T8" fmla="*/ 44 w 88"/>
                  <a:gd name="T9" fmla="*/ 88 h 88"/>
                  <a:gd name="T10" fmla="*/ 44 w 88"/>
                  <a:gd name="T11" fmla="*/ 24 h 88"/>
                  <a:gd name="T12" fmla="*/ 24 w 88"/>
                  <a:gd name="T13" fmla="*/ 44 h 88"/>
                  <a:gd name="T14" fmla="*/ 44 w 88"/>
                  <a:gd name="T15" fmla="*/ 64 h 88"/>
                  <a:gd name="T16" fmla="*/ 64 w 88"/>
                  <a:gd name="T17" fmla="*/ 44 h 88"/>
                  <a:gd name="T18" fmla="*/ 44 w 88"/>
                  <a:gd name="T19" fmla="*/ 2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88"/>
                    </a:moveTo>
                    <a:cubicBezTo>
                      <a:pt x="20" y="88"/>
                      <a:pt x="0" y="69"/>
                      <a:pt x="0" y="44"/>
                    </a:cubicBezTo>
                    <a:cubicBezTo>
                      <a:pt x="0" y="20"/>
                      <a:pt x="20" y="0"/>
                      <a:pt x="44" y="0"/>
                    </a:cubicBezTo>
                    <a:cubicBezTo>
                      <a:pt x="68" y="0"/>
                      <a:pt x="88" y="20"/>
                      <a:pt x="88" y="44"/>
                    </a:cubicBezTo>
                    <a:cubicBezTo>
                      <a:pt x="88" y="69"/>
                      <a:pt x="68" y="88"/>
                      <a:pt x="44" y="88"/>
                    </a:cubicBezTo>
                    <a:close/>
                    <a:moveTo>
                      <a:pt x="44" y="24"/>
                    </a:moveTo>
                    <a:cubicBezTo>
                      <a:pt x="33" y="24"/>
                      <a:pt x="24" y="33"/>
                      <a:pt x="24" y="44"/>
                    </a:cubicBezTo>
                    <a:cubicBezTo>
                      <a:pt x="24" y="55"/>
                      <a:pt x="33" y="64"/>
                      <a:pt x="44" y="64"/>
                    </a:cubicBezTo>
                    <a:cubicBezTo>
                      <a:pt x="55" y="64"/>
                      <a:pt x="64" y="55"/>
                      <a:pt x="64" y="44"/>
                    </a:cubicBezTo>
                    <a:cubicBezTo>
                      <a:pt x="64" y="33"/>
                      <a:pt x="55" y="24"/>
                      <a:pt x="44" y="24"/>
                    </a:cubicBezTo>
                    <a:close/>
                  </a:path>
                </a:pathLst>
              </a:cu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351"/>
              </a:p>
            </p:txBody>
          </p:sp>
          <p:sp>
            <p:nvSpPr>
              <p:cNvPr id="70" name="Freeform 69">
                <a:extLst>
                  <a:ext uri="{FF2B5EF4-FFF2-40B4-BE49-F238E27FC236}">
                    <a16:creationId xmlns:a16="http://schemas.microsoft.com/office/drawing/2014/main" id="{2D9491AE-5070-4E5C-91CF-8A07DAB1D84B}"/>
                  </a:ext>
                </a:extLst>
              </p:cNvPr>
              <p:cNvSpPr>
                <a:spLocks/>
              </p:cNvSpPr>
              <p:nvPr/>
            </p:nvSpPr>
            <p:spPr bwMode="auto">
              <a:xfrm>
                <a:off x="10674350" y="3060700"/>
                <a:ext cx="265113" cy="223838"/>
              </a:xfrm>
              <a:custGeom>
                <a:avLst/>
                <a:gdLst>
                  <a:gd name="T0" fmla="*/ 133 w 167"/>
                  <a:gd name="T1" fmla="*/ 141 h 141"/>
                  <a:gd name="T2" fmla="*/ 0 w 167"/>
                  <a:gd name="T3" fmla="*/ 48 h 141"/>
                  <a:gd name="T4" fmla="*/ 33 w 167"/>
                  <a:gd name="T5" fmla="*/ 0 h 141"/>
                  <a:gd name="T6" fmla="*/ 167 w 167"/>
                  <a:gd name="T7" fmla="*/ 95 h 141"/>
                  <a:gd name="T8" fmla="*/ 133 w 167"/>
                  <a:gd name="T9" fmla="*/ 141 h 141"/>
                </a:gdLst>
                <a:ahLst/>
                <a:cxnLst>
                  <a:cxn ang="0">
                    <a:pos x="T0" y="T1"/>
                  </a:cxn>
                  <a:cxn ang="0">
                    <a:pos x="T2" y="T3"/>
                  </a:cxn>
                  <a:cxn ang="0">
                    <a:pos x="T4" y="T5"/>
                  </a:cxn>
                  <a:cxn ang="0">
                    <a:pos x="T6" y="T7"/>
                  </a:cxn>
                  <a:cxn ang="0">
                    <a:pos x="T8" y="T9"/>
                  </a:cxn>
                </a:cxnLst>
                <a:rect l="0" t="0" r="r" b="b"/>
                <a:pathLst>
                  <a:path w="167" h="141">
                    <a:moveTo>
                      <a:pt x="133" y="141"/>
                    </a:moveTo>
                    <a:lnTo>
                      <a:pt x="0" y="48"/>
                    </a:lnTo>
                    <a:lnTo>
                      <a:pt x="33" y="0"/>
                    </a:lnTo>
                    <a:lnTo>
                      <a:pt x="167" y="95"/>
                    </a:lnTo>
                    <a:lnTo>
                      <a:pt x="133" y="141"/>
                    </a:lnTo>
                    <a:close/>
                  </a:path>
                </a:pathLst>
              </a:cu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351"/>
              </a:p>
            </p:txBody>
          </p:sp>
          <p:sp>
            <p:nvSpPr>
              <p:cNvPr id="71" name="Rectangle 70">
                <a:extLst>
                  <a:ext uri="{FF2B5EF4-FFF2-40B4-BE49-F238E27FC236}">
                    <a16:creationId xmlns:a16="http://schemas.microsoft.com/office/drawing/2014/main" id="{FC01A0C4-7879-49F5-B60C-13671494649D}"/>
                  </a:ext>
                </a:extLst>
              </p:cNvPr>
              <p:cNvSpPr>
                <a:spLocks noChangeArrowheads="1"/>
              </p:cNvSpPr>
              <p:nvPr/>
            </p:nvSpPr>
            <p:spPr bwMode="auto">
              <a:xfrm>
                <a:off x="10680700" y="1620838"/>
                <a:ext cx="1511300" cy="92075"/>
              </a:xfrm>
              <a:prstGeom prst="rect">
                <a:avLst/>
              </a:pr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351"/>
              </a:p>
            </p:txBody>
          </p:sp>
          <p:sp>
            <p:nvSpPr>
              <p:cNvPr id="72" name="Freeform 71">
                <a:extLst>
                  <a:ext uri="{FF2B5EF4-FFF2-40B4-BE49-F238E27FC236}">
                    <a16:creationId xmlns:a16="http://schemas.microsoft.com/office/drawing/2014/main" id="{64729636-3E26-4AB5-90A6-184E2D5D9FB4}"/>
                  </a:ext>
                </a:extLst>
              </p:cNvPr>
              <p:cNvSpPr>
                <a:spLocks/>
              </p:cNvSpPr>
              <p:nvPr/>
            </p:nvSpPr>
            <p:spPr bwMode="auto">
              <a:xfrm>
                <a:off x="1273175" y="4249738"/>
                <a:ext cx="2024063" cy="1271588"/>
              </a:xfrm>
              <a:custGeom>
                <a:avLst/>
                <a:gdLst>
                  <a:gd name="T0" fmla="*/ 850 w 1275"/>
                  <a:gd name="T1" fmla="*/ 801 h 801"/>
                  <a:gd name="T2" fmla="*/ 0 w 1275"/>
                  <a:gd name="T3" fmla="*/ 801 h 801"/>
                  <a:gd name="T4" fmla="*/ 0 w 1275"/>
                  <a:gd name="T5" fmla="*/ 744 h 801"/>
                  <a:gd name="T6" fmla="*/ 792 w 1275"/>
                  <a:gd name="T7" fmla="*/ 744 h 801"/>
                  <a:gd name="T8" fmla="*/ 792 w 1275"/>
                  <a:gd name="T9" fmla="*/ 0 h 801"/>
                  <a:gd name="T10" fmla="*/ 1275 w 1275"/>
                  <a:gd name="T11" fmla="*/ 0 h 801"/>
                  <a:gd name="T12" fmla="*/ 1275 w 1275"/>
                  <a:gd name="T13" fmla="*/ 57 h 801"/>
                  <a:gd name="T14" fmla="*/ 850 w 1275"/>
                  <a:gd name="T15" fmla="*/ 57 h 801"/>
                  <a:gd name="T16" fmla="*/ 850 w 1275"/>
                  <a:gd name="T17" fmla="*/ 801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75" h="801">
                    <a:moveTo>
                      <a:pt x="850" y="801"/>
                    </a:moveTo>
                    <a:lnTo>
                      <a:pt x="0" y="801"/>
                    </a:lnTo>
                    <a:lnTo>
                      <a:pt x="0" y="744"/>
                    </a:lnTo>
                    <a:lnTo>
                      <a:pt x="792" y="744"/>
                    </a:lnTo>
                    <a:lnTo>
                      <a:pt x="792" y="0"/>
                    </a:lnTo>
                    <a:lnTo>
                      <a:pt x="1275" y="0"/>
                    </a:lnTo>
                    <a:lnTo>
                      <a:pt x="1275" y="57"/>
                    </a:lnTo>
                    <a:lnTo>
                      <a:pt x="850" y="57"/>
                    </a:lnTo>
                    <a:lnTo>
                      <a:pt x="850" y="801"/>
                    </a:lnTo>
                    <a:close/>
                  </a:path>
                </a:pathLst>
              </a:cu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351"/>
              </a:p>
            </p:txBody>
          </p:sp>
          <p:sp>
            <p:nvSpPr>
              <p:cNvPr id="73" name="Freeform 72">
                <a:extLst>
                  <a:ext uri="{FF2B5EF4-FFF2-40B4-BE49-F238E27FC236}">
                    <a16:creationId xmlns:a16="http://schemas.microsoft.com/office/drawing/2014/main" id="{ED6BF77E-38FC-44B3-B9ED-55E9BBAB2324}"/>
                  </a:ext>
                </a:extLst>
              </p:cNvPr>
              <p:cNvSpPr>
                <a:spLocks/>
              </p:cNvSpPr>
              <p:nvPr/>
            </p:nvSpPr>
            <p:spPr bwMode="auto">
              <a:xfrm>
                <a:off x="2724150" y="0"/>
                <a:ext cx="573088" cy="2647950"/>
              </a:xfrm>
              <a:custGeom>
                <a:avLst/>
                <a:gdLst>
                  <a:gd name="T0" fmla="*/ 0 w 361"/>
                  <a:gd name="T1" fmla="*/ 1689 h 1689"/>
                  <a:gd name="T2" fmla="*/ 0 w 361"/>
                  <a:gd name="T3" fmla="*/ 0 h 1689"/>
                  <a:gd name="T4" fmla="*/ 57 w 361"/>
                  <a:gd name="T5" fmla="*/ 0 h 1689"/>
                  <a:gd name="T6" fmla="*/ 57 w 361"/>
                  <a:gd name="T7" fmla="*/ 1632 h 1689"/>
                  <a:gd name="T8" fmla="*/ 361 w 361"/>
                  <a:gd name="T9" fmla="*/ 1632 h 1689"/>
                  <a:gd name="T10" fmla="*/ 361 w 361"/>
                  <a:gd name="T11" fmla="*/ 1689 h 1689"/>
                  <a:gd name="T12" fmla="*/ 0 w 361"/>
                  <a:gd name="T13" fmla="*/ 1689 h 1689"/>
                </a:gdLst>
                <a:ahLst/>
                <a:cxnLst>
                  <a:cxn ang="0">
                    <a:pos x="T0" y="T1"/>
                  </a:cxn>
                  <a:cxn ang="0">
                    <a:pos x="T2" y="T3"/>
                  </a:cxn>
                  <a:cxn ang="0">
                    <a:pos x="T4" y="T5"/>
                  </a:cxn>
                  <a:cxn ang="0">
                    <a:pos x="T6" y="T7"/>
                  </a:cxn>
                  <a:cxn ang="0">
                    <a:pos x="T8" y="T9"/>
                  </a:cxn>
                  <a:cxn ang="0">
                    <a:pos x="T10" y="T11"/>
                  </a:cxn>
                  <a:cxn ang="0">
                    <a:pos x="T12" y="T13"/>
                  </a:cxn>
                </a:cxnLst>
                <a:rect l="0" t="0" r="r" b="b"/>
                <a:pathLst>
                  <a:path w="361" h="1689">
                    <a:moveTo>
                      <a:pt x="0" y="1689"/>
                    </a:moveTo>
                    <a:lnTo>
                      <a:pt x="0" y="0"/>
                    </a:lnTo>
                    <a:lnTo>
                      <a:pt x="57" y="0"/>
                    </a:lnTo>
                    <a:lnTo>
                      <a:pt x="57" y="1632"/>
                    </a:lnTo>
                    <a:lnTo>
                      <a:pt x="361" y="1632"/>
                    </a:lnTo>
                    <a:lnTo>
                      <a:pt x="361" y="1689"/>
                    </a:lnTo>
                    <a:lnTo>
                      <a:pt x="0" y="1689"/>
                    </a:lnTo>
                    <a:close/>
                  </a:path>
                </a:pathLst>
              </a:cu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351"/>
              </a:p>
            </p:txBody>
          </p:sp>
          <p:sp>
            <p:nvSpPr>
              <p:cNvPr id="74" name="Freeform 73">
                <a:extLst>
                  <a:ext uri="{FF2B5EF4-FFF2-40B4-BE49-F238E27FC236}">
                    <a16:creationId xmlns:a16="http://schemas.microsoft.com/office/drawing/2014/main" id="{B473B3F3-47F1-4AB3-8017-BCBA74E03F81}"/>
                  </a:ext>
                </a:extLst>
              </p:cNvPr>
              <p:cNvSpPr>
                <a:spLocks/>
              </p:cNvSpPr>
              <p:nvPr/>
            </p:nvSpPr>
            <p:spPr bwMode="auto">
              <a:xfrm>
                <a:off x="0" y="3829050"/>
                <a:ext cx="3297238" cy="1273175"/>
              </a:xfrm>
              <a:custGeom>
                <a:avLst/>
                <a:gdLst>
                  <a:gd name="T0" fmla="*/ 1387 w 1996"/>
                  <a:gd name="T1" fmla="*/ 802 h 802"/>
                  <a:gd name="T2" fmla="*/ 0 w 1996"/>
                  <a:gd name="T3" fmla="*/ 802 h 802"/>
                  <a:gd name="T4" fmla="*/ 0 w 1996"/>
                  <a:gd name="T5" fmla="*/ 744 h 802"/>
                  <a:gd name="T6" fmla="*/ 1330 w 1996"/>
                  <a:gd name="T7" fmla="*/ 744 h 802"/>
                  <a:gd name="T8" fmla="*/ 1330 w 1996"/>
                  <a:gd name="T9" fmla="*/ 0 h 802"/>
                  <a:gd name="T10" fmla="*/ 1996 w 1996"/>
                  <a:gd name="T11" fmla="*/ 0 h 802"/>
                  <a:gd name="T12" fmla="*/ 1996 w 1996"/>
                  <a:gd name="T13" fmla="*/ 57 h 802"/>
                  <a:gd name="T14" fmla="*/ 1387 w 1996"/>
                  <a:gd name="T15" fmla="*/ 57 h 802"/>
                  <a:gd name="T16" fmla="*/ 1387 w 1996"/>
                  <a:gd name="T17" fmla="*/ 802 h 8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96" h="802">
                    <a:moveTo>
                      <a:pt x="1387" y="802"/>
                    </a:moveTo>
                    <a:lnTo>
                      <a:pt x="0" y="802"/>
                    </a:lnTo>
                    <a:lnTo>
                      <a:pt x="0" y="744"/>
                    </a:lnTo>
                    <a:lnTo>
                      <a:pt x="1330" y="744"/>
                    </a:lnTo>
                    <a:lnTo>
                      <a:pt x="1330" y="0"/>
                    </a:lnTo>
                    <a:lnTo>
                      <a:pt x="1996" y="0"/>
                    </a:lnTo>
                    <a:lnTo>
                      <a:pt x="1996" y="57"/>
                    </a:lnTo>
                    <a:lnTo>
                      <a:pt x="1387" y="57"/>
                    </a:lnTo>
                    <a:lnTo>
                      <a:pt x="1387" y="802"/>
                    </a:lnTo>
                    <a:close/>
                  </a:path>
                </a:pathLst>
              </a:cu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351"/>
              </a:p>
            </p:txBody>
          </p:sp>
          <p:sp>
            <p:nvSpPr>
              <p:cNvPr id="75" name="Freeform 74">
                <a:extLst>
                  <a:ext uri="{FF2B5EF4-FFF2-40B4-BE49-F238E27FC236}">
                    <a16:creationId xmlns:a16="http://schemas.microsoft.com/office/drawing/2014/main" id="{7CE66EF3-289C-4950-9DB0-9219D54E8205}"/>
                  </a:ext>
                </a:extLst>
              </p:cNvPr>
              <p:cNvSpPr>
                <a:spLocks/>
              </p:cNvSpPr>
              <p:nvPr/>
            </p:nvSpPr>
            <p:spPr bwMode="auto">
              <a:xfrm>
                <a:off x="457200" y="3905250"/>
                <a:ext cx="417513" cy="309563"/>
              </a:xfrm>
              <a:custGeom>
                <a:avLst/>
                <a:gdLst>
                  <a:gd name="T0" fmla="*/ 234 w 263"/>
                  <a:gd name="T1" fmla="*/ 195 h 195"/>
                  <a:gd name="T2" fmla="*/ 0 w 263"/>
                  <a:gd name="T3" fmla="*/ 47 h 195"/>
                  <a:gd name="T4" fmla="*/ 29 w 263"/>
                  <a:gd name="T5" fmla="*/ 0 h 195"/>
                  <a:gd name="T6" fmla="*/ 263 w 263"/>
                  <a:gd name="T7" fmla="*/ 145 h 195"/>
                  <a:gd name="T8" fmla="*/ 234 w 263"/>
                  <a:gd name="T9" fmla="*/ 195 h 195"/>
                </a:gdLst>
                <a:ahLst/>
                <a:cxnLst>
                  <a:cxn ang="0">
                    <a:pos x="T0" y="T1"/>
                  </a:cxn>
                  <a:cxn ang="0">
                    <a:pos x="T2" y="T3"/>
                  </a:cxn>
                  <a:cxn ang="0">
                    <a:pos x="T4" y="T5"/>
                  </a:cxn>
                  <a:cxn ang="0">
                    <a:pos x="T6" y="T7"/>
                  </a:cxn>
                  <a:cxn ang="0">
                    <a:pos x="T8" y="T9"/>
                  </a:cxn>
                </a:cxnLst>
                <a:rect l="0" t="0" r="r" b="b"/>
                <a:pathLst>
                  <a:path w="263" h="195">
                    <a:moveTo>
                      <a:pt x="234" y="195"/>
                    </a:moveTo>
                    <a:lnTo>
                      <a:pt x="0" y="47"/>
                    </a:lnTo>
                    <a:lnTo>
                      <a:pt x="29" y="0"/>
                    </a:lnTo>
                    <a:lnTo>
                      <a:pt x="263" y="145"/>
                    </a:lnTo>
                    <a:lnTo>
                      <a:pt x="234" y="195"/>
                    </a:lnTo>
                    <a:close/>
                  </a:path>
                </a:pathLst>
              </a:cu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351"/>
              </a:p>
            </p:txBody>
          </p:sp>
          <p:sp>
            <p:nvSpPr>
              <p:cNvPr id="76" name="Freeform 75">
                <a:extLst>
                  <a:ext uri="{FF2B5EF4-FFF2-40B4-BE49-F238E27FC236}">
                    <a16:creationId xmlns:a16="http://schemas.microsoft.com/office/drawing/2014/main" id="{317682EF-F710-44C2-BF31-73747B56BA7A}"/>
                  </a:ext>
                </a:extLst>
              </p:cNvPr>
              <p:cNvSpPr>
                <a:spLocks/>
              </p:cNvSpPr>
              <p:nvPr/>
            </p:nvSpPr>
            <p:spPr bwMode="auto">
              <a:xfrm>
                <a:off x="1227138" y="2692400"/>
                <a:ext cx="2070100" cy="803275"/>
              </a:xfrm>
              <a:custGeom>
                <a:avLst/>
                <a:gdLst>
                  <a:gd name="T0" fmla="*/ 1304 w 1304"/>
                  <a:gd name="T1" fmla="*/ 506 h 506"/>
                  <a:gd name="T2" fmla="*/ 275 w 1304"/>
                  <a:gd name="T3" fmla="*/ 506 h 506"/>
                  <a:gd name="T4" fmla="*/ 0 w 1304"/>
                  <a:gd name="T5" fmla="*/ 353 h 506"/>
                  <a:gd name="T6" fmla="*/ 0 w 1304"/>
                  <a:gd name="T7" fmla="*/ 0 h 506"/>
                  <a:gd name="T8" fmla="*/ 58 w 1304"/>
                  <a:gd name="T9" fmla="*/ 0 h 506"/>
                  <a:gd name="T10" fmla="*/ 58 w 1304"/>
                  <a:gd name="T11" fmla="*/ 320 h 506"/>
                  <a:gd name="T12" fmla="*/ 289 w 1304"/>
                  <a:gd name="T13" fmla="*/ 449 h 506"/>
                  <a:gd name="T14" fmla="*/ 1304 w 1304"/>
                  <a:gd name="T15" fmla="*/ 449 h 506"/>
                  <a:gd name="T16" fmla="*/ 1304 w 1304"/>
                  <a:gd name="T17" fmla="*/ 506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4" h="506">
                    <a:moveTo>
                      <a:pt x="1304" y="506"/>
                    </a:moveTo>
                    <a:lnTo>
                      <a:pt x="275" y="506"/>
                    </a:lnTo>
                    <a:lnTo>
                      <a:pt x="0" y="353"/>
                    </a:lnTo>
                    <a:lnTo>
                      <a:pt x="0" y="0"/>
                    </a:lnTo>
                    <a:lnTo>
                      <a:pt x="58" y="0"/>
                    </a:lnTo>
                    <a:lnTo>
                      <a:pt x="58" y="320"/>
                    </a:lnTo>
                    <a:lnTo>
                      <a:pt x="289" y="449"/>
                    </a:lnTo>
                    <a:lnTo>
                      <a:pt x="1304" y="449"/>
                    </a:lnTo>
                    <a:lnTo>
                      <a:pt x="1304" y="506"/>
                    </a:lnTo>
                    <a:close/>
                  </a:path>
                </a:pathLst>
              </a:cu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351"/>
              </a:p>
            </p:txBody>
          </p:sp>
          <p:sp>
            <p:nvSpPr>
              <p:cNvPr id="77" name="Rectangle 76">
                <a:extLst>
                  <a:ext uri="{FF2B5EF4-FFF2-40B4-BE49-F238E27FC236}">
                    <a16:creationId xmlns:a16="http://schemas.microsoft.com/office/drawing/2014/main" id="{84A00AF0-E731-446B-8322-61A5AE0FF6AE}"/>
                  </a:ext>
                </a:extLst>
              </p:cNvPr>
              <p:cNvSpPr>
                <a:spLocks noChangeArrowheads="1"/>
              </p:cNvSpPr>
              <p:nvPr/>
            </p:nvSpPr>
            <p:spPr bwMode="auto">
              <a:xfrm>
                <a:off x="4338638" y="781050"/>
                <a:ext cx="90488" cy="828675"/>
              </a:xfrm>
              <a:prstGeom prst="rect">
                <a:avLst/>
              </a:pr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351"/>
              </a:p>
            </p:txBody>
          </p:sp>
          <p:sp>
            <p:nvSpPr>
              <p:cNvPr id="78" name="Rectangle 77">
                <a:extLst>
                  <a:ext uri="{FF2B5EF4-FFF2-40B4-BE49-F238E27FC236}">
                    <a16:creationId xmlns:a16="http://schemas.microsoft.com/office/drawing/2014/main" id="{52EC7BA4-1633-4F98-A2A3-AE097EAE157E}"/>
                  </a:ext>
                </a:extLst>
              </p:cNvPr>
              <p:cNvSpPr>
                <a:spLocks noChangeArrowheads="1"/>
              </p:cNvSpPr>
              <p:nvPr/>
            </p:nvSpPr>
            <p:spPr bwMode="auto">
              <a:xfrm>
                <a:off x="4762500" y="0"/>
                <a:ext cx="90488" cy="1609725"/>
              </a:xfrm>
              <a:prstGeom prst="rect">
                <a:avLst/>
              </a:pr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351"/>
              </a:p>
            </p:txBody>
          </p:sp>
          <p:sp>
            <p:nvSpPr>
              <p:cNvPr id="79" name="Rectangle 78">
                <a:extLst>
                  <a:ext uri="{FF2B5EF4-FFF2-40B4-BE49-F238E27FC236}">
                    <a16:creationId xmlns:a16="http://schemas.microsoft.com/office/drawing/2014/main" id="{F61A0D3A-8CB9-42A7-89E3-BCE78260260E}"/>
                  </a:ext>
                </a:extLst>
              </p:cNvPr>
              <p:cNvSpPr>
                <a:spLocks noChangeArrowheads="1"/>
              </p:cNvSpPr>
              <p:nvPr/>
            </p:nvSpPr>
            <p:spPr bwMode="auto">
              <a:xfrm>
                <a:off x="5187950" y="1"/>
                <a:ext cx="90488" cy="1609726"/>
              </a:xfrm>
              <a:prstGeom prst="rect">
                <a:avLst/>
              </a:pr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351"/>
              </a:p>
            </p:txBody>
          </p:sp>
          <p:sp>
            <p:nvSpPr>
              <p:cNvPr id="80" name="Freeform 79">
                <a:extLst>
                  <a:ext uri="{FF2B5EF4-FFF2-40B4-BE49-F238E27FC236}">
                    <a16:creationId xmlns:a16="http://schemas.microsoft.com/office/drawing/2014/main" id="{19411E09-7A62-4C1A-AD96-6A81A55090B8}"/>
                  </a:ext>
                </a:extLst>
              </p:cNvPr>
              <p:cNvSpPr>
                <a:spLocks/>
              </p:cNvSpPr>
              <p:nvPr/>
            </p:nvSpPr>
            <p:spPr bwMode="auto">
              <a:xfrm>
                <a:off x="6461125" y="0"/>
                <a:ext cx="284163" cy="1609725"/>
              </a:xfrm>
              <a:custGeom>
                <a:avLst/>
                <a:gdLst>
                  <a:gd name="T0" fmla="*/ 57 w 179"/>
                  <a:gd name="T1" fmla="*/ 1035 h 1035"/>
                  <a:gd name="T2" fmla="*/ 0 w 179"/>
                  <a:gd name="T3" fmla="*/ 1035 h 1035"/>
                  <a:gd name="T4" fmla="*/ 0 w 179"/>
                  <a:gd name="T5" fmla="*/ 725 h 1035"/>
                  <a:gd name="T6" fmla="*/ 121 w 179"/>
                  <a:gd name="T7" fmla="*/ 506 h 1035"/>
                  <a:gd name="T8" fmla="*/ 121 w 179"/>
                  <a:gd name="T9" fmla="*/ 0 h 1035"/>
                  <a:gd name="T10" fmla="*/ 179 w 179"/>
                  <a:gd name="T11" fmla="*/ 0 h 1035"/>
                  <a:gd name="T12" fmla="*/ 179 w 179"/>
                  <a:gd name="T13" fmla="*/ 520 h 1035"/>
                  <a:gd name="T14" fmla="*/ 57 w 179"/>
                  <a:gd name="T15" fmla="*/ 740 h 1035"/>
                  <a:gd name="T16" fmla="*/ 57 w 179"/>
                  <a:gd name="T17" fmla="*/ 1035 h 10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9" h="1035">
                    <a:moveTo>
                      <a:pt x="57" y="1035"/>
                    </a:moveTo>
                    <a:lnTo>
                      <a:pt x="0" y="1035"/>
                    </a:lnTo>
                    <a:lnTo>
                      <a:pt x="0" y="725"/>
                    </a:lnTo>
                    <a:lnTo>
                      <a:pt x="121" y="506"/>
                    </a:lnTo>
                    <a:lnTo>
                      <a:pt x="121" y="0"/>
                    </a:lnTo>
                    <a:lnTo>
                      <a:pt x="179" y="0"/>
                    </a:lnTo>
                    <a:lnTo>
                      <a:pt x="179" y="520"/>
                    </a:lnTo>
                    <a:lnTo>
                      <a:pt x="57" y="740"/>
                    </a:lnTo>
                    <a:lnTo>
                      <a:pt x="57" y="1035"/>
                    </a:lnTo>
                    <a:close/>
                  </a:path>
                </a:pathLst>
              </a:cu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351"/>
              </a:p>
            </p:txBody>
          </p:sp>
          <p:sp>
            <p:nvSpPr>
              <p:cNvPr id="81" name="Freeform 80">
                <a:extLst>
                  <a:ext uri="{FF2B5EF4-FFF2-40B4-BE49-F238E27FC236}">
                    <a16:creationId xmlns:a16="http://schemas.microsoft.com/office/drawing/2014/main" id="{F1BC7555-0A88-4B84-AB35-D78FAFC66220}"/>
                  </a:ext>
                </a:extLst>
              </p:cNvPr>
              <p:cNvSpPr>
                <a:spLocks/>
              </p:cNvSpPr>
              <p:nvPr/>
            </p:nvSpPr>
            <p:spPr bwMode="auto">
              <a:xfrm>
                <a:off x="5842000" y="0"/>
                <a:ext cx="284163" cy="1609725"/>
              </a:xfrm>
              <a:custGeom>
                <a:avLst/>
                <a:gdLst>
                  <a:gd name="T0" fmla="*/ 179 w 179"/>
                  <a:gd name="T1" fmla="*/ 1035 h 1035"/>
                  <a:gd name="T2" fmla="*/ 122 w 179"/>
                  <a:gd name="T3" fmla="*/ 1035 h 1035"/>
                  <a:gd name="T4" fmla="*/ 122 w 179"/>
                  <a:gd name="T5" fmla="*/ 740 h 1035"/>
                  <a:gd name="T6" fmla="*/ 0 w 179"/>
                  <a:gd name="T7" fmla="*/ 520 h 1035"/>
                  <a:gd name="T8" fmla="*/ 0 w 179"/>
                  <a:gd name="T9" fmla="*/ 0 h 1035"/>
                  <a:gd name="T10" fmla="*/ 58 w 179"/>
                  <a:gd name="T11" fmla="*/ 0 h 1035"/>
                  <a:gd name="T12" fmla="*/ 58 w 179"/>
                  <a:gd name="T13" fmla="*/ 506 h 1035"/>
                  <a:gd name="T14" fmla="*/ 179 w 179"/>
                  <a:gd name="T15" fmla="*/ 725 h 1035"/>
                  <a:gd name="T16" fmla="*/ 179 w 179"/>
                  <a:gd name="T17" fmla="*/ 1035 h 10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9" h="1035">
                    <a:moveTo>
                      <a:pt x="179" y="1035"/>
                    </a:moveTo>
                    <a:lnTo>
                      <a:pt x="122" y="1035"/>
                    </a:lnTo>
                    <a:lnTo>
                      <a:pt x="122" y="740"/>
                    </a:lnTo>
                    <a:lnTo>
                      <a:pt x="0" y="520"/>
                    </a:lnTo>
                    <a:lnTo>
                      <a:pt x="0" y="0"/>
                    </a:lnTo>
                    <a:lnTo>
                      <a:pt x="58" y="0"/>
                    </a:lnTo>
                    <a:lnTo>
                      <a:pt x="58" y="506"/>
                    </a:lnTo>
                    <a:lnTo>
                      <a:pt x="179" y="725"/>
                    </a:lnTo>
                    <a:lnTo>
                      <a:pt x="179" y="1035"/>
                    </a:lnTo>
                    <a:close/>
                  </a:path>
                </a:pathLst>
              </a:cu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351"/>
              </a:p>
            </p:txBody>
          </p:sp>
          <p:sp>
            <p:nvSpPr>
              <p:cNvPr id="82" name="Freeform 81">
                <a:extLst>
                  <a:ext uri="{FF2B5EF4-FFF2-40B4-BE49-F238E27FC236}">
                    <a16:creationId xmlns:a16="http://schemas.microsoft.com/office/drawing/2014/main" id="{DBA56DF2-9C0C-48DA-A2C8-C1973B265D36}"/>
                  </a:ext>
                </a:extLst>
              </p:cNvPr>
              <p:cNvSpPr>
                <a:spLocks/>
              </p:cNvSpPr>
              <p:nvPr/>
            </p:nvSpPr>
            <p:spPr bwMode="auto">
              <a:xfrm>
                <a:off x="5418138" y="0"/>
                <a:ext cx="284163" cy="1609725"/>
              </a:xfrm>
              <a:custGeom>
                <a:avLst/>
                <a:gdLst>
                  <a:gd name="T0" fmla="*/ 179 w 179"/>
                  <a:gd name="T1" fmla="*/ 1035 h 1035"/>
                  <a:gd name="T2" fmla="*/ 122 w 179"/>
                  <a:gd name="T3" fmla="*/ 1035 h 1035"/>
                  <a:gd name="T4" fmla="*/ 122 w 179"/>
                  <a:gd name="T5" fmla="*/ 740 h 1035"/>
                  <a:gd name="T6" fmla="*/ 0 w 179"/>
                  <a:gd name="T7" fmla="*/ 520 h 1035"/>
                  <a:gd name="T8" fmla="*/ 0 w 179"/>
                  <a:gd name="T9" fmla="*/ 0 h 1035"/>
                  <a:gd name="T10" fmla="*/ 57 w 179"/>
                  <a:gd name="T11" fmla="*/ 0 h 1035"/>
                  <a:gd name="T12" fmla="*/ 57 w 179"/>
                  <a:gd name="T13" fmla="*/ 506 h 1035"/>
                  <a:gd name="T14" fmla="*/ 179 w 179"/>
                  <a:gd name="T15" fmla="*/ 725 h 1035"/>
                  <a:gd name="T16" fmla="*/ 179 w 179"/>
                  <a:gd name="T17" fmla="*/ 1035 h 10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9" h="1035">
                    <a:moveTo>
                      <a:pt x="179" y="1035"/>
                    </a:moveTo>
                    <a:lnTo>
                      <a:pt x="122" y="1035"/>
                    </a:lnTo>
                    <a:lnTo>
                      <a:pt x="122" y="740"/>
                    </a:lnTo>
                    <a:lnTo>
                      <a:pt x="0" y="520"/>
                    </a:lnTo>
                    <a:lnTo>
                      <a:pt x="0" y="0"/>
                    </a:lnTo>
                    <a:lnTo>
                      <a:pt x="57" y="0"/>
                    </a:lnTo>
                    <a:lnTo>
                      <a:pt x="57" y="506"/>
                    </a:lnTo>
                    <a:lnTo>
                      <a:pt x="179" y="725"/>
                    </a:lnTo>
                    <a:lnTo>
                      <a:pt x="179" y="1035"/>
                    </a:lnTo>
                    <a:close/>
                  </a:path>
                </a:pathLst>
              </a:cu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351"/>
              </a:p>
            </p:txBody>
          </p:sp>
          <p:sp>
            <p:nvSpPr>
              <p:cNvPr id="83" name="Freeform 82">
                <a:extLst>
                  <a:ext uri="{FF2B5EF4-FFF2-40B4-BE49-F238E27FC236}">
                    <a16:creationId xmlns:a16="http://schemas.microsoft.com/office/drawing/2014/main" id="{61897DC2-F356-407A-8F30-C047E7DA8621}"/>
                  </a:ext>
                </a:extLst>
              </p:cNvPr>
              <p:cNvSpPr>
                <a:spLocks/>
              </p:cNvSpPr>
              <p:nvPr/>
            </p:nvSpPr>
            <p:spPr bwMode="auto">
              <a:xfrm>
                <a:off x="6884988" y="0"/>
                <a:ext cx="284163" cy="1609725"/>
              </a:xfrm>
              <a:custGeom>
                <a:avLst/>
                <a:gdLst>
                  <a:gd name="T0" fmla="*/ 57 w 179"/>
                  <a:gd name="T1" fmla="*/ 1035 h 1035"/>
                  <a:gd name="T2" fmla="*/ 0 w 179"/>
                  <a:gd name="T3" fmla="*/ 1035 h 1035"/>
                  <a:gd name="T4" fmla="*/ 0 w 179"/>
                  <a:gd name="T5" fmla="*/ 725 h 1035"/>
                  <a:gd name="T6" fmla="*/ 122 w 179"/>
                  <a:gd name="T7" fmla="*/ 506 h 1035"/>
                  <a:gd name="T8" fmla="*/ 122 w 179"/>
                  <a:gd name="T9" fmla="*/ 0 h 1035"/>
                  <a:gd name="T10" fmla="*/ 179 w 179"/>
                  <a:gd name="T11" fmla="*/ 0 h 1035"/>
                  <a:gd name="T12" fmla="*/ 179 w 179"/>
                  <a:gd name="T13" fmla="*/ 520 h 1035"/>
                  <a:gd name="T14" fmla="*/ 57 w 179"/>
                  <a:gd name="T15" fmla="*/ 740 h 1035"/>
                  <a:gd name="T16" fmla="*/ 57 w 179"/>
                  <a:gd name="T17" fmla="*/ 1035 h 10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9" h="1035">
                    <a:moveTo>
                      <a:pt x="57" y="1035"/>
                    </a:moveTo>
                    <a:lnTo>
                      <a:pt x="0" y="1035"/>
                    </a:lnTo>
                    <a:lnTo>
                      <a:pt x="0" y="725"/>
                    </a:lnTo>
                    <a:lnTo>
                      <a:pt x="122" y="506"/>
                    </a:lnTo>
                    <a:lnTo>
                      <a:pt x="122" y="0"/>
                    </a:lnTo>
                    <a:lnTo>
                      <a:pt x="179" y="0"/>
                    </a:lnTo>
                    <a:lnTo>
                      <a:pt x="179" y="520"/>
                    </a:lnTo>
                    <a:lnTo>
                      <a:pt x="57" y="740"/>
                    </a:lnTo>
                    <a:lnTo>
                      <a:pt x="57" y="1035"/>
                    </a:lnTo>
                    <a:close/>
                  </a:path>
                </a:pathLst>
              </a:cu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351"/>
              </a:p>
            </p:txBody>
          </p:sp>
          <p:sp>
            <p:nvSpPr>
              <p:cNvPr id="84" name="Freeform 83">
                <a:extLst>
                  <a:ext uri="{FF2B5EF4-FFF2-40B4-BE49-F238E27FC236}">
                    <a16:creationId xmlns:a16="http://schemas.microsoft.com/office/drawing/2014/main" id="{5FDBBE59-ED6B-409D-B74A-71A9BB19DE79}"/>
                  </a:ext>
                </a:extLst>
              </p:cNvPr>
              <p:cNvSpPr>
                <a:spLocks/>
              </p:cNvSpPr>
              <p:nvPr/>
            </p:nvSpPr>
            <p:spPr bwMode="auto">
              <a:xfrm>
                <a:off x="7308850" y="0"/>
                <a:ext cx="284163" cy="1609725"/>
              </a:xfrm>
              <a:custGeom>
                <a:avLst/>
                <a:gdLst>
                  <a:gd name="T0" fmla="*/ 57 w 179"/>
                  <a:gd name="T1" fmla="*/ 1035 h 1035"/>
                  <a:gd name="T2" fmla="*/ 0 w 179"/>
                  <a:gd name="T3" fmla="*/ 1035 h 1035"/>
                  <a:gd name="T4" fmla="*/ 0 w 179"/>
                  <a:gd name="T5" fmla="*/ 725 h 1035"/>
                  <a:gd name="T6" fmla="*/ 122 w 179"/>
                  <a:gd name="T7" fmla="*/ 506 h 1035"/>
                  <a:gd name="T8" fmla="*/ 122 w 179"/>
                  <a:gd name="T9" fmla="*/ 0 h 1035"/>
                  <a:gd name="T10" fmla="*/ 179 w 179"/>
                  <a:gd name="T11" fmla="*/ 0 h 1035"/>
                  <a:gd name="T12" fmla="*/ 179 w 179"/>
                  <a:gd name="T13" fmla="*/ 520 h 1035"/>
                  <a:gd name="T14" fmla="*/ 57 w 179"/>
                  <a:gd name="T15" fmla="*/ 740 h 1035"/>
                  <a:gd name="T16" fmla="*/ 57 w 179"/>
                  <a:gd name="T17" fmla="*/ 1035 h 10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9" h="1035">
                    <a:moveTo>
                      <a:pt x="57" y="1035"/>
                    </a:moveTo>
                    <a:lnTo>
                      <a:pt x="0" y="1035"/>
                    </a:lnTo>
                    <a:lnTo>
                      <a:pt x="0" y="725"/>
                    </a:lnTo>
                    <a:lnTo>
                      <a:pt x="122" y="506"/>
                    </a:lnTo>
                    <a:lnTo>
                      <a:pt x="122" y="0"/>
                    </a:lnTo>
                    <a:lnTo>
                      <a:pt x="179" y="0"/>
                    </a:lnTo>
                    <a:lnTo>
                      <a:pt x="179" y="520"/>
                    </a:lnTo>
                    <a:lnTo>
                      <a:pt x="57" y="740"/>
                    </a:lnTo>
                    <a:lnTo>
                      <a:pt x="57" y="1035"/>
                    </a:lnTo>
                    <a:close/>
                  </a:path>
                </a:pathLst>
              </a:cu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351"/>
              </a:p>
            </p:txBody>
          </p:sp>
          <p:sp>
            <p:nvSpPr>
              <p:cNvPr id="85" name="Freeform 84">
                <a:extLst>
                  <a:ext uri="{FF2B5EF4-FFF2-40B4-BE49-F238E27FC236}">
                    <a16:creationId xmlns:a16="http://schemas.microsoft.com/office/drawing/2014/main" id="{0EE0B35A-A3D0-4C9B-B565-8CD90AE9A2E5}"/>
                  </a:ext>
                </a:extLst>
              </p:cNvPr>
              <p:cNvSpPr>
                <a:spLocks/>
              </p:cNvSpPr>
              <p:nvPr/>
            </p:nvSpPr>
            <p:spPr bwMode="auto">
              <a:xfrm>
                <a:off x="7732713" y="76200"/>
                <a:ext cx="2854325" cy="1544638"/>
              </a:xfrm>
              <a:custGeom>
                <a:avLst/>
                <a:gdLst>
                  <a:gd name="T0" fmla="*/ 55 w 1798"/>
                  <a:gd name="T1" fmla="*/ 973 h 973"/>
                  <a:gd name="T2" fmla="*/ 0 w 1798"/>
                  <a:gd name="T3" fmla="*/ 959 h 973"/>
                  <a:gd name="T4" fmla="*/ 134 w 1798"/>
                  <a:gd name="T5" fmla="*/ 415 h 973"/>
                  <a:gd name="T6" fmla="*/ 1132 w 1798"/>
                  <a:gd name="T7" fmla="*/ 415 h 973"/>
                  <a:gd name="T8" fmla="*/ 1767 w 1798"/>
                  <a:gd name="T9" fmla="*/ 0 h 973"/>
                  <a:gd name="T10" fmla="*/ 1798 w 1798"/>
                  <a:gd name="T11" fmla="*/ 48 h 973"/>
                  <a:gd name="T12" fmla="*/ 1149 w 1798"/>
                  <a:gd name="T13" fmla="*/ 473 h 973"/>
                  <a:gd name="T14" fmla="*/ 177 w 1798"/>
                  <a:gd name="T15" fmla="*/ 473 h 973"/>
                  <a:gd name="T16" fmla="*/ 55 w 1798"/>
                  <a:gd name="T17" fmla="*/ 973 h 9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98" h="973">
                    <a:moveTo>
                      <a:pt x="55" y="973"/>
                    </a:moveTo>
                    <a:lnTo>
                      <a:pt x="0" y="959"/>
                    </a:lnTo>
                    <a:lnTo>
                      <a:pt x="134" y="415"/>
                    </a:lnTo>
                    <a:lnTo>
                      <a:pt x="1132" y="415"/>
                    </a:lnTo>
                    <a:lnTo>
                      <a:pt x="1767" y="0"/>
                    </a:lnTo>
                    <a:lnTo>
                      <a:pt x="1798" y="48"/>
                    </a:lnTo>
                    <a:lnTo>
                      <a:pt x="1149" y="473"/>
                    </a:lnTo>
                    <a:lnTo>
                      <a:pt x="177" y="473"/>
                    </a:lnTo>
                    <a:lnTo>
                      <a:pt x="55" y="973"/>
                    </a:lnTo>
                    <a:close/>
                  </a:path>
                </a:pathLst>
              </a:cu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351"/>
              </a:p>
            </p:txBody>
          </p:sp>
          <p:sp>
            <p:nvSpPr>
              <p:cNvPr id="86" name="Freeform 85">
                <a:extLst>
                  <a:ext uri="{FF2B5EF4-FFF2-40B4-BE49-F238E27FC236}">
                    <a16:creationId xmlns:a16="http://schemas.microsoft.com/office/drawing/2014/main" id="{E8A56942-BBA2-4937-B475-87644034E554}"/>
                  </a:ext>
                </a:extLst>
              </p:cNvPr>
              <p:cNvSpPr>
                <a:spLocks/>
              </p:cNvSpPr>
              <p:nvPr/>
            </p:nvSpPr>
            <p:spPr bwMode="auto">
              <a:xfrm>
                <a:off x="1281113" y="280988"/>
                <a:ext cx="704850" cy="1768475"/>
              </a:xfrm>
              <a:custGeom>
                <a:avLst/>
                <a:gdLst>
                  <a:gd name="T0" fmla="*/ 174 w 444"/>
                  <a:gd name="T1" fmla="*/ 1114 h 1114"/>
                  <a:gd name="T2" fmla="*/ 0 w 444"/>
                  <a:gd name="T3" fmla="*/ 895 h 1114"/>
                  <a:gd name="T4" fmla="*/ 0 w 444"/>
                  <a:gd name="T5" fmla="*/ 432 h 1114"/>
                  <a:gd name="T6" fmla="*/ 401 w 444"/>
                  <a:gd name="T7" fmla="*/ 0 h 1114"/>
                  <a:gd name="T8" fmla="*/ 444 w 444"/>
                  <a:gd name="T9" fmla="*/ 38 h 1114"/>
                  <a:gd name="T10" fmla="*/ 57 w 444"/>
                  <a:gd name="T11" fmla="*/ 456 h 1114"/>
                  <a:gd name="T12" fmla="*/ 57 w 444"/>
                  <a:gd name="T13" fmla="*/ 875 h 1114"/>
                  <a:gd name="T14" fmla="*/ 219 w 444"/>
                  <a:gd name="T15" fmla="*/ 1078 h 1114"/>
                  <a:gd name="T16" fmla="*/ 174 w 444"/>
                  <a:gd name="T17" fmla="*/ 1114 h 1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4" h="1114">
                    <a:moveTo>
                      <a:pt x="174" y="1114"/>
                    </a:moveTo>
                    <a:lnTo>
                      <a:pt x="0" y="895"/>
                    </a:lnTo>
                    <a:lnTo>
                      <a:pt x="0" y="432"/>
                    </a:lnTo>
                    <a:lnTo>
                      <a:pt x="401" y="0"/>
                    </a:lnTo>
                    <a:lnTo>
                      <a:pt x="444" y="38"/>
                    </a:lnTo>
                    <a:lnTo>
                      <a:pt x="57" y="456"/>
                    </a:lnTo>
                    <a:lnTo>
                      <a:pt x="57" y="875"/>
                    </a:lnTo>
                    <a:lnTo>
                      <a:pt x="219" y="1078"/>
                    </a:lnTo>
                    <a:lnTo>
                      <a:pt x="174" y="1114"/>
                    </a:lnTo>
                    <a:close/>
                  </a:path>
                </a:pathLst>
              </a:cu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351"/>
              </a:p>
            </p:txBody>
          </p:sp>
          <p:sp>
            <p:nvSpPr>
              <p:cNvPr id="87" name="Freeform 86">
                <a:extLst>
                  <a:ext uri="{FF2B5EF4-FFF2-40B4-BE49-F238E27FC236}">
                    <a16:creationId xmlns:a16="http://schemas.microsoft.com/office/drawing/2014/main" id="{F0513F09-28E8-4A3F-BECB-5757BE2D8065}"/>
                  </a:ext>
                </a:extLst>
              </p:cNvPr>
              <p:cNvSpPr>
                <a:spLocks noEditPoints="1"/>
              </p:cNvSpPr>
              <p:nvPr/>
            </p:nvSpPr>
            <p:spPr bwMode="auto">
              <a:xfrm>
                <a:off x="2109788" y="1928813"/>
                <a:ext cx="333375" cy="333375"/>
              </a:xfrm>
              <a:custGeom>
                <a:avLst/>
                <a:gdLst>
                  <a:gd name="T0" fmla="*/ 44 w 88"/>
                  <a:gd name="T1" fmla="*/ 88 h 88"/>
                  <a:gd name="T2" fmla="*/ 0 w 88"/>
                  <a:gd name="T3" fmla="*/ 44 h 88"/>
                  <a:gd name="T4" fmla="*/ 44 w 88"/>
                  <a:gd name="T5" fmla="*/ 0 h 88"/>
                  <a:gd name="T6" fmla="*/ 88 w 88"/>
                  <a:gd name="T7" fmla="*/ 44 h 88"/>
                  <a:gd name="T8" fmla="*/ 44 w 88"/>
                  <a:gd name="T9" fmla="*/ 88 h 88"/>
                  <a:gd name="T10" fmla="*/ 44 w 88"/>
                  <a:gd name="T11" fmla="*/ 24 h 88"/>
                  <a:gd name="T12" fmla="*/ 24 w 88"/>
                  <a:gd name="T13" fmla="*/ 44 h 88"/>
                  <a:gd name="T14" fmla="*/ 44 w 88"/>
                  <a:gd name="T15" fmla="*/ 64 h 88"/>
                  <a:gd name="T16" fmla="*/ 64 w 88"/>
                  <a:gd name="T17" fmla="*/ 44 h 88"/>
                  <a:gd name="T18" fmla="*/ 44 w 88"/>
                  <a:gd name="T19" fmla="*/ 2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88"/>
                    </a:moveTo>
                    <a:cubicBezTo>
                      <a:pt x="20" y="88"/>
                      <a:pt x="0" y="68"/>
                      <a:pt x="0" y="44"/>
                    </a:cubicBezTo>
                    <a:cubicBezTo>
                      <a:pt x="0" y="20"/>
                      <a:pt x="20" y="0"/>
                      <a:pt x="44" y="0"/>
                    </a:cubicBezTo>
                    <a:cubicBezTo>
                      <a:pt x="68" y="0"/>
                      <a:pt x="88" y="20"/>
                      <a:pt x="88" y="44"/>
                    </a:cubicBezTo>
                    <a:cubicBezTo>
                      <a:pt x="88" y="68"/>
                      <a:pt x="68" y="88"/>
                      <a:pt x="44" y="88"/>
                    </a:cubicBezTo>
                    <a:close/>
                    <a:moveTo>
                      <a:pt x="44" y="24"/>
                    </a:moveTo>
                    <a:cubicBezTo>
                      <a:pt x="33" y="24"/>
                      <a:pt x="24" y="33"/>
                      <a:pt x="24" y="44"/>
                    </a:cubicBezTo>
                    <a:cubicBezTo>
                      <a:pt x="24" y="55"/>
                      <a:pt x="33" y="64"/>
                      <a:pt x="44" y="64"/>
                    </a:cubicBezTo>
                    <a:cubicBezTo>
                      <a:pt x="55" y="64"/>
                      <a:pt x="64" y="55"/>
                      <a:pt x="64" y="44"/>
                    </a:cubicBezTo>
                    <a:cubicBezTo>
                      <a:pt x="64" y="33"/>
                      <a:pt x="55" y="24"/>
                      <a:pt x="44" y="24"/>
                    </a:cubicBezTo>
                    <a:close/>
                  </a:path>
                </a:pathLst>
              </a:cu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351"/>
              </a:p>
            </p:txBody>
          </p:sp>
          <p:sp>
            <p:nvSpPr>
              <p:cNvPr id="88" name="Freeform 87">
                <a:extLst>
                  <a:ext uri="{FF2B5EF4-FFF2-40B4-BE49-F238E27FC236}">
                    <a16:creationId xmlns:a16="http://schemas.microsoft.com/office/drawing/2014/main" id="{A6A31E92-08B8-420C-9187-E022BA8D1FFF}"/>
                  </a:ext>
                </a:extLst>
              </p:cNvPr>
              <p:cNvSpPr>
                <a:spLocks/>
              </p:cNvSpPr>
              <p:nvPr/>
            </p:nvSpPr>
            <p:spPr bwMode="auto">
              <a:xfrm>
                <a:off x="1906588" y="114300"/>
                <a:ext cx="347663" cy="1935163"/>
              </a:xfrm>
              <a:custGeom>
                <a:avLst/>
                <a:gdLst>
                  <a:gd name="T0" fmla="*/ 174 w 219"/>
                  <a:gd name="T1" fmla="*/ 1219 h 1219"/>
                  <a:gd name="T2" fmla="*/ 0 w 219"/>
                  <a:gd name="T3" fmla="*/ 1000 h 1219"/>
                  <a:gd name="T4" fmla="*/ 0 w 219"/>
                  <a:gd name="T5" fmla="*/ 0 h 1219"/>
                  <a:gd name="T6" fmla="*/ 57 w 219"/>
                  <a:gd name="T7" fmla="*/ 0 h 1219"/>
                  <a:gd name="T8" fmla="*/ 57 w 219"/>
                  <a:gd name="T9" fmla="*/ 980 h 1219"/>
                  <a:gd name="T10" fmla="*/ 219 w 219"/>
                  <a:gd name="T11" fmla="*/ 1183 h 1219"/>
                  <a:gd name="T12" fmla="*/ 174 w 219"/>
                  <a:gd name="T13" fmla="*/ 1219 h 1219"/>
                </a:gdLst>
                <a:ahLst/>
                <a:cxnLst>
                  <a:cxn ang="0">
                    <a:pos x="T0" y="T1"/>
                  </a:cxn>
                  <a:cxn ang="0">
                    <a:pos x="T2" y="T3"/>
                  </a:cxn>
                  <a:cxn ang="0">
                    <a:pos x="T4" y="T5"/>
                  </a:cxn>
                  <a:cxn ang="0">
                    <a:pos x="T6" y="T7"/>
                  </a:cxn>
                  <a:cxn ang="0">
                    <a:pos x="T8" y="T9"/>
                  </a:cxn>
                  <a:cxn ang="0">
                    <a:pos x="T10" y="T11"/>
                  </a:cxn>
                  <a:cxn ang="0">
                    <a:pos x="T12" y="T13"/>
                  </a:cxn>
                </a:cxnLst>
                <a:rect l="0" t="0" r="r" b="b"/>
                <a:pathLst>
                  <a:path w="219" h="1219">
                    <a:moveTo>
                      <a:pt x="174" y="1219"/>
                    </a:moveTo>
                    <a:lnTo>
                      <a:pt x="0" y="1000"/>
                    </a:lnTo>
                    <a:lnTo>
                      <a:pt x="0" y="0"/>
                    </a:lnTo>
                    <a:lnTo>
                      <a:pt x="57" y="0"/>
                    </a:lnTo>
                    <a:lnTo>
                      <a:pt x="57" y="980"/>
                    </a:lnTo>
                    <a:lnTo>
                      <a:pt x="219" y="1183"/>
                    </a:lnTo>
                    <a:lnTo>
                      <a:pt x="174" y="1219"/>
                    </a:lnTo>
                    <a:close/>
                  </a:path>
                </a:pathLst>
              </a:cu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351"/>
              </a:p>
            </p:txBody>
          </p:sp>
          <p:sp>
            <p:nvSpPr>
              <p:cNvPr id="89" name="Rectangle 88">
                <a:extLst>
                  <a:ext uri="{FF2B5EF4-FFF2-40B4-BE49-F238E27FC236}">
                    <a16:creationId xmlns:a16="http://schemas.microsoft.com/office/drawing/2014/main" id="{CF2EC49A-C36C-41E7-B26C-315C78D77761}"/>
                  </a:ext>
                </a:extLst>
              </p:cNvPr>
              <p:cNvSpPr>
                <a:spLocks noChangeArrowheads="1"/>
              </p:cNvSpPr>
              <p:nvPr/>
            </p:nvSpPr>
            <p:spPr bwMode="auto">
              <a:xfrm>
                <a:off x="609600" y="6130925"/>
                <a:ext cx="92075" cy="727075"/>
              </a:xfrm>
              <a:prstGeom prst="rect">
                <a:avLst/>
              </a:pr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351"/>
              </a:p>
            </p:txBody>
          </p:sp>
          <p:sp>
            <p:nvSpPr>
              <p:cNvPr id="90" name="Freeform 89">
                <a:extLst>
                  <a:ext uri="{FF2B5EF4-FFF2-40B4-BE49-F238E27FC236}">
                    <a16:creationId xmlns:a16="http://schemas.microsoft.com/office/drawing/2014/main" id="{85F30256-9B8F-4F7A-832E-90CF2AF7E3C4}"/>
                  </a:ext>
                </a:extLst>
              </p:cNvPr>
              <p:cNvSpPr>
                <a:spLocks/>
              </p:cNvSpPr>
              <p:nvPr/>
            </p:nvSpPr>
            <p:spPr bwMode="auto">
              <a:xfrm>
                <a:off x="1106488" y="6354763"/>
                <a:ext cx="1693863" cy="503237"/>
              </a:xfrm>
              <a:custGeom>
                <a:avLst/>
                <a:gdLst>
                  <a:gd name="T0" fmla="*/ 1067 w 1067"/>
                  <a:gd name="T1" fmla="*/ 250 h 250"/>
                  <a:gd name="T2" fmla="*/ 1010 w 1067"/>
                  <a:gd name="T3" fmla="*/ 250 h 250"/>
                  <a:gd name="T4" fmla="*/ 1010 w 1067"/>
                  <a:gd name="T5" fmla="*/ 57 h 250"/>
                  <a:gd name="T6" fmla="*/ 57 w 1067"/>
                  <a:gd name="T7" fmla="*/ 57 h 250"/>
                  <a:gd name="T8" fmla="*/ 57 w 1067"/>
                  <a:gd name="T9" fmla="*/ 250 h 250"/>
                  <a:gd name="T10" fmla="*/ 0 w 1067"/>
                  <a:gd name="T11" fmla="*/ 250 h 250"/>
                  <a:gd name="T12" fmla="*/ 0 w 1067"/>
                  <a:gd name="T13" fmla="*/ 0 h 250"/>
                  <a:gd name="T14" fmla="*/ 1067 w 1067"/>
                  <a:gd name="T15" fmla="*/ 0 h 250"/>
                  <a:gd name="T16" fmla="*/ 1067 w 1067"/>
                  <a:gd name="T17" fmla="*/ 250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67" h="250">
                    <a:moveTo>
                      <a:pt x="1067" y="250"/>
                    </a:moveTo>
                    <a:lnTo>
                      <a:pt x="1010" y="250"/>
                    </a:lnTo>
                    <a:lnTo>
                      <a:pt x="1010" y="57"/>
                    </a:lnTo>
                    <a:lnTo>
                      <a:pt x="57" y="57"/>
                    </a:lnTo>
                    <a:lnTo>
                      <a:pt x="57" y="250"/>
                    </a:lnTo>
                    <a:lnTo>
                      <a:pt x="0" y="250"/>
                    </a:lnTo>
                    <a:lnTo>
                      <a:pt x="0" y="0"/>
                    </a:lnTo>
                    <a:lnTo>
                      <a:pt x="1067" y="0"/>
                    </a:lnTo>
                    <a:lnTo>
                      <a:pt x="1067" y="250"/>
                    </a:lnTo>
                    <a:close/>
                  </a:path>
                </a:pathLst>
              </a:cu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351"/>
              </a:p>
            </p:txBody>
          </p:sp>
          <p:sp>
            <p:nvSpPr>
              <p:cNvPr id="91" name="Freeform 90">
                <a:extLst>
                  <a:ext uri="{FF2B5EF4-FFF2-40B4-BE49-F238E27FC236}">
                    <a16:creationId xmlns:a16="http://schemas.microsoft.com/office/drawing/2014/main" id="{56238CC1-186F-4F1B-9AEB-EDE4654E00FB}"/>
                  </a:ext>
                </a:extLst>
              </p:cNvPr>
              <p:cNvSpPr>
                <a:spLocks/>
              </p:cNvSpPr>
              <p:nvPr/>
            </p:nvSpPr>
            <p:spPr bwMode="auto">
              <a:xfrm>
                <a:off x="8961438" y="1193800"/>
                <a:ext cx="1401763" cy="1454150"/>
              </a:xfrm>
              <a:custGeom>
                <a:avLst/>
                <a:gdLst>
                  <a:gd name="T0" fmla="*/ 258 w 883"/>
                  <a:gd name="T1" fmla="*/ 916 h 916"/>
                  <a:gd name="T2" fmla="*/ 0 w 883"/>
                  <a:gd name="T3" fmla="*/ 916 h 916"/>
                  <a:gd name="T4" fmla="*/ 0 w 883"/>
                  <a:gd name="T5" fmla="*/ 859 h 916"/>
                  <a:gd name="T6" fmla="*/ 200 w 883"/>
                  <a:gd name="T7" fmla="*/ 859 h 916"/>
                  <a:gd name="T8" fmla="*/ 200 w 883"/>
                  <a:gd name="T9" fmla="*/ 0 h 916"/>
                  <a:gd name="T10" fmla="*/ 883 w 883"/>
                  <a:gd name="T11" fmla="*/ 0 h 916"/>
                  <a:gd name="T12" fmla="*/ 883 w 883"/>
                  <a:gd name="T13" fmla="*/ 222 h 916"/>
                  <a:gd name="T14" fmla="*/ 826 w 883"/>
                  <a:gd name="T15" fmla="*/ 222 h 916"/>
                  <a:gd name="T16" fmla="*/ 826 w 883"/>
                  <a:gd name="T17" fmla="*/ 57 h 916"/>
                  <a:gd name="T18" fmla="*/ 258 w 883"/>
                  <a:gd name="T19" fmla="*/ 57 h 916"/>
                  <a:gd name="T20" fmla="*/ 258 w 883"/>
                  <a:gd name="T21" fmla="*/ 916 h 9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83" h="916">
                    <a:moveTo>
                      <a:pt x="258" y="916"/>
                    </a:moveTo>
                    <a:lnTo>
                      <a:pt x="0" y="916"/>
                    </a:lnTo>
                    <a:lnTo>
                      <a:pt x="0" y="859"/>
                    </a:lnTo>
                    <a:lnTo>
                      <a:pt x="200" y="859"/>
                    </a:lnTo>
                    <a:lnTo>
                      <a:pt x="200" y="0"/>
                    </a:lnTo>
                    <a:lnTo>
                      <a:pt x="883" y="0"/>
                    </a:lnTo>
                    <a:lnTo>
                      <a:pt x="883" y="222"/>
                    </a:lnTo>
                    <a:lnTo>
                      <a:pt x="826" y="222"/>
                    </a:lnTo>
                    <a:lnTo>
                      <a:pt x="826" y="57"/>
                    </a:lnTo>
                    <a:lnTo>
                      <a:pt x="258" y="57"/>
                    </a:lnTo>
                    <a:lnTo>
                      <a:pt x="258" y="916"/>
                    </a:lnTo>
                    <a:close/>
                  </a:path>
                </a:pathLst>
              </a:cu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351"/>
              </a:p>
            </p:txBody>
          </p:sp>
          <p:sp>
            <p:nvSpPr>
              <p:cNvPr id="92" name="Freeform 91">
                <a:extLst>
                  <a:ext uri="{FF2B5EF4-FFF2-40B4-BE49-F238E27FC236}">
                    <a16:creationId xmlns:a16="http://schemas.microsoft.com/office/drawing/2014/main" id="{B55ACEAB-87BD-4173-BFFE-3149F1A900C0}"/>
                  </a:ext>
                </a:extLst>
              </p:cNvPr>
              <p:cNvSpPr>
                <a:spLocks/>
              </p:cNvSpPr>
              <p:nvPr/>
            </p:nvSpPr>
            <p:spPr bwMode="auto">
              <a:xfrm>
                <a:off x="8961438" y="2344738"/>
                <a:ext cx="1284288" cy="727075"/>
              </a:xfrm>
              <a:custGeom>
                <a:avLst/>
                <a:gdLst>
                  <a:gd name="T0" fmla="*/ 406 w 809"/>
                  <a:gd name="T1" fmla="*/ 458 h 458"/>
                  <a:gd name="T2" fmla="*/ 0 w 809"/>
                  <a:gd name="T3" fmla="*/ 458 h 458"/>
                  <a:gd name="T4" fmla="*/ 0 w 809"/>
                  <a:gd name="T5" fmla="*/ 401 h 458"/>
                  <a:gd name="T6" fmla="*/ 348 w 809"/>
                  <a:gd name="T7" fmla="*/ 401 h 458"/>
                  <a:gd name="T8" fmla="*/ 348 w 809"/>
                  <a:gd name="T9" fmla="*/ 0 h 458"/>
                  <a:gd name="T10" fmla="*/ 577 w 809"/>
                  <a:gd name="T11" fmla="*/ 0 h 458"/>
                  <a:gd name="T12" fmla="*/ 809 w 809"/>
                  <a:gd name="T13" fmla="*/ 184 h 458"/>
                  <a:gd name="T14" fmla="*/ 773 w 809"/>
                  <a:gd name="T15" fmla="*/ 229 h 458"/>
                  <a:gd name="T16" fmla="*/ 556 w 809"/>
                  <a:gd name="T17" fmla="*/ 57 h 458"/>
                  <a:gd name="T18" fmla="*/ 406 w 809"/>
                  <a:gd name="T19" fmla="*/ 57 h 458"/>
                  <a:gd name="T20" fmla="*/ 406 w 809"/>
                  <a:gd name="T21" fmla="*/ 458 h 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09" h="458">
                    <a:moveTo>
                      <a:pt x="406" y="458"/>
                    </a:moveTo>
                    <a:lnTo>
                      <a:pt x="0" y="458"/>
                    </a:lnTo>
                    <a:lnTo>
                      <a:pt x="0" y="401"/>
                    </a:lnTo>
                    <a:lnTo>
                      <a:pt x="348" y="401"/>
                    </a:lnTo>
                    <a:lnTo>
                      <a:pt x="348" y="0"/>
                    </a:lnTo>
                    <a:lnTo>
                      <a:pt x="577" y="0"/>
                    </a:lnTo>
                    <a:lnTo>
                      <a:pt x="809" y="184"/>
                    </a:lnTo>
                    <a:lnTo>
                      <a:pt x="773" y="229"/>
                    </a:lnTo>
                    <a:lnTo>
                      <a:pt x="556" y="57"/>
                    </a:lnTo>
                    <a:lnTo>
                      <a:pt x="406" y="57"/>
                    </a:lnTo>
                    <a:lnTo>
                      <a:pt x="406" y="458"/>
                    </a:lnTo>
                    <a:close/>
                  </a:path>
                </a:pathLst>
              </a:cu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351"/>
              </a:p>
            </p:txBody>
          </p:sp>
          <p:sp>
            <p:nvSpPr>
              <p:cNvPr id="93" name="Freeform 92">
                <a:extLst>
                  <a:ext uri="{FF2B5EF4-FFF2-40B4-BE49-F238E27FC236}">
                    <a16:creationId xmlns:a16="http://schemas.microsoft.com/office/drawing/2014/main" id="{ED91C094-261C-422A-A2E9-F20835E9D782}"/>
                  </a:ext>
                </a:extLst>
              </p:cNvPr>
              <p:cNvSpPr>
                <a:spLocks/>
              </p:cNvSpPr>
              <p:nvPr/>
            </p:nvSpPr>
            <p:spPr bwMode="auto">
              <a:xfrm>
                <a:off x="8961438" y="3405188"/>
                <a:ext cx="631825" cy="514350"/>
              </a:xfrm>
              <a:custGeom>
                <a:avLst/>
                <a:gdLst>
                  <a:gd name="T0" fmla="*/ 398 w 398"/>
                  <a:gd name="T1" fmla="*/ 324 h 324"/>
                  <a:gd name="T2" fmla="*/ 0 w 398"/>
                  <a:gd name="T3" fmla="*/ 324 h 324"/>
                  <a:gd name="T4" fmla="*/ 0 w 398"/>
                  <a:gd name="T5" fmla="*/ 267 h 324"/>
                  <a:gd name="T6" fmla="*/ 341 w 398"/>
                  <a:gd name="T7" fmla="*/ 267 h 324"/>
                  <a:gd name="T8" fmla="*/ 341 w 398"/>
                  <a:gd name="T9" fmla="*/ 57 h 324"/>
                  <a:gd name="T10" fmla="*/ 0 w 398"/>
                  <a:gd name="T11" fmla="*/ 57 h 324"/>
                  <a:gd name="T12" fmla="*/ 0 w 398"/>
                  <a:gd name="T13" fmla="*/ 0 h 324"/>
                  <a:gd name="T14" fmla="*/ 398 w 398"/>
                  <a:gd name="T15" fmla="*/ 0 h 324"/>
                  <a:gd name="T16" fmla="*/ 398 w 398"/>
                  <a:gd name="T17" fmla="*/ 32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8" h="324">
                    <a:moveTo>
                      <a:pt x="398" y="324"/>
                    </a:moveTo>
                    <a:lnTo>
                      <a:pt x="0" y="324"/>
                    </a:lnTo>
                    <a:lnTo>
                      <a:pt x="0" y="267"/>
                    </a:lnTo>
                    <a:lnTo>
                      <a:pt x="341" y="267"/>
                    </a:lnTo>
                    <a:lnTo>
                      <a:pt x="341" y="57"/>
                    </a:lnTo>
                    <a:lnTo>
                      <a:pt x="0" y="57"/>
                    </a:lnTo>
                    <a:lnTo>
                      <a:pt x="0" y="0"/>
                    </a:lnTo>
                    <a:lnTo>
                      <a:pt x="398" y="0"/>
                    </a:lnTo>
                    <a:lnTo>
                      <a:pt x="398" y="324"/>
                    </a:lnTo>
                    <a:close/>
                  </a:path>
                </a:pathLst>
              </a:cu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351"/>
              </a:p>
            </p:txBody>
          </p:sp>
          <p:sp>
            <p:nvSpPr>
              <p:cNvPr id="94" name="Freeform 93">
                <a:extLst>
                  <a:ext uri="{FF2B5EF4-FFF2-40B4-BE49-F238E27FC236}">
                    <a16:creationId xmlns:a16="http://schemas.microsoft.com/office/drawing/2014/main" id="{993BE429-C939-4562-83C0-C1C34996BB13}"/>
                  </a:ext>
                </a:extLst>
              </p:cNvPr>
              <p:cNvSpPr>
                <a:spLocks/>
              </p:cNvSpPr>
              <p:nvPr/>
            </p:nvSpPr>
            <p:spPr bwMode="auto">
              <a:xfrm>
                <a:off x="9737725" y="4340225"/>
                <a:ext cx="458788" cy="757238"/>
              </a:xfrm>
              <a:custGeom>
                <a:avLst/>
                <a:gdLst>
                  <a:gd name="T0" fmla="*/ 289 w 289"/>
                  <a:gd name="T1" fmla="*/ 477 h 477"/>
                  <a:gd name="T2" fmla="*/ 0 w 289"/>
                  <a:gd name="T3" fmla="*/ 477 h 477"/>
                  <a:gd name="T4" fmla="*/ 0 w 289"/>
                  <a:gd name="T5" fmla="*/ 0 h 477"/>
                  <a:gd name="T6" fmla="*/ 289 w 289"/>
                  <a:gd name="T7" fmla="*/ 0 h 477"/>
                  <a:gd name="T8" fmla="*/ 289 w 289"/>
                  <a:gd name="T9" fmla="*/ 57 h 477"/>
                  <a:gd name="T10" fmla="*/ 57 w 289"/>
                  <a:gd name="T11" fmla="*/ 57 h 477"/>
                  <a:gd name="T12" fmla="*/ 57 w 289"/>
                  <a:gd name="T13" fmla="*/ 420 h 477"/>
                  <a:gd name="T14" fmla="*/ 289 w 289"/>
                  <a:gd name="T15" fmla="*/ 420 h 477"/>
                  <a:gd name="T16" fmla="*/ 289 w 289"/>
                  <a:gd name="T17" fmla="*/ 477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9" h="477">
                    <a:moveTo>
                      <a:pt x="289" y="477"/>
                    </a:moveTo>
                    <a:lnTo>
                      <a:pt x="0" y="477"/>
                    </a:lnTo>
                    <a:lnTo>
                      <a:pt x="0" y="0"/>
                    </a:lnTo>
                    <a:lnTo>
                      <a:pt x="289" y="0"/>
                    </a:lnTo>
                    <a:lnTo>
                      <a:pt x="289" y="57"/>
                    </a:lnTo>
                    <a:lnTo>
                      <a:pt x="57" y="57"/>
                    </a:lnTo>
                    <a:lnTo>
                      <a:pt x="57" y="420"/>
                    </a:lnTo>
                    <a:lnTo>
                      <a:pt x="289" y="420"/>
                    </a:lnTo>
                    <a:lnTo>
                      <a:pt x="289" y="477"/>
                    </a:lnTo>
                    <a:close/>
                  </a:path>
                </a:pathLst>
              </a:cu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351"/>
              </a:p>
            </p:txBody>
          </p:sp>
          <p:grpSp>
            <p:nvGrpSpPr>
              <p:cNvPr id="95" name="Group 94">
                <a:extLst>
                  <a:ext uri="{FF2B5EF4-FFF2-40B4-BE49-F238E27FC236}">
                    <a16:creationId xmlns:a16="http://schemas.microsoft.com/office/drawing/2014/main" id="{38CED6A1-0675-433A-9689-BA0027F0031F}"/>
                  </a:ext>
                </a:extLst>
              </p:cNvPr>
              <p:cNvGrpSpPr/>
              <p:nvPr/>
            </p:nvGrpSpPr>
            <p:grpSpPr>
              <a:xfrm>
                <a:off x="4217988" y="4643438"/>
                <a:ext cx="3727450" cy="700087"/>
                <a:chOff x="4217988" y="4643438"/>
                <a:chExt cx="3727450" cy="700087"/>
              </a:xfrm>
            </p:grpSpPr>
            <p:sp>
              <p:nvSpPr>
                <p:cNvPr id="149" name="Freeform 148">
                  <a:extLst>
                    <a:ext uri="{FF2B5EF4-FFF2-40B4-BE49-F238E27FC236}">
                      <a16:creationId xmlns:a16="http://schemas.microsoft.com/office/drawing/2014/main" id="{F6E7FA45-567C-437F-8FAF-2829058B0E0B}"/>
                    </a:ext>
                  </a:extLst>
                </p:cNvPr>
                <p:cNvSpPr>
                  <a:spLocks noEditPoints="1"/>
                </p:cNvSpPr>
                <p:nvPr/>
              </p:nvSpPr>
              <p:spPr bwMode="auto">
                <a:xfrm>
                  <a:off x="4217988" y="5010150"/>
                  <a:ext cx="333375" cy="333375"/>
                </a:xfrm>
                <a:custGeom>
                  <a:avLst/>
                  <a:gdLst>
                    <a:gd name="T0" fmla="*/ 44 w 88"/>
                    <a:gd name="T1" fmla="*/ 88 h 88"/>
                    <a:gd name="T2" fmla="*/ 0 w 88"/>
                    <a:gd name="T3" fmla="*/ 44 h 88"/>
                    <a:gd name="T4" fmla="*/ 44 w 88"/>
                    <a:gd name="T5" fmla="*/ 0 h 88"/>
                    <a:gd name="T6" fmla="*/ 88 w 88"/>
                    <a:gd name="T7" fmla="*/ 44 h 88"/>
                    <a:gd name="T8" fmla="*/ 44 w 88"/>
                    <a:gd name="T9" fmla="*/ 88 h 88"/>
                    <a:gd name="T10" fmla="*/ 44 w 88"/>
                    <a:gd name="T11" fmla="*/ 24 h 88"/>
                    <a:gd name="T12" fmla="*/ 24 w 88"/>
                    <a:gd name="T13" fmla="*/ 44 h 88"/>
                    <a:gd name="T14" fmla="*/ 44 w 88"/>
                    <a:gd name="T15" fmla="*/ 64 h 88"/>
                    <a:gd name="T16" fmla="*/ 64 w 88"/>
                    <a:gd name="T17" fmla="*/ 44 h 88"/>
                    <a:gd name="T18" fmla="*/ 44 w 88"/>
                    <a:gd name="T19" fmla="*/ 2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88"/>
                      </a:moveTo>
                      <a:cubicBezTo>
                        <a:pt x="20" y="88"/>
                        <a:pt x="0" y="68"/>
                        <a:pt x="0" y="44"/>
                      </a:cubicBezTo>
                      <a:cubicBezTo>
                        <a:pt x="0" y="20"/>
                        <a:pt x="20" y="0"/>
                        <a:pt x="44" y="0"/>
                      </a:cubicBezTo>
                      <a:cubicBezTo>
                        <a:pt x="69" y="0"/>
                        <a:pt x="88" y="20"/>
                        <a:pt x="88" y="44"/>
                      </a:cubicBezTo>
                      <a:cubicBezTo>
                        <a:pt x="88" y="68"/>
                        <a:pt x="69" y="88"/>
                        <a:pt x="44" y="88"/>
                      </a:cubicBezTo>
                      <a:close/>
                      <a:moveTo>
                        <a:pt x="44" y="24"/>
                      </a:moveTo>
                      <a:cubicBezTo>
                        <a:pt x="33" y="24"/>
                        <a:pt x="24" y="33"/>
                        <a:pt x="24" y="44"/>
                      </a:cubicBezTo>
                      <a:cubicBezTo>
                        <a:pt x="24" y="55"/>
                        <a:pt x="33" y="64"/>
                        <a:pt x="44" y="64"/>
                      </a:cubicBezTo>
                      <a:cubicBezTo>
                        <a:pt x="55" y="64"/>
                        <a:pt x="64" y="55"/>
                        <a:pt x="64" y="44"/>
                      </a:cubicBezTo>
                      <a:cubicBezTo>
                        <a:pt x="64" y="33"/>
                        <a:pt x="55" y="24"/>
                        <a:pt x="44" y="24"/>
                      </a:cubicBezTo>
                      <a:close/>
                    </a:path>
                  </a:pathLst>
                </a:cu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351"/>
                </a:p>
              </p:txBody>
            </p:sp>
            <p:sp>
              <p:nvSpPr>
                <p:cNvPr id="150" name="Freeform 149">
                  <a:extLst>
                    <a:ext uri="{FF2B5EF4-FFF2-40B4-BE49-F238E27FC236}">
                      <a16:creationId xmlns:a16="http://schemas.microsoft.com/office/drawing/2014/main" id="{F9C509A5-F4D0-4A3E-8F1D-042DDF2C09C7}"/>
                    </a:ext>
                  </a:extLst>
                </p:cNvPr>
                <p:cNvSpPr>
                  <a:spLocks noEditPoints="1"/>
                </p:cNvSpPr>
                <p:nvPr/>
              </p:nvSpPr>
              <p:spPr bwMode="auto">
                <a:xfrm>
                  <a:off x="4641850" y="5010150"/>
                  <a:ext cx="333375" cy="333375"/>
                </a:xfrm>
                <a:custGeom>
                  <a:avLst/>
                  <a:gdLst>
                    <a:gd name="T0" fmla="*/ 44 w 88"/>
                    <a:gd name="T1" fmla="*/ 88 h 88"/>
                    <a:gd name="T2" fmla="*/ 0 w 88"/>
                    <a:gd name="T3" fmla="*/ 44 h 88"/>
                    <a:gd name="T4" fmla="*/ 44 w 88"/>
                    <a:gd name="T5" fmla="*/ 0 h 88"/>
                    <a:gd name="T6" fmla="*/ 88 w 88"/>
                    <a:gd name="T7" fmla="*/ 44 h 88"/>
                    <a:gd name="T8" fmla="*/ 44 w 88"/>
                    <a:gd name="T9" fmla="*/ 88 h 88"/>
                    <a:gd name="T10" fmla="*/ 44 w 88"/>
                    <a:gd name="T11" fmla="*/ 24 h 88"/>
                    <a:gd name="T12" fmla="*/ 24 w 88"/>
                    <a:gd name="T13" fmla="*/ 44 h 88"/>
                    <a:gd name="T14" fmla="*/ 44 w 88"/>
                    <a:gd name="T15" fmla="*/ 64 h 88"/>
                    <a:gd name="T16" fmla="*/ 64 w 88"/>
                    <a:gd name="T17" fmla="*/ 44 h 88"/>
                    <a:gd name="T18" fmla="*/ 44 w 88"/>
                    <a:gd name="T19" fmla="*/ 2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88"/>
                      </a:moveTo>
                      <a:cubicBezTo>
                        <a:pt x="20" y="88"/>
                        <a:pt x="0" y="68"/>
                        <a:pt x="0" y="44"/>
                      </a:cubicBezTo>
                      <a:cubicBezTo>
                        <a:pt x="0" y="20"/>
                        <a:pt x="20" y="0"/>
                        <a:pt x="44" y="0"/>
                      </a:cubicBezTo>
                      <a:cubicBezTo>
                        <a:pt x="69" y="0"/>
                        <a:pt x="88" y="20"/>
                        <a:pt x="88" y="44"/>
                      </a:cubicBezTo>
                      <a:cubicBezTo>
                        <a:pt x="88" y="68"/>
                        <a:pt x="69" y="88"/>
                        <a:pt x="44" y="88"/>
                      </a:cubicBezTo>
                      <a:close/>
                      <a:moveTo>
                        <a:pt x="44" y="24"/>
                      </a:moveTo>
                      <a:cubicBezTo>
                        <a:pt x="33" y="24"/>
                        <a:pt x="24" y="33"/>
                        <a:pt x="24" y="44"/>
                      </a:cubicBezTo>
                      <a:cubicBezTo>
                        <a:pt x="24" y="55"/>
                        <a:pt x="33" y="64"/>
                        <a:pt x="44" y="64"/>
                      </a:cubicBezTo>
                      <a:cubicBezTo>
                        <a:pt x="55" y="64"/>
                        <a:pt x="64" y="55"/>
                        <a:pt x="64" y="44"/>
                      </a:cubicBezTo>
                      <a:cubicBezTo>
                        <a:pt x="64" y="33"/>
                        <a:pt x="55" y="24"/>
                        <a:pt x="44" y="24"/>
                      </a:cubicBezTo>
                      <a:close/>
                    </a:path>
                  </a:pathLst>
                </a:cu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351"/>
                </a:p>
              </p:txBody>
            </p:sp>
            <p:sp>
              <p:nvSpPr>
                <p:cNvPr id="151" name="Freeform 150">
                  <a:extLst>
                    <a:ext uri="{FF2B5EF4-FFF2-40B4-BE49-F238E27FC236}">
                      <a16:creationId xmlns:a16="http://schemas.microsoft.com/office/drawing/2014/main" id="{65C54CAE-6857-41CF-88C7-83DAE75EB9BF}"/>
                    </a:ext>
                  </a:extLst>
                </p:cNvPr>
                <p:cNvSpPr>
                  <a:spLocks noEditPoints="1"/>
                </p:cNvSpPr>
                <p:nvPr/>
              </p:nvSpPr>
              <p:spPr bwMode="auto">
                <a:xfrm>
                  <a:off x="5065713" y="5010150"/>
                  <a:ext cx="333375" cy="333375"/>
                </a:xfrm>
                <a:custGeom>
                  <a:avLst/>
                  <a:gdLst>
                    <a:gd name="T0" fmla="*/ 44 w 88"/>
                    <a:gd name="T1" fmla="*/ 88 h 88"/>
                    <a:gd name="T2" fmla="*/ 0 w 88"/>
                    <a:gd name="T3" fmla="*/ 44 h 88"/>
                    <a:gd name="T4" fmla="*/ 44 w 88"/>
                    <a:gd name="T5" fmla="*/ 0 h 88"/>
                    <a:gd name="T6" fmla="*/ 88 w 88"/>
                    <a:gd name="T7" fmla="*/ 44 h 88"/>
                    <a:gd name="T8" fmla="*/ 44 w 88"/>
                    <a:gd name="T9" fmla="*/ 88 h 88"/>
                    <a:gd name="T10" fmla="*/ 44 w 88"/>
                    <a:gd name="T11" fmla="*/ 24 h 88"/>
                    <a:gd name="T12" fmla="*/ 24 w 88"/>
                    <a:gd name="T13" fmla="*/ 44 h 88"/>
                    <a:gd name="T14" fmla="*/ 44 w 88"/>
                    <a:gd name="T15" fmla="*/ 64 h 88"/>
                    <a:gd name="T16" fmla="*/ 64 w 88"/>
                    <a:gd name="T17" fmla="*/ 44 h 88"/>
                    <a:gd name="T18" fmla="*/ 44 w 88"/>
                    <a:gd name="T19" fmla="*/ 2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88"/>
                      </a:moveTo>
                      <a:cubicBezTo>
                        <a:pt x="20" y="88"/>
                        <a:pt x="0" y="68"/>
                        <a:pt x="0" y="44"/>
                      </a:cubicBezTo>
                      <a:cubicBezTo>
                        <a:pt x="0" y="20"/>
                        <a:pt x="20" y="0"/>
                        <a:pt x="44" y="0"/>
                      </a:cubicBezTo>
                      <a:cubicBezTo>
                        <a:pt x="68" y="0"/>
                        <a:pt x="88" y="20"/>
                        <a:pt x="88" y="44"/>
                      </a:cubicBezTo>
                      <a:cubicBezTo>
                        <a:pt x="88" y="68"/>
                        <a:pt x="68" y="88"/>
                        <a:pt x="44" y="88"/>
                      </a:cubicBezTo>
                      <a:close/>
                      <a:moveTo>
                        <a:pt x="44" y="24"/>
                      </a:moveTo>
                      <a:cubicBezTo>
                        <a:pt x="33" y="24"/>
                        <a:pt x="24" y="33"/>
                        <a:pt x="24" y="44"/>
                      </a:cubicBezTo>
                      <a:cubicBezTo>
                        <a:pt x="24" y="55"/>
                        <a:pt x="33" y="64"/>
                        <a:pt x="44" y="64"/>
                      </a:cubicBezTo>
                      <a:cubicBezTo>
                        <a:pt x="55" y="64"/>
                        <a:pt x="64" y="55"/>
                        <a:pt x="64" y="44"/>
                      </a:cubicBezTo>
                      <a:cubicBezTo>
                        <a:pt x="64" y="33"/>
                        <a:pt x="55" y="24"/>
                        <a:pt x="44" y="24"/>
                      </a:cubicBezTo>
                      <a:close/>
                    </a:path>
                  </a:pathLst>
                </a:cu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351"/>
                </a:p>
              </p:txBody>
            </p:sp>
            <p:sp>
              <p:nvSpPr>
                <p:cNvPr id="152" name="Freeform 151">
                  <a:extLst>
                    <a:ext uri="{FF2B5EF4-FFF2-40B4-BE49-F238E27FC236}">
                      <a16:creationId xmlns:a16="http://schemas.microsoft.com/office/drawing/2014/main" id="{8C158AC3-E81B-4519-9C37-E1551467AE5B}"/>
                    </a:ext>
                  </a:extLst>
                </p:cNvPr>
                <p:cNvSpPr>
                  <a:spLocks noEditPoints="1"/>
                </p:cNvSpPr>
                <p:nvPr/>
              </p:nvSpPr>
              <p:spPr bwMode="auto">
                <a:xfrm>
                  <a:off x="5489575" y="5010150"/>
                  <a:ext cx="334963" cy="333375"/>
                </a:xfrm>
                <a:custGeom>
                  <a:avLst/>
                  <a:gdLst>
                    <a:gd name="T0" fmla="*/ 44 w 88"/>
                    <a:gd name="T1" fmla="*/ 88 h 88"/>
                    <a:gd name="T2" fmla="*/ 0 w 88"/>
                    <a:gd name="T3" fmla="*/ 44 h 88"/>
                    <a:gd name="T4" fmla="*/ 44 w 88"/>
                    <a:gd name="T5" fmla="*/ 0 h 88"/>
                    <a:gd name="T6" fmla="*/ 88 w 88"/>
                    <a:gd name="T7" fmla="*/ 44 h 88"/>
                    <a:gd name="T8" fmla="*/ 44 w 88"/>
                    <a:gd name="T9" fmla="*/ 88 h 88"/>
                    <a:gd name="T10" fmla="*/ 44 w 88"/>
                    <a:gd name="T11" fmla="*/ 24 h 88"/>
                    <a:gd name="T12" fmla="*/ 24 w 88"/>
                    <a:gd name="T13" fmla="*/ 44 h 88"/>
                    <a:gd name="T14" fmla="*/ 44 w 88"/>
                    <a:gd name="T15" fmla="*/ 64 h 88"/>
                    <a:gd name="T16" fmla="*/ 64 w 88"/>
                    <a:gd name="T17" fmla="*/ 44 h 88"/>
                    <a:gd name="T18" fmla="*/ 44 w 88"/>
                    <a:gd name="T19" fmla="*/ 2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88"/>
                      </a:moveTo>
                      <a:cubicBezTo>
                        <a:pt x="20" y="88"/>
                        <a:pt x="0" y="68"/>
                        <a:pt x="0" y="44"/>
                      </a:cubicBezTo>
                      <a:cubicBezTo>
                        <a:pt x="0" y="20"/>
                        <a:pt x="20" y="0"/>
                        <a:pt x="44" y="0"/>
                      </a:cubicBezTo>
                      <a:cubicBezTo>
                        <a:pt x="68" y="0"/>
                        <a:pt x="88" y="20"/>
                        <a:pt x="88" y="44"/>
                      </a:cubicBezTo>
                      <a:cubicBezTo>
                        <a:pt x="88" y="68"/>
                        <a:pt x="68" y="88"/>
                        <a:pt x="44" y="88"/>
                      </a:cubicBezTo>
                      <a:close/>
                      <a:moveTo>
                        <a:pt x="44" y="24"/>
                      </a:moveTo>
                      <a:cubicBezTo>
                        <a:pt x="33" y="24"/>
                        <a:pt x="24" y="33"/>
                        <a:pt x="24" y="44"/>
                      </a:cubicBezTo>
                      <a:cubicBezTo>
                        <a:pt x="24" y="55"/>
                        <a:pt x="33" y="64"/>
                        <a:pt x="44" y="64"/>
                      </a:cubicBezTo>
                      <a:cubicBezTo>
                        <a:pt x="55" y="64"/>
                        <a:pt x="64" y="55"/>
                        <a:pt x="64" y="44"/>
                      </a:cubicBezTo>
                      <a:cubicBezTo>
                        <a:pt x="64" y="33"/>
                        <a:pt x="55" y="24"/>
                        <a:pt x="44" y="24"/>
                      </a:cubicBezTo>
                      <a:close/>
                    </a:path>
                  </a:pathLst>
                </a:cu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351"/>
                </a:p>
              </p:txBody>
            </p:sp>
            <p:sp>
              <p:nvSpPr>
                <p:cNvPr id="153" name="Freeform 152">
                  <a:extLst>
                    <a:ext uri="{FF2B5EF4-FFF2-40B4-BE49-F238E27FC236}">
                      <a16:creationId xmlns:a16="http://schemas.microsoft.com/office/drawing/2014/main" id="{9AFE2B00-9DF8-44C9-9A5A-E5381B74F1D0}"/>
                    </a:ext>
                  </a:extLst>
                </p:cNvPr>
                <p:cNvSpPr>
                  <a:spLocks noEditPoints="1"/>
                </p:cNvSpPr>
                <p:nvPr/>
              </p:nvSpPr>
              <p:spPr bwMode="auto">
                <a:xfrm>
                  <a:off x="5915025" y="5010150"/>
                  <a:ext cx="333375" cy="333375"/>
                </a:xfrm>
                <a:custGeom>
                  <a:avLst/>
                  <a:gdLst>
                    <a:gd name="T0" fmla="*/ 44 w 88"/>
                    <a:gd name="T1" fmla="*/ 88 h 88"/>
                    <a:gd name="T2" fmla="*/ 0 w 88"/>
                    <a:gd name="T3" fmla="*/ 44 h 88"/>
                    <a:gd name="T4" fmla="*/ 44 w 88"/>
                    <a:gd name="T5" fmla="*/ 0 h 88"/>
                    <a:gd name="T6" fmla="*/ 88 w 88"/>
                    <a:gd name="T7" fmla="*/ 44 h 88"/>
                    <a:gd name="T8" fmla="*/ 44 w 88"/>
                    <a:gd name="T9" fmla="*/ 88 h 88"/>
                    <a:gd name="T10" fmla="*/ 44 w 88"/>
                    <a:gd name="T11" fmla="*/ 24 h 88"/>
                    <a:gd name="T12" fmla="*/ 24 w 88"/>
                    <a:gd name="T13" fmla="*/ 44 h 88"/>
                    <a:gd name="T14" fmla="*/ 44 w 88"/>
                    <a:gd name="T15" fmla="*/ 64 h 88"/>
                    <a:gd name="T16" fmla="*/ 64 w 88"/>
                    <a:gd name="T17" fmla="*/ 44 h 88"/>
                    <a:gd name="T18" fmla="*/ 44 w 88"/>
                    <a:gd name="T19" fmla="*/ 2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88"/>
                      </a:moveTo>
                      <a:cubicBezTo>
                        <a:pt x="20" y="88"/>
                        <a:pt x="0" y="68"/>
                        <a:pt x="0" y="44"/>
                      </a:cubicBezTo>
                      <a:cubicBezTo>
                        <a:pt x="0" y="20"/>
                        <a:pt x="20" y="0"/>
                        <a:pt x="44" y="0"/>
                      </a:cubicBezTo>
                      <a:cubicBezTo>
                        <a:pt x="68" y="0"/>
                        <a:pt x="88" y="20"/>
                        <a:pt x="88" y="44"/>
                      </a:cubicBezTo>
                      <a:cubicBezTo>
                        <a:pt x="88" y="68"/>
                        <a:pt x="68" y="88"/>
                        <a:pt x="44" y="88"/>
                      </a:cubicBezTo>
                      <a:close/>
                      <a:moveTo>
                        <a:pt x="44" y="24"/>
                      </a:moveTo>
                      <a:cubicBezTo>
                        <a:pt x="33" y="24"/>
                        <a:pt x="24" y="33"/>
                        <a:pt x="24" y="44"/>
                      </a:cubicBezTo>
                      <a:cubicBezTo>
                        <a:pt x="24" y="55"/>
                        <a:pt x="33" y="64"/>
                        <a:pt x="44" y="64"/>
                      </a:cubicBezTo>
                      <a:cubicBezTo>
                        <a:pt x="55" y="64"/>
                        <a:pt x="64" y="55"/>
                        <a:pt x="64" y="44"/>
                      </a:cubicBezTo>
                      <a:cubicBezTo>
                        <a:pt x="64" y="33"/>
                        <a:pt x="55" y="24"/>
                        <a:pt x="44" y="24"/>
                      </a:cubicBezTo>
                      <a:close/>
                    </a:path>
                  </a:pathLst>
                </a:cu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351"/>
                </a:p>
              </p:txBody>
            </p:sp>
            <p:sp>
              <p:nvSpPr>
                <p:cNvPr id="154" name="Freeform 153">
                  <a:extLst>
                    <a:ext uri="{FF2B5EF4-FFF2-40B4-BE49-F238E27FC236}">
                      <a16:creationId xmlns:a16="http://schemas.microsoft.com/office/drawing/2014/main" id="{552EB0B6-E588-4BA4-B734-E56C7E056C0E}"/>
                    </a:ext>
                  </a:extLst>
                </p:cNvPr>
                <p:cNvSpPr>
                  <a:spLocks noEditPoints="1"/>
                </p:cNvSpPr>
                <p:nvPr/>
              </p:nvSpPr>
              <p:spPr bwMode="auto">
                <a:xfrm>
                  <a:off x="6338888" y="5010150"/>
                  <a:ext cx="333375" cy="333375"/>
                </a:xfrm>
                <a:custGeom>
                  <a:avLst/>
                  <a:gdLst>
                    <a:gd name="T0" fmla="*/ 44 w 88"/>
                    <a:gd name="T1" fmla="*/ 88 h 88"/>
                    <a:gd name="T2" fmla="*/ 0 w 88"/>
                    <a:gd name="T3" fmla="*/ 44 h 88"/>
                    <a:gd name="T4" fmla="*/ 44 w 88"/>
                    <a:gd name="T5" fmla="*/ 0 h 88"/>
                    <a:gd name="T6" fmla="*/ 88 w 88"/>
                    <a:gd name="T7" fmla="*/ 44 h 88"/>
                    <a:gd name="T8" fmla="*/ 44 w 88"/>
                    <a:gd name="T9" fmla="*/ 88 h 88"/>
                    <a:gd name="T10" fmla="*/ 44 w 88"/>
                    <a:gd name="T11" fmla="*/ 24 h 88"/>
                    <a:gd name="T12" fmla="*/ 24 w 88"/>
                    <a:gd name="T13" fmla="*/ 44 h 88"/>
                    <a:gd name="T14" fmla="*/ 44 w 88"/>
                    <a:gd name="T15" fmla="*/ 64 h 88"/>
                    <a:gd name="T16" fmla="*/ 64 w 88"/>
                    <a:gd name="T17" fmla="*/ 44 h 88"/>
                    <a:gd name="T18" fmla="*/ 44 w 88"/>
                    <a:gd name="T19" fmla="*/ 2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88"/>
                      </a:moveTo>
                      <a:cubicBezTo>
                        <a:pt x="20" y="88"/>
                        <a:pt x="0" y="68"/>
                        <a:pt x="0" y="44"/>
                      </a:cubicBezTo>
                      <a:cubicBezTo>
                        <a:pt x="0" y="20"/>
                        <a:pt x="20" y="0"/>
                        <a:pt x="44" y="0"/>
                      </a:cubicBezTo>
                      <a:cubicBezTo>
                        <a:pt x="68" y="0"/>
                        <a:pt x="88" y="20"/>
                        <a:pt x="88" y="44"/>
                      </a:cubicBezTo>
                      <a:cubicBezTo>
                        <a:pt x="88" y="68"/>
                        <a:pt x="68" y="88"/>
                        <a:pt x="44" y="88"/>
                      </a:cubicBezTo>
                      <a:close/>
                      <a:moveTo>
                        <a:pt x="44" y="24"/>
                      </a:moveTo>
                      <a:cubicBezTo>
                        <a:pt x="33" y="24"/>
                        <a:pt x="24" y="33"/>
                        <a:pt x="24" y="44"/>
                      </a:cubicBezTo>
                      <a:cubicBezTo>
                        <a:pt x="24" y="55"/>
                        <a:pt x="33" y="64"/>
                        <a:pt x="44" y="64"/>
                      </a:cubicBezTo>
                      <a:cubicBezTo>
                        <a:pt x="55" y="64"/>
                        <a:pt x="64" y="55"/>
                        <a:pt x="64" y="44"/>
                      </a:cubicBezTo>
                      <a:cubicBezTo>
                        <a:pt x="64" y="33"/>
                        <a:pt x="55" y="24"/>
                        <a:pt x="44" y="24"/>
                      </a:cubicBezTo>
                      <a:close/>
                    </a:path>
                  </a:pathLst>
                </a:cu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351"/>
                </a:p>
              </p:txBody>
            </p:sp>
            <p:sp>
              <p:nvSpPr>
                <p:cNvPr id="155" name="Freeform 154">
                  <a:extLst>
                    <a:ext uri="{FF2B5EF4-FFF2-40B4-BE49-F238E27FC236}">
                      <a16:creationId xmlns:a16="http://schemas.microsoft.com/office/drawing/2014/main" id="{FB8E7050-3451-4C50-AC5C-4C00099F6FD2}"/>
                    </a:ext>
                  </a:extLst>
                </p:cNvPr>
                <p:cNvSpPr>
                  <a:spLocks noEditPoints="1"/>
                </p:cNvSpPr>
                <p:nvPr/>
              </p:nvSpPr>
              <p:spPr bwMode="auto">
                <a:xfrm>
                  <a:off x="6762750" y="5010150"/>
                  <a:ext cx="333375" cy="333375"/>
                </a:xfrm>
                <a:custGeom>
                  <a:avLst/>
                  <a:gdLst>
                    <a:gd name="T0" fmla="*/ 44 w 88"/>
                    <a:gd name="T1" fmla="*/ 88 h 88"/>
                    <a:gd name="T2" fmla="*/ 0 w 88"/>
                    <a:gd name="T3" fmla="*/ 44 h 88"/>
                    <a:gd name="T4" fmla="*/ 44 w 88"/>
                    <a:gd name="T5" fmla="*/ 0 h 88"/>
                    <a:gd name="T6" fmla="*/ 88 w 88"/>
                    <a:gd name="T7" fmla="*/ 44 h 88"/>
                    <a:gd name="T8" fmla="*/ 44 w 88"/>
                    <a:gd name="T9" fmla="*/ 88 h 88"/>
                    <a:gd name="T10" fmla="*/ 44 w 88"/>
                    <a:gd name="T11" fmla="*/ 24 h 88"/>
                    <a:gd name="T12" fmla="*/ 24 w 88"/>
                    <a:gd name="T13" fmla="*/ 44 h 88"/>
                    <a:gd name="T14" fmla="*/ 44 w 88"/>
                    <a:gd name="T15" fmla="*/ 64 h 88"/>
                    <a:gd name="T16" fmla="*/ 64 w 88"/>
                    <a:gd name="T17" fmla="*/ 44 h 88"/>
                    <a:gd name="T18" fmla="*/ 44 w 88"/>
                    <a:gd name="T19" fmla="*/ 2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88"/>
                      </a:moveTo>
                      <a:cubicBezTo>
                        <a:pt x="20" y="88"/>
                        <a:pt x="0" y="68"/>
                        <a:pt x="0" y="44"/>
                      </a:cubicBezTo>
                      <a:cubicBezTo>
                        <a:pt x="0" y="20"/>
                        <a:pt x="20" y="0"/>
                        <a:pt x="44" y="0"/>
                      </a:cubicBezTo>
                      <a:cubicBezTo>
                        <a:pt x="68" y="0"/>
                        <a:pt x="88" y="20"/>
                        <a:pt x="88" y="44"/>
                      </a:cubicBezTo>
                      <a:cubicBezTo>
                        <a:pt x="88" y="68"/>
                        <a:pt x="68" y="88"/>
                        <a:pt x="44" y="88"/>
                      </a:cubicBezTo>
                      <a:close/>
                      <a:moveTo>
                        <a:pt x="44" y="24"/>
                      </a:moveTo>
                      <a:cubicBezTo>
                        <a:pt x="33" y="24"/>
                        <a:pt x="24" y="33"/>
                        <a:pt x="24" y="44"/>
                      </a:cubicBezTo>
                      <a:cubicBezTo>
                        <a:pt x="24" y="55"/>
                        <a:pt x="33" y="64"/>
                        <a:pt x="44" y="64"/>
                      </a:cubicBezTo>
                      <a:cubicBezTo>
                        <a:pt x="55" y="64"/>
                        <a:pt x="64" y="55"/>
                        <a:pt x="64" y="44"/>
                      </a:cubicBezTo>
                      <a:cubicBezTo>
                        <a:pt x="64" y="33"/>
                        <a:pt x="55" y="24"/>
                        <a:pt x="44" y="24"/>
                      </a:cubicBezTo>
                      <a:close/>
                    </a:path>
                  </a:pathLst>
                </a:cu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351"/>
                </a:p>
              </p:txBody>
            </p:sp>
            <p:sp>
              <p:nvSpPr>
                <p:cNvPr id="156" name="Freeform 155">
                  <a:extLst>
                    <a:ext uri="{FF2B5EF4-FFF2-40B4-BE49-F238E27FC236}">
                      <a16:creationId xmlns:a16="http://schemas.microsoft.com/office/drawing/2014/main" id="{56E62FD7-056D-4230-BB8E-69DEDC7BC095}"/>
                    </a:ext>
                  </a:extLst>
                </p:cNvPr>
                <p:cNvSpPr>
                  <a:spLocks noEditPoints="1"/>
                </p:cNvSpPr>
                <p:nvPr/>
              </p:nvSpPr>
              <p:spPr bwMode="auto">
                <a:xfrm>
                  <a:off x="7188200" y="5010150"/>
                  <a:ext cx="333375" cy="333375"/>
                </a:xfrm>
                <a:custGeom>
                  <a:avLst/>
                  <a:gdLst>
                    <a:gd name="T0" fmla="*/ 44 w 88"/>
                    <a:gd name="T1" fmla="*/ 88 h 88"/>
                    <a:gd name="T2" fmla="*/ 0 w 88"/>
                    <a:gd name="T3" fmla="*/ 44 h 88"/>
                    <a:gd name="T4" fmla="*/ 44 w 88"/>
                    <a:gd name="T5" fmla="*/ 0 h 88"/>
                    <a:gd name="T6" fmla="*/ 88 w 88"/>
                    <a:gd name="T7" fmla="*/ 44 h 88"/>
                    <a:gd name="T8" fmla="*/ 44 w 88"/>
                    <a:gd name="T9" fmla="*/ 88 h 88"/>
                    <a:gd name="T10" fmla="*/ 44 w 88"/>
                    <a:gd name="T11" fmla="*/ 24 h 88"/>
                    <a:gd name="T12" fmla="*/ 24 w 88"/>
                    <a:gd name="T13" fmla="*/ 44 h 88"/>
                    <a:gd name="T14" fmla="*/ 44 w 88"/>
                    <a:gd name="T15" fmla="*/ 64 h 88"/>
                    <a:gd name="T16" fmla="*/ 64 w 88"/>
                    <a:gd name="T17" fmla="*/ 44 h 88"/>
                    <a:gd name="T18" fmla="*/ 44 w 88"/>
                    <a:gd name="T19" fmla="*/ 2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88"/>
                      </a:moveTo>
                      <a:cubicBezTo>
                        <a:pt x="20" y="88"/>
                        <a:pt x="0" y="68"/>
                        <a:pt x="0" y="44"/>
                      </a:cubicBezTo>
                      <a:cubicBezTo>
                        <a:pt x="0" y="20"/>
                        <a:pt x="20" y="0"/>
                        <a:pt x="44" y="0"/>
                      </a:cubicBezTo>
                      <a:cubicBezTo>
                        <a:pt x="68" y="0"/>
                        <a:pt x="88" y="20"/>
                        <a:pt x="88" y="44"/>
                      </a:cubicBezTo>
                      <a:cubicBezTo>
                        <a:pt x="88" y="68"/>
                        <a:pt x="68" y="88"/>
                        <a:pt x="44" y="88"/>
                      </a:cubicBezTo>
                      <a:close/>
                      <a:moveTo>
                        <a:pt x="44" y="24"/>
                      </a:moveTo>
                      <a:cubicBezTo>
                        <a:pt x="33" y="24"/>
                        <a:pt x="24" y="33"/>
                        <a:pt x="24" y="44"/>
                      </a:cubicBezTo>
                      <a:cubicBezTo>
                        <a:pt x="24" y="55"/>
                        <a:pt x="33" y="64"/>
                        <a:pt x="44" y="64"/>
                      </a:cubicBezTo>
                      <a:cubicBezTo>
                        <a:pt x="55" y="64"/>
                        <a:pt x="64" y="55"/>
                        <a:pt x="64" y="44"/>
                      </a:cubicBezTo>
                      <a:cubicBezTo>
                        <a:pt x="64" y="33"/>
                        <a:pt x="55" y="24"/>
                        <a:pt x="44" y="24"/>
                      </a:cubicBezTo>
                      <a:close/>
                    </a:path>
                  </a:pathLst>
                </a:cu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351"/>
                </a:p>
              </p:txBody>
            </p:sp>
            <p:sp>
              <p:nvSpPr>
                <p:cNvPr id="157" name="Freeform 156">
                  <a:extLst>
                    <a:ext uri="{FF2B5EF4-FFF2-40B4-BE49-F238E27FC236}">
                      <a16:creationId xmlns:a16="http://schemas.microsoft.com/office/drawing/2014/main" id="{A62DAE04-03BF-4D54-9446-7E59E0ACF485}"/>
                    </a:ext>
                  </a:extLst>
                </p:cNvPr>
                <p:cNvSpPr>
                  <a:spLocks noEditPoints="1"/>
                </p:cNvSpPr>
                <p:nvPr/>
              </p:nvSpPr>
              <p:spPr bwMode="auto">
                <a:xfrm>
                  <a:off x="7612063" y="5010150"/>
                  <a:ext cx="333375" cy="333375"/>
                </a:xfrm>
                <a:custGeom>
                  <a:avLst/>
                  <a:gdLst>
                    <a:gd name="T0" fmla="*/ 44 w 88"/>
                    <a:gd name="T1" fmla="*/ 88 h 88"/>
                    <a:gd name="T2" fmla="*/ 0 w 88"/>
                    <a:gd name="T3" fmla="*/ 44 h 88"/>
                    <a:gd name="T4" fmla="*/ 44 w 88"/>
                    <a:gd name="T5" fmla="*/ 0 h 88"/>
                    <a:gd name="T6" fmla="*/ 88 w 88"/>
                    <a:gd name="T7" fmla="*/ 44 h 88"/>
                    <a:gd name="T8" fmla="*/ 44 w 88"/>
                    <a:gd name="T9" fmla="*/ 88 h 88"/>
                    <a:gd name="T10" fmla="*/ 44 w 88"/>
                    <a:gd name="T11" fmla="*/ 24 h 88"/>
                    <a:gd name="T12" fmla="*/ 24 w 88"/>
                    <a:gd name="T13" fmla="*/ 44 h 88"/>
                    <a:gd name="T14" fmla="*/ 44 w 88"/>
                    <a:gd name="T15" fmla="*/ 64 h 88"/>
                    <a:gd name="T16" fmla="*/ 64 w 88"/>
                    <a:gd name="T17" fmla="*/ 44 h 88"/>
                    <a:gd name="T18" fmla="*/ 44 w 88"/>
                    <a:gd name="T19" fmla="*/ 2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88"/>
                      </a:moveTo>
                      <a:cubicBezTo>
                        <a:pt x="19" y="88"/>
                        <a:pt x="0" y="68"/>
                        <a:pt x="0" y="44"/>
                      </a:cubicBezTo>
                      <a:cubicBezTo>
                        <a:pt x="0" y="20"/>
                        <a:pt x="19" y="0"/>
                        <a:pt x="44" y="0"/>
                      </a:cubicBezTo>
                      <a:cubicBezTo>
                        <a:pt x="68" y="0"/>
                        <a:pt x="88" y="20"/>
                        <a:pt x="88" y="44"/>
                      </a:cubicBezTo>
                      <a:cubicBezTo>
                        <a:pt x="88" y="68"/>
                        <a:pt x="68" y="88"/>
                        <a:pt x="44" y="88"/>
                      </a:cubicBezTo>
                      <a:close/>
                      <a:moveTo>
                        <a:pt x="44" y="24"/>
                      </a:moveTo>
                      <a:cubicBezTo>
                        <a:pt x="33" y="24"/>
                        <a:pt x="24" y="33"/>
                        <a:pt x="24" y="44"/>
                      </a:cubicBezTo>
                      <a:cubicBezTo>
                        <a:pt x="24" y="55"/>
                        <a:pt x="33" y="64"/>
                        <a:pt x="44" y="64"/>
                      </a:cubicBezTo>
                      <a:cubicBezTo>
                        <a:pt x="55" y="64"/>
                        <a:pt x="64" y="55"/>
                        <a:pt x="64" y="44"/>
                      </a:cubicBezTo>
                      <a:cubicBezTo>
                        <a:pt x="64" y="33"/>
                        <a:pt x="55" y="24"/>
                        <a:pt x="44" y="24"/>
                      </a:cubicBezTo>
                      <a:close/>
                    </a:path>
                  </a:pathLst>
                </a:cu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351"/>
                </a:p>
              </p:txBody>
            </p:sp>
            <p:sp>
              <p:nvSpPr>
                <p:cNvPr id="158" name="Rectangle 157">
                  <a:extLst>
                    <a:ext uri="{FF2B5EF4-FFF2-40B4-BE49-F238E27FC236}">
                      <a16:creationId xmlns:a16="http://schemas.microsoft.com/office/drawing/2014/main" id="{0F8D02A5-90AF-40EC-B347-087C88945F6C}"/>
                    </a:ext>
                  </a:extLst>
                </p:cNvPr>
                <p:cNvSpPr>
                  <a:spLocks noChangeArrowheads="1"/>
                </p:cNvSpPr>
                <p:nvPr/>
              </p:nvSpPr>
              <p:spPr bwMode="auto">
                <a:xfrm>
                  <a:off x="4316413" y="4643438"/>
                  <a:ext cx="139700" cy="442913"/>
                </a:xfrm>
                <a:prstGeom prst="rect">
                  <a:avLst/>
                </a:pr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351"/>
                </a:p>
              </p:txBody>
            </p:sp>
            <p:sp>
              <p:nvSpPr>
                <p:cNvPr id="159" name="Rectangle 158">
                  <a:extLst>
                    <a:ext uri="{FF2B5EF4-FFF2-40B4-BE49-F238E27FC236}">
                      <a16:creationId xmlns:a16="http://schemas.microsoft.com/office/drawing/2014/main" id="{321568E7-1933-436E-A68D-969507CE5CA5}"/>
                    </a:ext>
                  </a:extLst>
                </p:cNvPr>
                <p:cNvSpPr>
                  <a:spLocks noChangeArrowheads="1"/>
                </p:cNvSpPr>
                <p:nvPr/>
              </p:nvSpPr>
              <p:spPr bwMode="auto">
                <a:xfrm>
                  <a:off x="4740275" y="4643438"/>
                  <a:ext cx="139700" cy="442913"/>
                </a:xfrm>
                <a:prstGeom prst="rect">
                  <a:avLst/>
                </a:pr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351"/>
                </a:p>
              </p:txBody>
            </p:sp>
            <p:sp>
              <p:nvSpPr>
                <p:cNvPr id="160" name="Rectangle 159">
                  <a:extLst>
                    <a:ext uri="{FF2B5EF4-FFF2-40B4-BE49-F238E27FC236}">
                      <a16:creationId xmlns:a16="http://schemas.microsoft.com/office/drawing/2014/main" id="{87000D23-4E17-4329-89D0-D7327C20DDD5}"/>
                    </a:ext>
                  </a:extLst>
                </p:cNvPr>
                <p:cNvSpPr>
                  <a:spLocks noChangeArrowheads="1"/>
                </p:cNvSpPr>
                <p:nvPr/>
              </p:nvSpPr>
              <p:spPr bwMode="auto">
                <a:xfrm>
                  <a:off x="5164138" y="4643438"/>
                  <a:ext cx="141288" cy="442913"/>
                </a:xfrm>
                <a:prstGeom prst="rect">
                  <a:avLst/>
                </a:pr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351"/>
                </a:p>
              </p:txBody>
            </p:sp>
            <p:sp>
              <p:nvSpPr>
                <p:cNvPr id="161" name="Rectangle 160">
                  <a:extLst>
                    <a:ext uri="{FF2B5EF4-FFF2-40B4-BE49-F238E27FC236}">
                      <a16:creationId xmlns:a16="http://schemas.microsoft.com/office/drawing/2014/main" id="{3C269EC3-17D5-4EA7-BEE2-99AD3D835B8A}"/>
                    </a:ext>
                  </a:extLst>
                </p:cNvPr>
                <p:cNvSpPr>
                  <a:spLocks noChangeArrowheads="1"/>
                </p:cNvSpPr>
                <p:nvPr/>
              </p:nvSpPr>
              <p:spPr bwMode="auto">
                <a:xfrm>
                  <a:off x="5584825" y="4643438"/>
                  <a:ext cx="144463" cy="442913"/>
                </a:xfrm>
                <a:prstGeom prst="rect">
                  <a:avLst/>
                </a:pr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351"/>
                </a:p>
              </p:txBody>
            </p:sp>
            <p:sp>
              <p:nvSpPr>
                <p:cNvPr id="162" name="Rectangle 161">
                  <a:extLst>
                    <a:ext uri="{FF2B5EF4-FFF2-40B4-BE49-F238E27FC236}">
                      <a16:creationId xmlns:a16="http://schemas.microsoft.com/office/drawing/2014/main" id="{E7D73C06-0641-4CF6-AF01-537389BBC2D8}"/>
                    </a:ext>
                  </a:extLst>
                </p:cNvPr>
                <p:cNvSpPr>
                  <a:spLocks noChangeArrowheads="1"/>
                </p:cNvSpPr>
                <p:nvPr/>
              </p:nvSpPr>
              <p:spPr bwMode="auto">
                <a:xfrm>
                  <a:off x="6008688" y="4643438"/>
                  <a:ext cx="144463" cy="442913"/>
                </a:xfrm>
                <a:prstGeom prst="rect">
                  <a:avLst/>
                </a:pr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351"/>
                </a:p>
              </p:txBody>
            </p:sp>
            <p:sp>
              <p:nvSpPr>
                <p:cNvPr id="163" name="Rectangle 162">
                  <a:extLst>
                    <a:ext uri="{FF2B5EF4-FFF2-40B4-BE49-F238E27FC236}">
                      <a16:creationId xmlns:a16="http://schemas.microsoft.com/office/drawing/2014/main" id="{852EFEBC-3A9F-465A-AC3E-73494E51F04D}"/>
                    </a:ext>
                  </a:extLst>
                </p:cNvPr>
                <p:cNvSpPr>
                  <a:spLocks noChangeArrowheads="1"/>
                </p:cNvSpPr>
                <p:nvPr/>
              </p:nvSpPr>
              <p:spPr bwMode="auto">
                <a:xfrm>
                  <a:off x="6434138" y="4643438"/>
                  <a:ext cx="144463" cy="442913"/>
                </a:xfrm>
                <a:prstGeom prst="rect">
                  <a:avLst/>
                </a:pr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351"/>
                </a:p>
              </p:txBody>
            </p:sp>
            <p:sp>
              <p:nvSpPr>
                <p:cNvPr id="164" name="Rectangle 163">
                  <a:extLst>
                    <a:ext uri="{FF2B5EF4-FFF2-40B4-BE49-F238E27FC236}">
                      <a16:creationId xmlns:a16="http://schemas.microsoft.com/office/drawing/2014/main" id="{1F49F056-B74C-4A91-8943-81A10033325C}"/>
                    </a:ext>
                  </a:extLst>
                </p:cNvPr>
                <p:cNvSpPr>
                  <a:spLocks noChangeArrowheads="1"/>
                </p:cNvSpPr>
                <p:nvPr/>
              </p:nvSpPr>
              <p:spPr bwMode="auto">
                <a:xfrm>
                  <a:off x="6858000" y="4643438"/>
                  <a:ext cx="144463" cy="442913"/>
                </a:xfrm>
                <a:prstGeom prst="rect">
                  <a:avLst/>
                </a:pr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351"/>
                </a:p>
              </p:txBody>
            </p:sp>
            <p:sp>
              <p:nvSpPr>
                <p:cNvPr id="165" name="Rectangle 164">
                  <a:extLst>
                    <a:ext uri="{FF2B5EF4-FFF2-40B4-BE49-F238E27FC236}">
                      <a16:creationId xmlns:a16="http://schemas.microsoft.com/office/drawing/2014/main" id="{2190DCC4-1E89-4CE5-AECA-EAA6040DA648}"/>
                    </a:ext>
                  </a:extLst>
                </p:cNvPr>
                <p:cNvSpPr>
                  <a:spLocks noChangeArrowheads="1"/>
                </p:cNvSpPr>
                <p:nvPr/>
              </p:nvSpPr>
              <p:spPr bwMode="auto">
                <a:xfrm>
                  <a:off x="7281863" y="4643438"/>
                  <a:ext cx="141288" cy="442913"/>
                </a:xfrm>
                <a:prstGeom prst="rect">
                  <a:avLst/>
                </a:pr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351"/>
                </a:p>
              </p:txBody>
            </p:sp>
            <p:sp>
              <p:nvSpPr>
                <p:cNvPr id="166" name="Rectangle 165">
                  <a:extLst>
                    <a:ext uri="{FF2B5EF4-FFF2-40B4-BE49-F238E27FC236}">
                      <a16:creationId xmlns:a16="http://schemas.microsoft.com/office/drawing/2014/main" id="{5537C76E-6841-49F7-BBD7-5267C80F6B62}"/>
                    </a:ext>
                  </a:extLst>
                </p:cNvPr>
                <p:cNvSpPr>
                  <a:spLocks noChangeArrowheads="1"/>
                </p:cNvSpPr>
                <p:nvPr/>
              </p:nvSpPr>
              <p:spPr bwMode="auto">
                <a:xfrm>
                  <a:off x="7707313" y="4643438"/>
                  <a:ext cx="139700" cy="442913"/>
                </a:xfrm>
                <a:prstGeom prst="rect">
                  <a:avLst/>
                </a:pr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351"/>
                </a:p>
              </p:txBody>
            </p:sp>
          </p:grpSp>
          <p:grpSp>
            <p:nvGrpSpPr>
              <p:cNvPr id="96" name="Group 95">
                <a:extLst>
                  <a:ext uri="{FF2B5EF4-FFF2-40B4-BE49-F238E27FC236}">
                    <a16:creationId xmlns:a16="http://schemas.microsoft.com/office/drawing/2014/main" id="{DC4058D5-7616-4381-A43A-14911909D865}"/>
                  </a:ext>
                </a:extLst>
              </p:cNvPr>
              <p:cNvGrpSpPr/>
              <p:nvPr/>
            </p:nvGrpSpPr>
            <p:grpSpPr>
              <a:xfrm>
                <a:off x="4217988" y="1565275"/>
                <a:ext cx="3727450" cy="688976"/>
                <a:chOff x="4217988" y="1565275"/>
                <a:chExt cx="3727450" cy="688976"/>
              </a:xfrm>
            </p:grpSpPr>
            <p:sp>
              <p:nvSpPr>
                <p:cNvPr id="131" name="Freeform 130">
                  <a:extLst>
                    <a:ext uri="{FF2B5EF4-FFF2-40B4-BE49-F238E27FC236}">
                      <a16:creationId xmlns:a16="http://schemas.microsoft.com/office/drawing/2014/main" id="{4F3F766C-42DB-4307-BE61-953F4884E45E}"/>
                    </a:ext>
                  </a:extLst>
                </p:cNvPr>
                <p:cNvSpPr>
                  <a:spLocks noEditPoints="1"/>
                </p:cNvSpPr>
                <p:nvPr/>
              </p:nvSpPr>
              <p:spPr bwMode="auto">
                <a:xfrm>
                  <a:off x="4217988" y="1565275"/>
                  <a:ext cx="333375" cy="333375"/>
                </a:xfrm>
                <a:custGeom>
                  <a:avLst/>
                  <a:gdLst>
                    <a:gd name="T0" fmla="*/ 44 w 88"/>
                    <a:gd name="T1" fmla="*/ 88 h 88"/>
                    <a:gd name="T2" fmla="*/ 0 w 88"/>
                    <a:gd name="T3" fmla="*/ 44 h 88"/>
                    <a:gd name="T4" fmla="*/ 44 w 88"/>
                    <a:gd name="T5" fmla="*/ 0 h 88"/>
                    <a:gd name="T6" fmla="*/ 88 w 88"/>
                    <a:gd name="T7" fmla="*/ 44 h 88"/>
                    <a:gd name="T8" fmla="*/ 44 w 88"/>
                    <a:gd name="T9" fmla="*/ 88 h 88"/>
                    <a:gd name="T10" fmla="*/ 44 w 88"/>
                    <a:gd name="T11" fmla="*/ 24 h 88"/>
                    <a:gd name="T12" fmla="*/ 24 w 88"/>
                    <a:gd name="T13" fmla="*/ 44 h 88"/>
                    <a:gd name="T14" fmla="*/ 44 w 88"/>
                    <a:gd name="T15" fmla="*/ 64 h 88"/>
                    <a:gd name="T16" fmla="*/ 64 w 88"/>
                    <a:gd name="T17" fmla="*/ 44 h 88"/>
                    <a:gd name="T18" fmla="*/ 44 w 88"/>
                    <a:gd name="T19" fmla="*/ 2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88"/>
                      </a:moveTo>
                      <a:cubicBezTo>
                        <a:pt x="20" y="88"/>
                        <a:pt x="0" y="68"/>
                        <a:pt x="0" y="44"/>
                      </a:cubicBezTo>
                      <a:cubicBezTo>
                        <a:pt x="0" y="20"/>
                        <a:pt x="20" y="0"/>
                        <a:pt x="44" y="0"/>
                      </a:cubicBezTo>
                      <a:cubicBezTo>
                        <a:pt x="69" y="0"/>
                        <a:pt x="88" y="20"/>
                        <a:pt x="88" y="44"/>
                      </a:cubicBezTo>
                      <a:cubicBezTo>
                        <a:pt x="88" y="68"/>
                        <a:pt x="69" y="88"/>
                        <a:pt x="44" y="88"/>
                      </a:cubicBezTo>
                      <a:close/>
                      <a:moveTo>
                        <a:pt x="44" y="24"/>
                      </a:moveTo>
                      <a:cubicBezTo>
                        <a:pt x="33" y="24"/>
                        <a:pt x="24" y="33"/>
                        <a:pt x="24" y="44"/>
                      </a:cubicBezTo>
                      <a:cubicBezTo>
                        <a:pt x="24" y="55"/>
                        <a:pt x="33" y="64"/>
                        <a:pt x="44" y="64"/>
                      </a:cubicBezTo>
                      <a:cubicBezTo>
                        <a:pt x="55" y="64"/>
                        <a:pt x="64" y="55"/>
                        <a:pt x="64" y="44"/>
                      </a:cubicBezTo>
                      <a:cubicBezTo>
                        <a:pt x="64" y="33"/>
                        <a:pt x="55" y="24"/>
                        <a:pt x="44" y="24"/>
                      </a:cubicBezTo>
                      <a:close/>
                    </a:path>
                  </a:pathLst>
                </a:cu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351"/>
                </a:p>
              </p:txBody>
            </p:sp>
            <p:sp>
              <p:nvSpPr>
                <p:cNvPr id="132" name="Freeform 131">
                  <a:extLst>
                    <a:ext uri="{FF2B5EF4-FFF2-40B4-BE49-F238E27FC236}">
                      <a16:creationId xmlns:a16="http://schemas.microsoft.com/office/drawing/2014/main" id="{C2FF1C07-39F5-4BBB-8862-FFB5503C30B9}"/>
                    </a:ext>
                  </a:extLst>
                </p:cNvPr>
                <p:cNvSpPr>
                  <a:spLocks noEditPoints="1"/>
                </p:cNvSpPr>
                <p:nvPr/>
              </p:nvSpPr>
              <p:spPr bwMode="auto">
                <a:xfrm>
                  <a:off x="4641850" y="1565275"/>
                  <a:ext cx="333375" cy="333375"/>
                </a:xfrm>
                <a:custGeom>
                  <a:avLst/>
                  <a:gdLst>
                    <a:gd name="T0" fmla="*/ 44 w 88"/>
                    <a:gd name="T1" fmla="*/ 88 h 88"/>
                    <a:gd name="T2" fmla="*/ 0 w 88"/>
                    <a:gd name="T3" fmla="*/ 44 h 88"/>
                    <a:gd name="T4" fmla="*/ 44 w 88"/>
                    <a:gd name="T5" fmla="*/ 0 h 88"/>
                    <a:gd name="T6" fmla="*/ 88 w 88"/>
                    <a:gd name="T7" fmla="*/ 44 h 88"/>
                    <a:gd name="T8" fmla="*/ 44 w 88"/>
                    <a:gd name="T9" fmla="*/ 88 h 88"/>
                    <a:gd name="T10" fmla="*/ 44 w 88"/>
                    <a:gd name="T11" fmla="*/ 24 h 88"/>
                    <a:gd name="T12" fmla="*/ 24 w 88"/>
                    <a:gd name="T13" fmla="*/ 44 h 88"/>
                    <a:gd name="T14" fmla="*/ 44 w 88"/>
                    <a:gd name="T15" fmla="*/ 64 h 88"/>
                    <a:gd name="T16" fmla="*/ 64 w 88"/>
                    <a:gd name="T17" fmla="*/ 44 h 88"/>
                    <a:gd name="T18" fmla="*/ 44 w 88"/>
                    <a:gd name="T19" fmla="*/ 2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88"/>
                      </a:moveTo>
                      <a:cubicBezTo>
                        <a:pt x="20" y="88"/>
                        <a:pt x="0" y="68"/>
                        <a:pt x="0" y="44"/>
                      </a:cubicBezTo>
                      <a:cubicBezTo>
                        <a:pt x="0" y="20"/>
                        <a:pt x="20" y="0"/>
                        <a:pt x="44" y="0"/>
                      </a:cubicBezTo>
                      <a:cubicBezTo>
                        <a:pt x="69" y="0"/>
                        <a:pt x="88" y="20"/>
                        <a:pt x="88" y="44"/>
                      </a:cubicBezTo>
                      <a:cubicBezTo>
                        <a:pt x="88" y="68"/>
                        <a:pt x="69" y="88"/>
                        <a:pt x="44" y="88"/>
                      </a:cubicBezTo>
                      <a:close/>
                      <a:moveTo>
                        <a:pt x="44" y="24"/>
                      </a:moveTo>
                      <a:cubicBezTo>
                        <a:pt x="33" y="24"/>
                        <a:pt x="24" y="33"/>
                        <a:pt x="24" y="44"/>
                      </a:cubicBezTo>
                      <a:cubicBezTo>
                        <a:pt x="24" y="55"/>
                        <a:pt x="33" y="64"/>
                        <a:pt x="44" y="64"/>
                      </a:cubicBezTo>
                      <a:cubicBezTo>
                        <a:pt x="55" y="64"/>
                        <a:pt x="64" y="55"/>
                        <a:pt x="64" y="44"/>
                      </a:cubicBezTo>
                      <a:cubicBezTo>
                        <a:pt x="64" y="33"/>
                        <a:pt x="55" y="24"/>
                        <a:pt x="44" y="24"/>
                      </a:cubicBezTo>
                      <a:close/>
                    </a:path>
                  </a:pathLst>
                </a:cu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351"/>
                </a:p>
              </p:txBody>
            </p:sp>
            <p:sp>
              <p:nvSpPr>
                <p:cNvPr id="133" name="Freeform 132">
                  <a:extLst>
                    <a:ext uri="{FF2B5EF4-FFF2-40B4-BE49-F238E27FC236}">
                      <a16:creationId xmlns:a16="http://schemas.microsoft.com/office/drawing/2014/main" id="{E9E26525-54DD-4D64-B4C7-FC98FFC71C7B}"/>
                    </a:ext>
                  </a:extLst>
                </p:cNvPr>
                <p:cNvSpPr>
                  <a:spLocks noEditPoints="1"/>
                </p:cNvSpPr>
                <p:nvPr/>
              </p:nvSpPr>
              <p:spPr bwMode="auto">
                <a:xfrm>
                  <a:off x="5065713" y="1565275"/>
                  <a:ext cx="333375" cy="333375"/>
                </a:xfrm>
                <a:custGeom>
                  <a:avLst/>
                  <a:gdLst>
                    <a:gd name="T0" fmla="*/ 44 w 88"/>
                    <a:gd name="T1" fmla="*/ 88 h 88"/>
                    <a:gd name="T2" fmla="*/ 0 w 88"/>
                    <a:gd name="T3" fmla="*/ 44 h 88"/>
                    <a:gd name="T4" fmla="*/ 44 w 88"/>
                    <a:gd name="T5" fmla="*/ 0 h 88"/>
                    <a:gd name="T6" fmla="*/ 88 w 88"/>
                    <a:gd name="T7" fmla="*/ 44 h 88"/>
                    <a:gd name="T8" fmla="*/ 44 w 88"/>
                    <a:gd name="T9" fmla="*/ 88 h 88"/>
                    <a:gd name="T10" fmla="*/ 44 w 88"/>
                    <a:gd name="T11" fmla="*/ 24 h 88"/>
                    <a:gd name="T12" fmla="*/ 24 w 88"/>
                    <a:gd name="T13" fmla="*/ 44 h 88"/>
                    <a:gd name="T14" fmla="*/ 44 w 88"/>
                    <a:gd name="T15" fmla="*/ 64 h 88"/>
                    <a:gd name="T16" fmla="*/ 64 w 88"/>
                    <a:gd name="T17" fmla="*/ 44 h 88"/>
                    <a:gd name="T18" fmla="*/ 44 w 88"/>
                    <a:gd name="T19" fmla="*/ 2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88"/>
                      </a:moveTo>
                      <a:cubicBezTo>
                        <a:pt x="20" y="88"/>
                        <a:pt x="0" y="68"/>
                        <a:pt x="0" y="44"/>
                      </a:cubicBezTo>
                      <a:cubicBezTo>
                        <a:pt x="0" y="20"/>
                        <a:pt x="20" y="0"/>
                        <a:pt x="44" y="0"/>
                      </a:cubicBezTo>
                      <a:cubicBezTo>
                        <a:pt x="68" y="0"/>
                        <a:pt x="88" y="20"/>
                        <a:pt x="88" y="44"/>
                      </a:cubicBezTo>
                      <a:cubicBezTo>
                        <a:pt x="88" y="68"/>
                        <a:pt x="68" y="88"/>
                        <a:pt x="44" y="88"/>
                      </a:cubicBezTo>
                      <a:close/>
                      <a:moveTo>
                        <a:pt x="44" y="24"/>
                      </a:moveTo>
                      <a:cubicBezTo>
                        <a:pt x="33" y="24"/>
                        <a:pt x="24" y="33"/>
                        <a:pt x="24" y="44"/>
                      </a:cubicBezTo>
                      <a:cubicBezTo>
                        <a:pt x="24" y="55"/>
                        <a:pt x="33" y="64"/>
                        <a:pt x="44" y="64"/>
                      </a:cubicBezTo>
                      <a:cubicBezTo>
                        <a:pt x="55" y="64"/>
                        <a:pt x="64" y="55"/>
                        <a:pt x="64" y="44"/>
                      </a:cubicBezTo>
                      <a:cubicBezTo>
                        <a:pt x="64" y="33"/>
                        <a:pt x="55" y="24"/>
                        <a:pt x="44" y="24"/>
                      </a:cubicBezTo>
                      <a:close/>
                    </a:path>
                  </a:pathLst>
                </a:cu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351"/>
                </a:p>
              </p:txBody>
            </p:sp>
            <p:sp>
              <p:nvSpPr>
                <p:cNvPr id="134" name="Freeform 133">
                  <a:extLst>
                    <a:ext uri="{FF2B5EF4-FFF2-40B4-BE49-F238E27FC236}">
                      <a16:creationId xmlns:a16="http://schemas.microsoft.com/office/drawing/2014/main" id="{1344F054-3FE1-42DC-A691-74A27AF2EF4A}"/>
                    </a:ext>
                  </a:extLst>
                </p:cNvPr>
                <p:cNvSpPr>
                  <a:spLocks noEditPoints="1"/>
                </p:cNvSpPr>
                <p:nvPr/>
              </p:nvSpPr>
              <p:spPr bwMode="auto">
                <a:xfrm>
                  <a:off x="5489575" y="1565275"/>
                  <a:ext cx="334963" cy="333375"/>
                </a:xfrm>
                <a:custGeom>
                  <a:avLst/>
                  <a:gdLst>
                    <a:gd name="T0" fmla="*/ 44 w 88"/>
                    <a:gd name="T1" fmla="*/ 88 h 88"/>
                    <a:gd name="T2" fmla="*/ 0 w 88"/>
                    <a:gd name="T3" fmla="*/ 44 h 88"/>
                    <a:gd name="T4" fmla="*/ 44 w 88"/>
                    <a:gd name="T5" fmla="*/ 0 h 88"/>
                    <a:gd name="T6" fmla="*/ 88 w 88"/>
                    <a:gd name="T7" fmla="*/ 44 h 88"/>
                    <a:gd name="T8" fmla="*/ 44 w 88"/>
                    <a:gd name="T9" fmla="*/ 88 h 88"/>
                    <a:gd name="T10" fmla="*/ 44 w 88"/>
                    <a:gd name="T11" fmla="*/ 24 h 88"/>
                    <a:gd name="T12" fmla="*/ 24 w 88"/>
                    <a:gd name="T13" fmla="*/ 44 h 88"/>
                    <a:gd name="T14" fmla="*/ 44 w 88"/>
                    <a:gd name="T15" fmla="*/ 64 h 88"/>
                    <a:gd name="T16" fmla="*/ 64 w 88"/>
                    <a:gd name="T17" fmla="*/ 44 h 88"/>
                    <a:gd name="T18" fmla="*/ 44 w 88"/>
                    <a:gd name="T19" fmla="*/ 2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88"/>
                      </a:moveTo>
                      <a:cubicBezTo>
                        <a:pt x="20" y="88"/>
                        <a:pt x="0" y="68"/>
                        <a:pt x="0" y="44"/>
                      </a:cubicBezTo>
                      <a:cubicBezTo>
                        <a:pt x="0" y="20"/>
                        <a:pt x="20" y="0"/>
                        <a:pt x="44" y="0"/>
                      </a:cubicBezTo>
                      <a:cubicBezTo>
                        <a:pt x="68" y="0"/>
                        <a:pt x="88" y="20"/>
                        <a:pt x="88" y="44"/>
                      </a:cubicBezTo>
                      <a:cubicBezTo>
                        <a:pt x="88" y="68"/>
                        <a:pt x="68" y="88"/>
                        <a:pt x="44" y="88"/>
                      </a:cubicBezTo>
                      <a:close/>
                      <a:moveTo>
                        <a:pt x="44" y="24"/>
                      </a:moveTo>
                      <a:cubicBezTo>
                        <a:pt x="33" y="24"/>
                        <a:pt x="24" y="33"/>
                        <a:pt x="24" y="44"/>
                      </a:cubicBezTo>
                      <a:cubicBezTo>
                        <a:pt x="24" y="55"/>
                        <a:pt x="33" y="64"/>
                        <a:pt x="44" y="64"/>
                      </a:cubicBezTo>
                      <a:cubicBezTo>
                        <a:pt x="55" y="64"/>
                        <a:pt x="64" y="55"/>
                        <a:pt x="64" y="44"/>
                      </a:cubicBezTo>
                      <a:cubicBezTo>
                        <a:pt x="64" y="33"/>
                        <a:pt x="55" y="24"/>
                        <a:pt x="44" y="24"/>
                      </a:cubicBezTo>
                      <a:close/>
                    </a:path>
                  </a:pathLst>
                </a:cu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351"/>
                </a:p>
              </p:txBody>
            </p:sp>
            <p:sp>
              <p:nvSpPr>
                <p:cNvPr id="135" name="Freeform 134">
                  <a:extLst>
                    <a:ext uri="{FF2B5EF4-FFF2-40B4-BE49-F238E27FC236}">
                      <a16:creationId xmlns:a16="http://schemas.microsoft.com/office/drawing/2014/main" id="{C2A5FF86-9866-4A73-A3C6-F0F04DEA4119}"/>
                    </a:ext>
                  </a:extLst>
                </p:cNvPr>
                <p:cNvSpPr>
                  <a:spLocks noEditPoints="1"/>
                </p:cNvSpPr>
                <p:nvPr/>
              </p:nvSpPr>
              <p:spPr bwMode="auto">
                <a:xfrm>
                  <a:off x="5915025" y="1565275"/>
                  <a:ext cx="333375" cy="333375"/>
                </a:xfrm>
                <a:custGeom>
                  <a:avLst/>
                  <a:gdLst>
                    <a:gd name="T0" fmla="*/ 44 w 88"/>
                    <a:gd name="T1" fmla="*/ 88 h 88"/>
                    <a:gd name="T2" fmla="*/ 0 w 88"/>
                    <a:gd name="T3" fmla="*/ 44 h 88"/>
                    <a:gd name="T4" fmla="*/ 44 w 88"/>
                    <a:gd name="T5" fmla="*/ 0 h 88"/>
                    <a:gd name="T6" fmla="*/ 88 w 88"/>
                    <a:gd name="T7" fmla="*/ 44 h 88"/>
                    <a:gd name="T8" fmla="*/ 44 w 88"/>
                    <a:gd name="T9" fmla="*/ 88 h 88"/>
                    <a:gd name="T10" fmla="*/ 44 w 88"/>
                    <a:gd name="T11" fmla="*/ 24 h 88"/>
                    <a:gd name="T12" fmla="*/ 24 w 88"/>
                    <a:gd name="T13" fmla="*/ 44 h 88"/>
                    <a:gd name="T14" fmla="*/ 44 w 88"/>
                    <a:gd name="T15" fmla="*/ 64 h 88"/>
                    <a:gd name="T16" fmla="*/ 64 w 88"/>
                    <a:gd name="T17" fmla="*/ 44 h 88"/>
                    <a:gd name="T18" fmla="*/ 44 w 88"/>
                    <a:gd name="T19" fmla="*/ 2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88"/>
                      </a:moveTo>
                      <a:cubicBezTo>
                        <a:pt x="20" y="88"/>
                        <a:pt x="0" y="68"/>
                        <a:pt x="0" y="44"/>
                      </a:cubicBezTo>
                      <a:cubicBezTo>
                        <a:pt x="0" y="20"/>
                        <a:pt x="20" y="0"/>
                        <a:pt x="44" y="0"/>
                      </a:cubicBezTo>
                      <a:cubicBezTo>
                        <a:pt x="68" y="0"/>
                        <a:pt x="88" y="20"/>
                        <a:pt x="88" y="44"/>
                      </a:cubicBezTo>
                      <a:cubicBezTo>
                        <a:pt x="88" y="68"/>
                        <a:pt x="68" y="88"/>
                        <a:pt x="44" y="88"/>
                      </a:cubicBezTo>
                      <a:close/>
                      <a:moveTo>
                        <a:pt x="44" y="24"/>
                      </a:moveTo>
                      <a:cubicBezTo>
                        <a:pt x="33" y="24"/>
                        <a:pt x="24" y="33"/>
                        <a:pt x="24" y="44"/>
                      </a:cubicBezTo>
                      <a:cubicBezTo>
                        <a:pt x="24" y="55"/>
                        <a:pt x="33" y="64"/>
                        <a:pt x="44" y="64"/>
                      </a:cubicBezTo>
                      <a:cubicBezTo>
                        <a:pt x="55" y="64"/>
                        <a:pt x="64" y="55"/>
                        <a:pt x="64" y="44"/>
                      </a:cubicBezTo>
                      <a:cubicBezTo>
                        <a:pt x="64" y="33"/>
                        <a:pt x="55" y="24"/>
                        <a:pt x="44" y="24"/>
                      </a:cubicBezTo>
                      <a:close/>
                    </a:path>
                  </a:pathLst>
                </a:cu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351"/>
                </a:p>
              </p:txBody>
            </p:sp>
            <p:sp>
              <p:nvSpPr>
                <p:cNvPr id="136" name="Freeform 135">
                  <a:extLst>
                    <a:ext uri="{FF2B5EF4-FFF2-40B4-BE49-F238E27FC236}">
                      <a16:creationId xmlns:a16="http://schemas.microsoft.com/office/drawing/2014/main" id="{6F36219A-9465-403C-A12D-21076E2A71D8}"/>
                    </a:ext>
                  </a:extLst>
                </p:cNvPr>
                <p:cNvSpPr>
                  <a:spLocks noEditPoints="1"/>
                </p:cNvSpPr>
                <p:nvPr/>
              </p:nvSpPr>
              <p:spPr bwMode="auto">
                <a:xfrm>
                  <a:off x="6338888" y="1565275"/>
                  <a:ext cx="333375" cy="333375"/>
                </a:xfrm>
                <a:custGeom>
                  <a:avLst/>
                  <a:gdLst>
                    <a:gd name="T0" fmla="*/ 44 w 88"/>
                    <a:gd name="T1" fmla="*/ 88 h 88"/>
                    <a:gd name="T2" fmla="*/ 0 w 88"/>
                    <a:gd name="T3" fmla="*/ 44 h 88"/>
                    <a:gd name="T4" fmla="*/ 44 w 88"/>
                    <a:gd name="T5" fmla="*/ 0 h 88"/>
                    <a:gd name="T6" fmla="*/ 88 w 88"/>
                    <a:gd name="T7" fmla="*/ 44 h 88"/>
                    <a:gd name="T8" fmla="*/ 44 w 88"/>
                    <a:gd name="T9" fmla="*/ 88 h 88"/>
                    <a:gd name="T10" fmla="*/ 44 w 88"/>
                    <a:gd name="T11" fmla="*/ 24 h 88"/>
                    <a:gd name="T12" fmla="*/ 24 w 88"/>
                    <a:gd name="T13" fmla="*/ 44 h 88"/>
                    <a:gd name="T14" fmla="*/ 44 w 88"/>
                    <a:gd name="T15" fmla="*/ 64 h 88"/>
                    <a:gd name="T16" fmla="*/ 64 w 88"/>
                    <a:gd name="T17" fmla="*/ 44 h 88"/>
                    <a:gd name="T18" fmla="*/ 44 w 88"/>
                    <a:gd name="T19" fmla="*/ 2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88"/>
                      </a:moveTo>
                      <a:cubicBezTo>
                        <a:pt x="20" y="88"/>
                        <a:pt x="0" y="68"/>
                        <a:pt x="0" y="44"/>
                      </a:cubicBezTo>
                      <a:cubicBezTo>
                        <a:pt x="0" y="20"/>
                        <a:pt x="20" y="0"/>
                        <a:pt x="44" y="0"/>
                      </a:cubicBezTo>
                      <a:cubicBezTo>
                        <a:pt x="68" y="0"/>
                        <a:pt x="88" y="20"/>
                        <a:pt x="88" y="44"/>
                      </a:cubicBezTo>
                      <a:cubicBezTo>
                        <a:pt x="88" y="68"/>
                        <a:pt x="68" y="88"/>
                        <a:pt x="44" y="88"/>
                      </a:cubicBezTo>
                      <a:close/>
                      <a:moveTo>
                        <a:pt x="44" y="24"/>
                      </a:moveTo>
                      <a:cubicBezTo>
                        <a:pt x="33" y="24"/>
                        <a:pt x="24" y="33"/>
                        <a:pt x="24" y="44"/>
                      </a:cubicBezTo>
                      <a:cubicBezTo>
                        <a:pt x="24" y="55"/>
                        <a:pt x="33" y="64"/>
                        <a:pt x="44" y="64"/>
                      </a:cubicBezTo>
                      <a:cubicBezTo>
                        <a:pt x="55" y="64"/>
                        <a:pt x="64" y="55"/>
                        <a:pt x="64" y="44"/>
                      </a:cubicBezTo>
                      <a:cubicBezTo>
                        <a:pt x="64" y="33"/>
                        <a:pt x="55" y="24"/>
                        <a:pt x="44" y="24"/>
                      </a:cubicBezTo>
                      <a:close/>
                    </a:path>
                  </a:pathLst>
                </a:cu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351"/>
                </a:p>
              </p:txBody>
            </p:sp>
            <p:sp>
              <p:nvSpPr>
                <p:cNvPr id="137" name="Freeform 136">
                  <a:extLst>
                    <a:ext uri="{FF2B5EF4-FFF2-40B4-BE49-F238E27FC236}">
                      <a16:creationId xmlns:a16="http://schemas.microsoft.com/office/drawing/2014/main" id="{E8ED73CD-E83F-4E84-9596-DBF09A61B527}"/>
                    </a:ext>
                  </a:extLst>
                </p:cNvPr>
                <p:cNvSpPr>
                  <a:spLocks noEditPoints="1"/>
                </p:cNvSpPr>
                <p:nvPr/>
              </p:nvSpPr>
              <p:spPr bwMode="auto">
                <a:xfrm>
                  <a:off x="6762750" y="1565275"/>
                  <a:ext cx="333375" cy="333375"/>
                </a:xfrm>
                <a:custGeom>
                  <a:avLst/>
                  <a:gdLst>
                    <a:gd name="T0" fmla="*/ 44 w 88"/>
                    <a:gd name="T1" fmla="*/ 88 h 88"/>
                    <a:gd name="T2" fmla="*/ 0 w 88"/>
                    <a:gd name="T3" fmla="*/ 44 h 88"/>
                    <a:gd name="T4" fmla="*/ 44 w 88"/>
                    <a:gd name="T5" fmla="*/ 0 h 88"/>
                    <a:gd name="T6" fmla="*/ 88 w 88"/>
                    <a:gd name="T7" fmla="*/ 44 h 88"/>
                    <a:gd name="T8" fmla="*/ 44 w 88"/>
                    <a:gd name="T9" fmla="*/ 88 h 88"/>
                    <a:gd name="T10" fmla="*/ 44 w 88"/>
                    <a:gd name="T11" fmla="*/ 24 h 88"/>
                    <a:gd name="T12" fmla="*/ 24 w 88"/>
                    <a:gd name="T13" fmla="*/ 44 h 88"/>
                    <a:gd name="T14" fmla="*/ 44 w 88"/>
                    <a:gd name="T15" fmla="*/ 64 h 88"/>
                    <a:gd name="T16" fmla="*/ 64 w 88"/>
                    <a:gd name="T17" fmla="*/ 44 h 88"/>
                    <a:gd name="T18" fmla="*/ 44 w 88"/>
                    <a:gd name="T19" fmla="*/ 2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88"/>
                      </a:moveTo>
                      <a:cubicBezTo>
                        <a:pt x="20" y="88"/>
                        <a:pt x="0" y="68"/>
                        <a:pt x="0" y="44"/>
                      </a:cubicBezTo>
                      <a:cubicBezTo>
                        <a:pt x="0" y="20"/>
                        <a:pt x="20" y="0"/>
                        <a:pt x="44" y="0"/>
                      </a:cubicBezTo>
                      <a:cubicBezTo>
                        <a:pt x="68" y="0"/>
                        <a:pt x="88" y="20"/>
                        <a:pt x="88" y="44"/>
                      </a:cubicBezTo>
                      <a:cubicBezTo>
                        <a:pt x="88" y="68"/>
                        <a:pt x="68" y="88"/>
                        <a:pt x="44" y="88"/>
                      </a:cubicBezTo>
                      <a:close/>
                      <a:moveTo>
                        <a:pt x="44" y="24"/>
                      </a:moveTo>
                      <a:cubicBezTo>
                        <a:pt x="33" y="24"/>
                        <a:pt x="24" y="33"/>
                        <a:pt x="24" y="44"/>
                      </a:cubicBezTo>
                      <a:cubicBezTo>
                        <a:pt x="24" y="55"/>
                        <a:pt x="33" y="64"/>
                        <a:pt x="44" y="64"/>
                      </a:cubicBezTo>
                      <a:cubicBezTo>
                        <a:pt x="55" y="64"/>
                        <a:pt x="64" y="55"/>
                        <a:pt x="64" y="44"/>
                      </a:cubicBezTo>
                      <a:cubicBezTo>
                        <a:pt x="64" y="33"/>
                        <a:pt x="55" y="24"/>
                        <a:pt x="44" y="24"/>
                      </a:cubicBezTo>
                      <a:close/>
                    </a:path>
                  </a:pathLst>
                </a:cu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351"/>
                </a:p>
              </p:txBody>
            </p:sp>
            <p:sp>
              <p:nvSpPr>
                <p:cNvPr id="138" name="Freeform 137">
                  <a:extLst>
                    <a:ext uri="{FF2B5EF4-FFF2-40B4-BE49-F238E27FC236}">
                      <a16:creationId xmlns:a16="http://schemas.microsoft.com/office/drawing/2014/main" id="{D7C331D8-380C-4454-8F2C-0553A04452D1}"/>
                    </a:ext>
                  </a:extLst>
                </p:cNvPr>
                <p:cNvSpPr>
                  <a:spLocks noEditPoints="1"/>
                </p:cNvSpPr>
                <p:nvPr/>
              </p:nvSpPr>
              <p:spPr bwMode="auto">
                <a:xfrm>
                  <a:off x="7188200" y="1565275"/>
                  <a:ext cx="333375" cy="333375"/>
                </a:xfrm>
                <a:custGeom>
                  <a:avLst/>
                  <a:gdLst>
                    <a:gd name="T0" fmla="*/ 44 w 88"/>
                    <a:gd name="T1" fmla="*/ 88 h 88"/>
                    <a:gd name="T2" fmla="*/ 0 w 88"/>
                    <a:gd name="T3" fmla="*/ 44 h 88"/>
                    <a:gd name="T4" fmla="*/ 44 w 88"/>
                    <a:gd name="T5" fmla="*/ 0 h 88"/>
                    <a:gd name="T6" fmla="*/ 88 w 88"/>
                    <a:gd name="T7" fmla="*/ 44 h 88"/>
                    <a:gd name="T8" fmla="*/ 44 w 88"/>
                    <a:gd name="T9" fmla="*/ 88 h 88"/>
                    <a:gd name="T10" fmla="*/ 44 w 88"/>
                    <a:gd name="T11" fmla="*/ 24 h 88"/>
                    <a:gd name="T12" fmla="*/ 24 w 88"/>
                    <a:gd name="T13" fmla="*/ 44 h 88"/>
                    <a:gd name="T14" fmla="*/ 44 w 88"/>
                    <a:gd name="T15" fmla="*/ 64 h 88"/>
                    <a:gd name="T16" fmla="*/ 64 w 88"/>
                    <a:gd name="T17" fmla="*/ 44 h 88"/>
                    <a:gd name="T18" fmla="*/ 44 w 88"/>
                    <a:gd name="T19" fmla="*/ 2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88"/>
                      </a:moveTo>
                      <a:cubicBezTo>
                        <a:pt x="20" y="88"/>
                        <a:pt x="0" y="68"/>
                        <a:pt x="0" y="44"/>
                      </a:cubicBezTo>
                      <a:cubicBezTo>
                        <a:pt x="0" y="20"/>
                        <a:pt x="20" y="0"/>
                        <a:pt x="44" y="0"/>
                      </a:cubicBezTo>
                      <a:cubicBezTo>
                        <a:pt x="68" y="0"/>
                        <a:pt x="88" y="20"/>
                        <a:pt x="88" y="44"/>
                      </a:cubicBezTo>
                      <a:cubicBezTo>
                        <a:pt x="88" y="68"/>
                        <a:pt x="68" y="88"/>
                        <a:pt x="44" y="88"/>
                      </a:cubicBezTo>
                      <a:close/>
                      <a:moveTo>
                        <a:pt x="44" y="24"/>
                      </a:moveTo>
                      <a:cubicBezTo>
                        <a:pt x="33" y="24"/>
                        <a:pt x="24" y="33"/>
                        <a:pt x="24" y="44"/>
                      </a:cubicBezTo>
                      <a:cubicBezTo>
                        <a:pt x="24" y="55"/>
                        <a:pt x="33" y="64"/>
                        <a:pt x="44" y="64"/>
                      </a:cubicBezTo>
                      <a:cubicBezTo>
                        <a:pt x="55" y="64"/>
                        <a:pt x="64" y="55"/>
                        <a:pt x="64" y="44"/>
                      </a:cubicBezTo>
                      <a:cubicBezTo>
                        <a:pt x="64" y="33"/>
                        <a:pt x="55" y="24"/>
                        <a:pt x="44" y="24"/>
                      </a:cubicBezTo>
                      <a:close/>
                    </a:path>
                  </a:pathLst>
                </a:cu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351"/>
                </a:p>
              </p:txBody>
            </p:sp>
            <p:sp>
              <p:nvSpPr>
                <p:cNvPr id="139" name="Freeform 138">
                  <a:extLst>
                    <a:ext uri="{FF2B5EF4-FFF2-40B4-BE49-F238E27FC236}">
                      <a16:creationId xmlns:a16="http://schemas.microsoft.com/office/drawing/2014/main" id="{0C615597-AD50-4410-991B-B17D05034E2C}"/>
                    </a:ext>
                  </a:extLst>
                </p:cNvPr>
                <p:cNvSpPr>
                  <a:spLocks noEditPoints="1"/>
                </p:cNvSpPr>
                <p:nvPr/>
              </p:nvSpPr>
              <p:spPr bwMode="auto">
                <a:xfrm>
                  <a:off x="7612063" y="1565275"/>
                  <a:ext cx="333375" cy="333375"/>
                </a:xfrm>
                <a:custGeom>
                  <a:avLst/>
                  <a:gdLst>
                    <a:gd name="T0" fmla="*/ 44 w 88"/>
                    <a:gd name="T1" fmla="*/ 88 h 88"/>
                    <a:gd name="T2" fmla="*/ 0 w 88"/>
                    <a:gd name="T3" fmla="*/ 44 h 88"/>
                    <a:gd name="T4" fmla="*/ 44 w 88"/>
                    <a:gd name="T5" fmla="*/ 0 h 88"/>
                    <a:gd name="T6" fmla="*/ 88 w 88"/>
                    <a:gd name="T7" fmla="*/ 44 h 88"/>
                    <a:gd name="T8" fmla="*/ 44 w 88"/>
                    <a:gd name="T9" fmla="*/ 88 h 88"/>
                    <a:gd name="T10" fmla="*/ 44 w 88"/>
                    <a:gd name="T11" fmla="*/ 24 h 88"/>
                    <a:gd name="T12" fmla="*/ 24 w 88"/>
                    <a:gd name="T13" fmla="*/ 44 h 88"/>
                    <a:gd name="T14" fmla="*/ 44 w 88"/>
                    <a:gd name="T15" fmla="*/ 64 h 88"/>
                    <a:gd name="T16" fmla="*/ 64 w 88"/>
                    <a:gd name="T17" fmla="*/ 44 h 88"/>
                    <a:gd name="T18" fmla="*/ 44 w 88"/>
                    <a:gd name="T19" fmla="*/ 2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88"/>
                      </a:moveTo>
                      <a:cubicBezTo>
                        <a:pt x="19" y="88"/>
                        <a:pt x="0" y="68"/>
                        <a:pt x="0" y="44"/>
                      </a:cubicBezTo>
                      <a:cubicBezTo>
                        <a:pt x="0" y="20"/>
                        <a:pt x="19" y="0"/>
                        <a:pt x="44" y="0"/>
                      </a:cubicBezTo>
                      <a:cubicBezTo>
                        <a:pt x="68" y="0"/>
                        <a:pt x="88" y="20"/>
                        <a:pt x="88" y="44"/>
                      </a:cubicBezTo>
                      <a:cubicBezTo>
                        <a:pt x="88" y="68"/>
                        <a:pt x="68" y="88"/>
                        <a:pt x="44" y="88"/>
                      </a:cubicBezTo>
                      <a:close/>
                      <a:moveTo>
                        <a:pt x="44" y="24"/>
                      </a:moveTo>
                      <a:cubicBezTo>
                        <a:pt x="33" y="24"/>
                        <a:pt x="24" y="33"/>
                        <a:pt x="24" y="44"/>
                      </a:cubicBezTo>
                      <a:cubicBezTo>
                        <a:pt x="24" y="55"/>
                        <a:pt x="33" y="64"/>
                        <a:pt x="44" y="64"/>
                      </a:cubicBezTo>
                      <a:cubicBezTo>
                        <a:pt x="55" y="64"/>
                        <a:pt x="64" y="55"/>
                        <a:pt x="64" y="44"/>
                      </a:cubicBezTo>
                      <a:cubicBezTo>
                        <a:pt x="64" y="33"/>
                        <a:pt x="55" y="24"/>
                        <a:pt x="44" y="24"/>
                      </a:cubicBezTo>
                      <a:close/>
                    </a:path>
                  </a:pathLst>
                </a:cu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351"/>
                </a:p>
              </p:txBody>
            </p:sp>
            <p:sp>
              <p:nvSpPr>
                <p:cNvPr id="140" name="Rectangle 139">
                  <a:extLst>
                    <a:ext uri="{FF2B5EF4-FFF2-40B4-BE49-F238E27FC236}">
                      <a16:creationId xmlns:a16="http://schemas.microsoft.com/office/drawing/2014/main" id="{E72F5153-F280-4B7B-B59B-E672787B2D03}"/>
                    </a:ext>
                  </a:extLst>
                </p:cNvPr>
                <p:cNvSpPr>
                  <a:spLocks noChangeArrowheads="1"/>
                </p:cNvSpPr>
                <p:nvPr/>
              </p:nvSpPr>
              <p:spPr bwMode="auto">
                <a:xfrm>
                  <a:off x="4316413" y="1811338"/>
                  <a:ext cx="139700" cy="442913"/>
                </a:xfrm>
                <a:prstGeom prst="rect">
                  <a:avLst/>
                </a:pr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351"/>
                </a:p>
              </p:txBody>
            </p:sp>
            <p:sp>
              <p:nvSpPr>
                <p:cNvPr id="141" name="Rectangle 140">
                  <a:extLst>
                    <a:ext uri="{FF2B5EF4-FFF2-40B4-BE49-F238E27FC236}">
                      <a16:creationId xmlns:a16="http://schemas.microsoft.com/office/drawing/2014/main" id="{F67256C4-20B1-4E87-A8ED-6350778F917B}"/>
                    </a:ext>
                  </a:extLst>
                </p:cNvPr>
                <p:cNvSpPr>
                  <a:spLocks noChangeArrowheads="1"/>
                </p:cNvSpPr>
                <p:nvPr/>
              </p:nvSpPr>
              <p:spPr bwMode="auto">
                <a:xfrm>
                  <a:off x="4740275" y="1811338"/>
                  <a:ext cx="139700" cy="442913"/>
                </a:xfrm>
                <a:prstGeom prst="rect">
                  <a:avLst/>
                </a:pr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351"/>
                </a:p>
              </p:txBody>
            </p:sp>
            <p:sp>
              <p:nvSpPr>
                <p:cNvPr id="142" name="Rectangle 141">
                  <a:extLst>
                    <a:ext uri="{FF2B5EF4-FFF2-40B4-BE49-F238E27FC236}">
                      <a16:creationId xmlns:a16="http://schemas.microsoft.com/office/drawing/2014/main" id="{9548F5DF-FDE6-4F5C-BDB4-373137F789AE}"/>
                    </a:ext>
                  </a:extLst>
                </p:cNvPr>
                <p:cNvSpPr>
                  <a:spLocks noChangeArrowheads="1"/>
                </p:cNvSpPr>
                <p:nvPr/>
              </p:nvSpPr>
              <p:spPr bwMode="auto">
                <a:xfrm>
                  <a:off x="5164138" y="1811338"/>
                  <a:ext cx="141288" cy="442913"/>
                </a:xfrm>
                <a:prstGeom prst="rect">
                  <a:avLst/>
                </a:pr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351"/>
                </a:p>
              </p:txBody>
            </p:sp>
            <p:sp>
              <p:nvSpPr>
                <p:cNvPr id="143" name="Rectangle 142">
                  <a:extLst>
                    <a:ext uri="{FF2B5EF4-FFF2-40B4-BE49-F238E27FC236}">
                      <a16:creationId xmlns:a16="http://schemas.microsoft.com/office/drawing/2014/main" id="{F8EC5AA6-5978-44AF-A05C-ABDC964F6614}"/>
                    </a:ext>
                  </a:extLst>
                </p:cNvPr>
                <p:cNvSpPr>
                  <a:spLocks noChangeArrowheads="1"/>
                </p:cNvSpPr>
                <p:nvPr/>
              </p:nvSpPr>
              <p:spPr bwMode="auto">
                <a:xfrm>
                  <a:off x="5584825" y="1811338"/>
                  <a:ext cx="144463" cy="442913"/>
                </a:xfrm>
                <a:prstGeom prst="rect">
                  <a:avLst/>
                </a:pr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351"/>
                </a:p>
              </p:txBody>
            </p:sp>
            <p:sp>
              <p:nvSpPr>
                <p:cNvPr id="144" name="Rectangle 143">
                  <a:extLst>
                    <a:ext uri="{FF2B5EF4-FFF2-40B4-BE49-F238E27FC236}">
                      <a16:creationId xmlns:a16="http://schemas.microsoft.com/office/drawing/2014/main" id="{8D6CAC31-A3F6-49B2-831B-0B4323A76512}"/>
                    </a:ext>
                  </a:extLst>
                </p:cNvPr>
                <p:cNvSpPr>
                  <a:spLocks noChangeArrowheads="1"/>
                </p:cNvSpPr>
                <p:nvPr/>
              </p:nvSpPr>
              <p:spPr bwMode="auto">
                <a:xfrm>
                  <a:off x="6008688" y="1811338"/>
                  <a:ext cx="144463" cy="442913"/>
                </a:xfrm>
                <a:prstGeom prst="rect">
                  <a:avLst/>
                </a:pr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351"/>
                </a:p>
              </p:txBody>
            </p:sp>
            <p:sp>
              <p:nvSpPr>
                <p:cNvPr id="145" name="Rectangle 144">
                  <a:extLst>
                    <a:ext uri="{FF2B5EF4-FFF2-40B4-BE49-F238E27FC236}">
                      <a16:creationId xmlns:a16="http://schemas.microsoft.com/office/drawing/2014/main" id="{47DF79A9-ABC2-491E-A085-88ABB92D1F7C}"/>
                    </a:ext>
                  </a:extLst>
                </p:cNvPr>
                <p:cNvSpPr>
                  <a:spLocks noChangeArrowheads="1"/>
                </p:cNvSpPr>
                <p:nvPr/>
              </p:nvSpPr>
              <p:spPr bwMode="auto">
                <a:xfrm>
                  <a:off x="6434138" y="1811338"/>
                  <a:ext cx="144463" cy="442913"/>
                </a:xfrm>
                <a:prstGeom prst="rect">
                  <a:avLst/>
                </a:pr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351"/>
                </a:p>
              </p:txBody>
            </p:sp>
            <p:sp>
              <p:nvSpPr>
                <p:cNvPr id="146" name="Rectangle 145">
                  <a:extLst>
                    <a:ext uri="{FF2B5EF4-FFF2-40B4-BE49-F238E27FC236}">
                      <a16:creationId xmlns:a16="http://schemas.microsoft.com/office/drawing/2014/main" id="{FAABB74F-B4F5-4FF6-ACB5-E3B70205F1C3}"/>
                    </a:ext>
                  </a:extLst>
                </p:cNvPr>
                <p:cNvSpPr>
                  <a:spLocks noChangeArrowheads="1"/>
                </p:cNvSpPr>
                <p:nvPr/>
              </p:nvSpPr>
              <p:spPr bwMode="auto">
                <a:xfrm>
                  <a:off x="6858000" y="1811338"/>
                  <a:ext cx="144463" cy="442913"/>
                </a:xfrm>
                <a:prstGeom prst="rect">
                  <a:avLst/>
                </a:pr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351"/>
                </a:p>
              </p:txBody>
            </p:sp>
            <p:sp>
              <p:nvSpPr>
                <p:cNvPr id="147" name="Rectangle 146">
                  <a:extLst>
                    <a:ext uri="{FF2B5EF4-FFF2-40B4-BE49-F238E27FC236}">
                      <a16:creationId xmlns:a16="http://schemas.microsoft.com/office/drawing/2014/main" id="{BD00DECD-5778-43C9-A048-38E6558F35EE}"/>
                    </a:ext>
                  </a:extLst>
                </p:cNvPr>
                <p:cNvSpPr>
                  <a:spLocks noChangeArrowheads="1"/>
                </p:cNvSpPr>
                <p:nvPr/>
              </p:nvSpPr>
              <p:spPr bwMode="auto">
                <a:xfrm>
                  <a:off x="7281863" y="1811338"/>
                  <a:ext cx="141288" cy="442913"/>
                </a:xfrm>
                <a:prstGeom prst="rect">
                  <a:avLst/>
                </a:pr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351"/>
                </a:p>
              </p:txBody>
            </p:sp>
            <p:sp>
              <p:nvSpPr>
                <p:cNvPr id="148" name="Rectangle 147">
                  <a:extLst>
                    <a:ext uri="{FF2B5EF4-FFF2-40B4-BE49-F238E27FC236}">
                      <a16:creationId xmlns:a16="http://schemas.microsoft.com/office/drawing/2014/main" id="{D864C5E3-B9B4-4FB4-BCA6-4A18456609F0}"/>
                    </a:ext>
                  </a:extLst>
                </p:cNvPr>
                <p:cNvSpPr>
                  <a:spLocks noChangeArrowheads="1"/>
                </p:cNvSpPr>
                <p:nvPr/>
              </p:nvSpPr>
              <p:spPr bwMode="auto">
                <a:xfrm>
                  <a:off x="7707313" y="1811338"/>
                  <a:ext cx="139700" cy="442913"/>
                </a:xfrm>
                <a:prstGeom prst="rect">
                  <a:avLst/>
                </a:pr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351"/>
                </a:p>
              </p:txBody>
            </p:sp>
          </p:grpSp>
          <p:grpSp>
            <p:nvGrpSpPr>
              <p:cNvPr id="97" name="Group 96">
                <a:extLst>
                  <a:ext uri="{FF2B5EF4-FFF2-40B4-BE49-F238E27FC236}">
                    <a16:creationId xmlns:a16="http://schemas.microsoft.com/office/drawing/2014/main" id="{1154766D-6818-438A-BBD2-8BAC29B64000}"/>
                  </a:ext>
                </a:extLst>
              </p:cNvPr>
              <p:cNvGrpSpPr/>
              <p:nvPr/>
            </p:nvGrpSpPr>
            <p:grpSpPr>
              <a:xfrm>
                <a:off x="3251200" y="2435225"/>
                <a:ext cx="704851" cy="2025650"/>
                <a:chOff x="3251200" y="2435225"/>
                <a:chExt cx="704851" cy="2025650"/>
              </a:xfrm>
            </p:grpSpPr>
            <p:sp>
              <p:nvSpPr>
                <p:cNvPr id="121" name="Freeform 120">
                  <a:extLst>
                    <a:ext uri="{FF2B5EF4-FFF2-40B4-BE49-F238E27FC236}">
                      <a16:creationId xmlns:a16="http://schemas.microsoft.com/office/drawing/2014/main" id="{50423E5F-4A0C-4458-B11F-149A5A757B6A}"/>
                    </a:ext>
                  </a:extLst>
                </p:cNvPr>
                <p:cNvSpPr>
                  <a:spLocks noEditPoints="1"/>
                </p:cNvSpPr>
                <p:nvPr/>
              </p:nvSpPr>
              <p:spPr bwMode="auto">
                <a:xfrm>
                  <a:off x="3251200" y="4127500"/>
                  <a:ext cx="333375" cy="333375"/>
                </a:xfrm>
                <a:custGeom>
                  <a:avLst/>
                  <a:gdLst>
                    <a:gd name="T0" fmla="*/ 44 w 88"/>
                    <a:gd name="T1" fmla="*/ 88 h 88"/>
                    <a:gd name="T2" fmla="*/ 0 w 88"/>
                    <a:gd name="T3" fmla="*/ 44 h 88"/>
                    <a:gd name="T4" fmla="*/ 44 w 88"/>
                    <a:gd name="T5" fmla="*/ 0 h 88"/>
                    <a:gd name="T6" fmla="*/ 88 w 88"/>
                    <a:gd name="T7" fmla="*/ 44 h 88"/>
                    <a:gd name="T8" fmla="*/ 44 w 88"/>
                    <a:gd name="T9" fmla="*/ 88 h 88"/>
                    <a:gd name="T10" fmla="*/ 44 w 88"/>
                    <a:gd name="T11" fmla="*/ 24 h 88"/>
                    <a:gd name="T12" fmla="*/ 24 w 88"/>
                    <a:gd name="T13" fmla="*/ 44 h 88"/>
                    <a:gd name="T14" fmla="*/ 44 w 88"/>
                    <a:gd name="T15" fmla="*/ 64 h 88"/>
                    <a:gd name="T16" fmla="*/ 64 w 88"/>
                    <a:gd name="T17" fmla="*/ 44 h 88"/>
                    <a:gd name="T18" fmla="*/ 44 w 88"/>
                    <a:gd name="T19" fmla="*/ 2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88"/>
                      </a:moveTo>
                      <a:cubicBezTo>
                        <a:pt x="19" y="88"/>
                        <a:pt x="0" y="69"/>
                        <a:pt x="0" y="44"/>
                      </a:cubicBezTo>
                      <a:cubicBezTo>
                        <a:pt x="0" y="20"/>
                        <a:pt x="19" y="0"/>
                        <a:pt x="44" y="0"/>
                      </a:cubicBezTo>
                      <a:cubicBezTo>
                        <a:pt x="68" y="0"/>
                        <a:pt x="88" y="20"/>
                        <a:pt x="88" y="44"/>
                      </a:cubicBezTo>
                      <a:cubicBezTo>
                        <a:pt x="88" y="69"/>
                        <a:pt x="68" y="88"/>
                        <a:pt x="44" y="88"/>
                      </a:cubicBezTo>
                      <a:close/>
                      <a:moveTo>
                        <a:pt x="44" y="24"/>
                      </a:moveTo>
                      <a:cubicBezTo>
                        <a:pt x="33" y="24"/>
                        <a:pt x="24" y="33"/>
                        <a:pt x="24" y="44"/>
                      </a:cubicBezTo>
                      <a:cubicBezTo>
                        <a:pt x="24" y="55"/>
                        <a:pt x="33" y="64"/>
                        <a:pt x="44" y="64"/>
                      </a:cubicBezTo>
                      <a:cubicBezTo>
                        <a:pt x="55" y="64"/>
                        <a:pt x="64" y="55"/>
                        <a:pt x="64" y="44"/>
                      </a:cubicBezTo>
                      <a:cubicBezTo>
                        <a:pt x="64" y="33"/>
                        <a:pt x="55" y="24"/>
                        <a:pt x="44" y="24"/>
                      </a:cubicBezTo>
                      <a:close/>
                    </a:path>
                  </a:pathLst>
                </a:cu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351"/>
                </a:p>
              </p:txBody>
            </p:sp>
            <p:sp>
              <p:nvSpPr>
                <p:cNvPr id="122" name="Freeform 121">
                  <a:extLst>
                    <a:ext uri="{FF2B5EF4-FFF2-40B4-BE49-F238E27FC236}">
                      <a16:creationId xmlns:a16="http://schemas.microsoft.com/office/drawing/2014/main" id="{EA918874-72BD-4D3F-9BB1-8954DC5581B6}"/>
                    </a:ext>
                  </a:extLst>
                </p:cNvPr>
                <p:cNvSpPr>
                  <a:spLocks noEditPoints="1"/>
                </p:cNvSpPr>
                <p:nvPr/>
              </p:nvSpPr>
              <p:spPr bwMode="auto">
                <a:xfrm>
                  <a:off x="3251200" y="3708400"/>
                  <a:ext cx="333375" cy="333375"/>
                </a:xfrm>
                <a:custGeom>
                  <a:avLst/>
                  <a:gdLst>
                    <a:gd name="T0" fmla="*/ 44 w 88"/>
                    <a:gd name="T1" fmla="*/ 88 h 88"/>
                    <a:gd name="T2" fmla="*/ 0 w 88"/>
                    <a:gd name="T3" fmla="*/ 44 h 88"/>
                    <a:gd name="T4" fmla="*/ 44 w 88"/>
                    <a:gd name="T5" fmla="*/ 0 h 88"/>
                    <a:gd name="T6" fmla="*/ 88 w 88"/>
                    <a:gd name="T7" fmla="*/ 44 h 88"/>
                    <a:gd name="T8" fmla="*/ 44 w 88"/>
                    <a:gd name="T9" fmla="*/ 88 h 88"/>
                    <a:gd name="T10" fmla="*/ 44 w 88"/>
                    <a:gd name="T11" fmla="*/ 24 h 88"/>
                    <a:gd name="T12" fmla="*/ 24 w 88"/>
                    <a:gd name="T13" fmla="*/ 44 h 88"/>
                    <a:gd name="T14" fmla="*/ 44 w 88"/>
                    <a:gd name="T15" fmla="*/ 64 h 88"/>
                    <a:gd name="T16" fmla="*/ 64 w 88"/>
                    <a:gd name="T17" fmla="*/ 44 h 88"/>
                    <a:gd name="T18" fmla="*/ 44 w 88"/>
                    <a:gd name="T19" fmla="*/ 2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88"/>
                      </a:moveTo>
                      <a:cubicBezTo>
                        <a:pt x="19" y="88"/>
                        <a:pt x="0" y="68"/>
                        <a:pt x="0" y="44"/>
                      </a:cubicBezTo>
                      <a:cubicBezTo>
                        <a:pt x="0" y="19"/>
                        <a:pt x="19" y="0"/>
                        <a:pt x="44" y="0"/>
                      </a:cubicBezTo>
                      <a:cubicBezTo>
                        <a:pt x="68" y="0"/>
                        <a:pt x="88" y="19"/>
                        <a:pt x="88" y="44"/>
                      </a:cubicBezTo>
                      <a:cubicBezTo>
                        <a:pt x="88" y="68"/>
                        <a:pt x="68" y="88"/>
                        <a:pt x="44" y="88"/>
                      </a:cubicBezTo>
                      <a:close/>
                      <a:moveTo>
                        <a:pt x="44" y="24"/>
                      </a:moveTo>
                      <a:cubicBezTo>
                        <a:pt x="33" y="24"/>
                        <a:pt x="24" y="32"/>
                        <a:pt x="24" y="44"/>
                      </a:cubicBezTo>
                      <a:cubicBezTo>
                        <a:pt x="24" y="55"/>
                        <a:pt x="33" y="64"/>
                        <a:pt x="44" y="64"/>
                      </a:cubicBezTo>
                      <a:cubicBezTo>
                        <a:pt x="55" y="64"/>
                        <a:pt x="64" y="55"/>
                        <a:pt x="64" y="44"/>
                      </a:cubicBezTo>
                      <a:cubicBezTo>
                        <a:pt x="64" y="32"/>
                        <a:pt x="55" y="24"/>
                        <a:pt x="44" y="24"/>
                      </a:cubicBezTo>
                      <a:close/>
                    </a:path>
                  </a:pathLst>
                </a:cu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351"/>
                </a:p>
              </p:txBody>
            </p:sp>
            <p:sp>
              <p:nvSpPr>
                <p:cNvPr id="123" name="Freeform 122">
                  <a:extLst>
                    <a:ext uri="{FF2B5EF4-FFF2-40B4-BE49-F238E27FC236}">
                      <a16:creationId xmlns:a16="http://schemas.microsoft.com/office/drawing/2014/main" id="{55940E9E-6408-4D50-9DD5-72BB899906FF}"/>
                    </a:ext>
                  </a:extLst>
                </p:cNvPr>
                <p:cNvSpPr>
                  <a:spLocks noEditPoints="1"/>
                </p:cNvSpPr>
                <p:nvPr/>
              </p:nvSpPr>
              <p:spPr bwMode="auto">
                <a:xfrm>
                  <a:off x="3251200" y="3284538"/>
                  <a:ext cx="333375" cy="331788"/>
                </a:xfrm>
                <a:custGeom>
                  <a:avLst/>
                  <a:gdLst>
                    <a:gd name="T0" fmla="*/ 44 w 88"/>
                    <a:gd name="T1" fmla="*/ 88 h 88"/>
                    <a:gd name="T2" fmla="*/ 0 w 88"/>
                    <a:gd name="T3" fmla="*/ 44 h 88"/>
                    <a:gd name="T4" fmla="*/ 44 w 88"/>
                    <a:gd name="T5" fmla="*/ 0 h 88"/>
                    <a:gd name="T6" fmla="*/ 88 w 88"/>
                    <a:gd name="T7" fmla="*/ 44 h 88"/>
                    <a:gd name="T8" fmla="*/ 44 w 88"/>
                    <a:gd name="T9" fmla="*/ 88 h 88"/>
                    <a:gd name="T10" fmla="*/ 44 w 88"/>
                    <a:gd name="T11" fmla="*/ 24 h 88"/>
                    <a:gd name="T12" fmla="*/ 24 w 88"/>
                    <a:gd name="T13" fmla="*/ 44 h 88"/>
                    <a:gd name="T14" fmla="*/ 44 w 88"/>
                    <a:gd name="T15" fmla="*/ 64 h 88"/>
                    <a:gd name="T16" fmla="*/ 64 w 88"/>
                    <a:gd name="T17" fmla="*/ 44 h 88"/>
                    <a:gd name="T18" fmla="*/ 44 w 88"/>
                    <a:gd name="T19" fmla="*/ 2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88"/>
                      </a:moveTo>
                      <a:cubicBezTo>
                        <a:pt x="19" y="88"/>
                        <a:pt x="0" y="68"/>
                        <a:pt x="0" y="44"/>
                      </a:cubicBezTo>
                      <a:cubicBezTo>
                        <a:pt x="0" y="19"/>
                        <a:pt x="19" y="0"/>
                        <a:pt x="44" y="0"/>
                      </a:cubicBezTo>
                      <a:cubicBezTo>
                        <a:pt x="68" y="0"/>
                        <a:pt x="88" y="19"/>
                        <a:pt x="88" y="44"/>
                      </a:cubicBezTo>
                      <a:cubicBezTo>
                        <a:pt x="88" y="68"/>
                        <a:pt x="68" y="88"/>
                        <a:pt x="44" y="88"/>
                      </a:cubicBezTo>
                      <a:close/>
                      <a:moveTo>
                        <a:pt x="44" y="24"/>
                      </a:moveTo>
                      <a:cubicBezTo>
                        <a:pt x="33" y="24"/>
                        <a:pt x="24" y="33"/>
                        <a:pt x="24" y="44"/>
                      </a:cubicBezTo>
                      <a:cubicBezTo>
                        <a:pt x="24" y="55"/>
                        <a:pt x="33" y="64"/>
                        <a:pt x="44" y="64"/>
                      </a:cubicBezTo>
                      <a:cubicBezTo>
                        <a:pt x="55" y="64"/>
                        <a:pt x="64" y="55"/>
                        <a:pt x="64" y="44"/>
                      </a:cubicBezTo>
                      <a:cubicBezTo>
                        <a:pt x="64" y="33"/>
                        <a:pt x="55" y="24"/>
                        <a:pt x="44" y="24"/>
                      </a:cubicBezTo>
                      <a:close/>
                    </a:path>
                  </a:pathLst>
                </a:cu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351"/>
                </a:p>
              </p:txBody>
            </p:sp>
            <p:sp>
              <p:nvSpPr>
                <p:cNvPr id="124" name="Freeform 123">
                  <a:extLst>
                    <a:ext uri="{FF2B5EF4-FFF2-40B4-BE49-F238E27FC236}">
                      <a16:creationId xmlns:a16="http://schemas.microsoft.com/office/drawing/2014/main" id="{911E3705-D245-4B56-983C-B42B49993A4E}"/>
                    </a:ext>
                  </a:extLst>
                </p:cNvPr>
                <p:cNvSpPr>
                  <a:spLocks noEditPoints="1"/>
                </p:cNvSpPr>
                <p:nvPr/>
              </p:nvSpPr>
              <p:spPr bwMode="auto">
                <a:xfrm>
                  <a:off x="3251200" y="2859088"/>
                  <a:ext cx="333375" cy="333375"/>
                </a:xfrm>
                <a:custGeom>
                  <a:avLst/>
                  <a:gdLst>
                    <a:gd name="T0" fmla="*/ 44 w 88"/>
                    <a:gd name="T1" fmla="*/ 88 h 88"/>
                    <a:gd name="T2" fmla="*/ 0 w 88"/>
                    <a:gd name="T3" fmla="*/ 44 h 88"/>
                    <a:gd name="T4" fmla="*/ 44 w 88"/>
                    <a:gd name="T5" fmla="*/ 0 h 88"/>
                    <a:gd name="T6" fmla="*/ 88 w 88"/>
                    <a:gd name="T7" fmla="*/ 44 h 88"/>
                    <a:gd name="T8" fmla="*/ 44 w 88"/>
                    <a:gd name="T9" fmla="*/ 88 h 88"/>
                    <a:gd name="T10" fmla="*/ 44 w 88"/>
                    <a:gd name="T11" fmla="*/ 24 h 88"/>
                    <a:gd name="T12" fmla="*/ 24 w 88"/>
                    <a:gd name="T13" fmla="*/ 44 h 88"/>
                    <a:gd name="T14" fmla="*/ 44 w 88"/>
                    <a:gd name="T15" fmla="*/ 64 h 88"/>
                    <a:gd name="T16" fmla="*/ 64 w 88"/>
                    <a:gd name="T17" fmla="*/ 44 h 88"/>
                    <a:gd name="T18" fmla="*/ 44 w 88"/>
                    <a:gd name="T19" fmla="*/ 2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88"/>
                      </a:moveTo>
                      <a:cubicBezTo>
                        <a:pt x="19" y="88"/>
                        <a:pt x="0" y="68"/>
                        <a:pt x="0" y="44"/>
                      </a:cubicBezTo>
                      <a:cubicBezTo>
                        <a:pt x="0" y="19"/>
                        <a:pt x="19" y="0"/>
                        <a:pt x="44" y="0"/>
                      </a:cubicBezTo>
                      <a:cubicBezTo>
                        <a:pt x="68" y="0"/>
                        <a:pt x="88" y="19"/>
                        <a:pt x="88" y="44"/>
                      </a:cubicBezTo>
                      <a:cubicBezTo>
                        <a:pt x="88" y="68"/>
                        <a:pt x="68" y="88"/>
                        <a:pt x="44" y="88"/>
                      </a:cubicBezTo>
                      <a:close/>
                      <a:moveTo>
                        <a:pt x="44" y="24"/>
                      </a:moveTo>
                      <a:cubicBezTo>
                        <a:pt x="33" y="24"/>
                        <a:pt x="24" y="33"/>
                        <a:pt x="24" y="44"/>
                      </a:cubicBezTo>
                      <a:cubicBezTo>
                        <a:pt x="24" y="55"/>
                        <a:pt x="33" y="64"/>
                        <a:pt x="44" y="64"/>
                      </a:cubicBezTo>
                      <a:cubicBezTo>
                        <a:pt x="55" y="64"/>
                        <a:pt x="64" y="55"/>
                        <a:pt x="64" y="44"/>
                      </a:cubicBezTo>
                      <a:cubicBezTo>
                        <a:pt x="64" y="33"/>
                        <a:pt x="55" y="24"/>
                        <a:pt x="44" y="24"/>
                      </a:cubicBezTo>
                      <a:close/>
                    </a:path>
                  </a:pathLst>
                </a:cu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351"/>
                </a:p>
              </p:txBody>
            </p:sp>
            <p:sp>
              <p:nvSpPr>
                <p:cNvPr id="125" name="Freeform 124">
                  <a:extLst>
                    <a:ext uri="{FF2B5EF4-FFF2-40B4-BE49-F238E27FC236}">
                      <a16:creationId xmlns:a16="http://schemas.microsoft.com/office/drawing/2014/main" id="{1E278F16-2941-4838-A419-2DFF354BD704}"/>
                    </a:ext>
                  </a:extLst>
                </p:cNvPr>
                <p:cNvSpPr>
                  <a:spLocks noEditPoints="1"/>
                </p:cNvSpPr>
                <p:nvPr/>
              </p:nvSpPr>
              <p:spPr bwMode="auto">
                <a:xfrm>
                  <a:off x="3251200" y="2435225"/>
                  <a:ext cx="333375" cy="333375"/>
                </a:xfrm>
                <a:custGeom>
                  <a:avLst/>
                  <a:gdLst>
                    <a:gd name="T0" fmla="*/ 44 w 88"/>
                    <a:gd name="T1" fmla="*/ 88 h 88"/>
                    <a:gd name="T2" fmla="*/ 0 w 88"/>
                    <a:gd name="T3" fmla="*/ 44 h 88"/>
                    <a:gd name="T4" fmla="*/ 44 w 88"/>
                    <a:gd name="T5" fmla="*/ 0 h 88"/>
                    <a:gd name="T6" fmla="*/ 88 w 88"/>
                    <a:gd name="T7" fmla="*/ 44 h 88"/>
                    <a:gd name="T8" fmla="*/ 44 w 88"/>
                    <a:gd name="T9" fmla="*/ 88 h 88"/>
                    <a:gd name="T10" fmla="*/ 44 w 88"/>
                    <a:gd name="T11" fmla="*/ 24 h 88"/>
                    <a:gd name="T12" fmla="*/ 24 w 88"/>
                    <a:gd name="T13" fmla="*/ 44 h 88"/>
                    <a:gd name="T14" fmla="*/ 44 w 88"/>
                    <a:gd name="T15" fmla="*/ 64 h 88"/>
                    <a:gd name="T16" fmla="*/ 64 w 88"/>
                    <a:gd name="T17" fmla="*/ 44 h 88"/>
                    <a:gd name="T18" fmla="*/ 44 w 88"/>
                    <a:gd name="T19" fmla="*/ 2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88"/>
                      </a:moveTo>
                      <a:cubicBezTo>
                        <a:pt x="19" y="88"/>
                        <a:pt x="0" y="68"/>
                        <a:pt x="0" y="44"/>
                      </a:cubicBezTo>
                      <a:cubicBezTo>
                        <a:pt x="0" y="19"/>
                        <a:pt x="19" y="0"/>
                        <a:pt x="44" y="0"/>
                      </a:cubicBezTo>
                      <a:cubicBezTo>
                        <a:pt x="68" y="0"/>
                        <a:pt x="88" y="19"/>
                        <a:pt x="88" y="44"/>
                      </a:cubicBezTo>
                      <a:cubicBezTo>
                        <a:pt x="88" y="68"/>
                        <a:pt x="68" y="88"/>
                        <a:pt x="44" y="88"/>
                      </a:cubicBezTo>
                      <a:close/>
                      <a:moveTo>
                        <a:pt x="44" y="24"/>
                      </a:moveTo>
                      <a:cubicBezTo>
                        <a:pt x="33" y="24"/>
                        <a:pt x="24" y="33"/>
                        <a:pt x="24" y="44"/>
                      </a:cubicBezTo>
                      <a:cubicBezTo>
                        <a:pt x="24" y="55"/>
                        <a:pt x="33" y="64"/>
                        <a:pt x="44" y="64"/>
                      </a:cubicBezTo>
                      <a:cubicBezTo>
                        <a:pt x="55" y="64"/>
                        <a:pt x="64" y="55"/>
                        <a:pt x="64" y="44"/>
                      </a:cubicBezTo>
                      <a:cubicBezTo>
                        <a:pt x="64" y="33"/>
                        <a:pt x="55" y="24"/>
                        <a:pt x="44" y="24"/>
                      </a:cubicBezTo>
                      <a:close/>
                    </a:path>
                  </a:pathLst>
                </a:cu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351"/>
                </a:p>
              </p:txBody>
            </p:sp>
            <p:sp>
              <p:nvSpPr>
                <p:cNvPr id="126" name="Rectangle 125">
                  <a:extLst>
                    <a:ext uri="{FF2B5EF4-FFF2-40B4-BE49-F238E27FC236}">
                      <a16:creationId xmlns:a16="http://schemas.microsoft.com/office/drawing/2014/main" id="{1C72D454-B6FC-4AE4-9E2B-7387C8B1742D}"/>
                    </a:ext>
                  </a:extLst>
                </p:cNvPr>
                <p:cNvSpPr>
                  <a:spLocks noChangeArrowheads="1"/>
                </p:cNvSpPr>
                <p:nvPr/>
              </p:nvSpPr>
              <p:spPr bwMode="auto">
                <a:xfrm>
                  <a:off x="3513138" y="4227513"/>
                  <a:ext cx="442913" cy="139700"/>
                </a:xfrm>
                <a:prstGeom prst="rect">
                  <a:avLst/>
                </a:pr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351"/>
                </a:p>
              </p:txBody>
            </p:sp>
            <p:sp>
              <p:nvSpPr>
                <p:cNvPr id="127" name="Rectangle 126">
                  <a:extLst>
                    <a:ext uri="{FF2B5EF4-FFF2-40B4-BE49-F238E27FC236}">
                      <a16:creationId xmlns:a16="http://schemas.microsoft.com/office/drawing/2014/main" id="{13B23638-FDD1-41BD-9DFB-64D76BF47C20}"/>
                    </a:ext>
                  </a:extLst>
                </p:cNvPr>
                <p:cNvSpPr>
                  <a:spLocks noChangeArrowheads="1"/>
                </p:cNvSpPr>
                <p:nvPr/>
              </p:nvSpPr>
              <p:spPr bwMode="auto">
                <a:xfrm>
                  <a:off x="3513138" y="3802063"/>
                  <a:ext cx="442913" cy="141288"/>
                </a:xfrm>
                <a:prstGeom prst="rect">
                  <a:avLst/>
                </a:pr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351"/>
                </a:p>
              </p:txBody>
            </p:sp>
            <p:sp>
              <p:nvSpPr>
                <p:cNvPr id="128" name="Rectangle 127">
                  <a:extLst>
                    <a:ext uri="{FF2B5EF4-FFF2-40B4-BE49-F238E27FC236}">
                      <a16:creationId xmlns:a16="http://schemas.microsoft.com/office/drawing/2014/main" id="{899FAA37-CAFC-4FCC-BF72-5EFB05737A84}"/>
                    </a:ext>
                  </a:extLst>
                </p:cNvPr>
                <p:cNvSpPr>
                  <a:spLocks noChangeArrowheads="1"/>
                </p:cNvSpPr>
                <p:nvPr/>
              </p:nvSpPr>
              <p:spPr bwMode="auto">
                <a:xfrm>
                  <a:off x="3513138" y="3378200"/>
                  <a:ext cx="442913" cy="139700"/>
                </a:xfrm>
                <a:prstGeom prst="rect">
                  <a:avLst/>
                </a:pr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351"/>
                </a:p>
              </p:txBody>
            </p:sp>
            <p:sp>
              <p:nvSpPr>
                <p:cNvPr id="129" name="Rectangle 128">
                  <a:extLst>
                    <a:ext uri="{FF2B5EF4-FFF2-40B4-BE49-F238E27FC236}">
                      <a16:creationId xmlns:a16="http://schemas.microsoft.com/office/drawing/2014/main" id="{4B17F3A6-209B-4489-9C8C-3D751A38E9A3}"/>
                    </a:ext>
                  </a:extLst>
                </p:cNvPr>
                <p:cNvSpPr>
                  <a:spLocks noChangeArrowheads="1"/>
                </p:cNvSpPr>
                <p:nvPr/>
              </p:nvSpPr>
              <p:spPr bwMode="auto">
                <a:xfrm>
                  <a:off x="3513138" y="2954338"/>
                  <a:ext cx="442913" cy="139700"/>
                </a:xfrm>
                <a:prstGeom prst="rect">
                  <a:avLst/>
                </a:pr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351"/>
                </a:p>
              </p:txBody>
            </p:sp>
            <p:sp>
              <p:nvSpPr>
                <p:cNvPr id="130" name="Rectangle 129">
                  <a:extLst>
                    <a:ext uri="{FF2B5EF4-FFF2-40B4-BE49-F238E27FC236}">
                      <a16:creationId xmlns:a16="http://schemas.microsoft.com/office/drawing/2014/main" id="{98B92010-5D2C-4909-AAE3-5DEA967CEE83}"/>
                    </a:ext>
                  </a:extLst>
                </p:cNvPr>
                <p:cNvSpPr>
                  <a:spLocks noChangeArrowheads="1"/>
                </p:cNvSpPr>
                <p:nvPr/>
              </p:nvSpPr>
              <p:spPr bwMode="auto">
                <a:xfrm>
                  <a:off x="3513138" y="2530475"/>
                  <a:ext cx="442913" cy="139700"/>
                </a:xfrm>
                <a:prstGeom prst="rect">
                  <a:avLst/>
                </a:pr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351"/>
                </a:p>
              </p:txBody>
            </p:sp>
          </p:grpSp>
          <p:grpSp>
            <p:nvGrpSpPr>
              <p:cNvPr id="98" name="Group 97">
                <a:extLst>
                  <a:ext uri="{FF2B5EF4-FFF2-40B4-BE49-F238E27FC236}">
                    <a16:creationId xmlns:a16="http://schemas.microsoft.com/office/drawing/2014/main" id="{10BE09FA-6863-4755-9C96-C0224510CD52}"/>
                  </a:ext>
                </a:extLst>
              </p:cNvPr>
              <p:cNvGrpSpPr/>
              <p:nvPr/>
            </p:nvGrpSpPr>
            <p:grpSpPr>
              <a:xfrm>
                <a:off x="8270875" y="2435225"/>
                <a:ext cx="735013" cy="2025650"/>
                <a:chOff x="8270875" y="2435225"/>
                <a:chExt cx="735013" cy="2025650"/>
              </a:xfrm>
            </p:grpSpPr>
            <p:sp>
              <p:nvSpPr>
                <p:cNvPr id="111" name="Freeform 110">
                  <a:extLst>
                    <a:ext uri="{FF2B5EF4-FFF2-40B4-BE49-F238E27FC236}">
                      <a16:creationId xmlns:a16="http://schemas.microsoft.com/office/drawing/2014/main" id="{AEBAB066-1891-4426-BBC3-3A1C1FE929FD}"/>
                    </a:ext>
                  </a:extLst>
                </p:cNvPr>
                <p:cNvSpPr>
                  <a:spLocks noEditPoints="1"/>
                </p:cNvSpPr>
                <p:nvPr/>
              </p:nvSpPr>
              <p:spPr bwMode="auto">
                <a:xfrm>
                  <a:off x="8672513" y="4127500"/>
                  <a:ext cx="333375" cy="333375"/>
                </a:xfrm>
                <a:custGeom>
                  <a:avLst/>
                  <a:gdLst>
                    <a:gd name="T0" fmla="*/ 44 w 88"/>
                    <a:gd name="T1" fmla="*/ 88 h 88"/>
                    <a:gd name="T2" fmla="*/ 0 w 88"/>
                    <a:gd name="T3" fmla="*/ 44 h 88"/>
                    <a:gd name="T4" fmla="*/ 44 w 88"/>
                    <a:gd name="T5" fmla="*/ 0 h 88"/>
                    <a:gd name="T6" fmla="*/ 88 w 88"/>
                    <a:gd name="T7" fmla="*/ 44 h 88"/>
                    <a:gd name="T8" fmla="*/ 44 w 88"/>
                    <a:gd name="T9" fmla="*/ 88 h 88"/>
                    <a:gd name="T10" fmla="*/ 44 w 88"/>
                    <a:gd name="T11" fmla="*/ 24 h 88"/>
                    <a:gd name="T12" fmla="*/ 24 w 88"/>
                    <a:gd name="T13" fmla="*/ 44 h 88"/>
                    <a:gd name="T14" fmla="*/ 44 w 88"/>
                    <a:gd name="T15" fmla="*/ 64 h 88"/>
                    <a:gd name="T16" fmla="*/ 64 w 88"/>
                    <a:gd name="T17" fmla="*/ 44 h 88"/>
                    <a:gd name="T18" fmla="*/ 44 w 88"/>
                    <a:gd name="T19" fmla="*/ 2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88"/>
                      </a:moveTo>
                      <a:cubicBezTo>
                        <a:pt x="19" y="88"/>
                        <a:pt x="0" y="69"/>
                        <a:pt x="0" y="44"/>
                      </a:cubicBezTo>
                      <a:cubicBezTo>
                        <a:pt x="0" y="20"/>
                        <a:pt x="19" y="0"/>
                        <a:pt x="44" y="0"/>
                      </a:cubicBezTo>
                      <a:cubicBezTo>
                        <a:pt x="68" y="0"/>
                        <a:pt x="88" y="20"/>
                        <a:pt x="88" y="44"/>
                      </a:cubicBezTo>
                      <a:cubicBezTo>
                        <a:pt x="88" y="69"/>
                        <a:pt x="68" y="88"/>
                        <a:pt x="44" y="88"/>
                      </a:cubicBezTo>
                      <a:close/>
                      <a:moveTo>
                        <a:pt x="44" y="24"/>
                      </a:moveTo>
                      <a:cubicBezTo>
                        <a:pt x="33" y="24"/>
                        <a:pt x="24" y="33"/>
                        <a:pt x="24" y="44"/>
                      </a:cubicBezTo>
                      <a:cubicBezTo>
                        <a:pt x="24" y="55"/>
                        <a:pt x="33" y="64"/>
                        <a:pt x="44" y="64"/>
                      </a:cubicBezTo>
                      <a:cubicBezTo>
                        <a:pt x="55" y="64"/>
                        <a:pt x="64" y="55"/>
                        <a:pt x="64" y="44"/>
                      </a:cubicBezTo>
                      <a:cubicBezTo>
                        <a:pt x="64" y="33"/>
                        <a:pt x="55" y="24"/>
                        <a:pt x="44" y="24"/>
                      </a:cubicBezTo>
                      <a:close/>
                    </a:path>
                  </a:pathLst>
                </a:cu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351"/>
                </a:p>
              </p:txBody>
            </p:sp>
            <p:sp>
              <p:nvSpPr>
                <p:cNvPr id="112" name="Freeform 111">
                  <a:extLst>
                    <a:ext uri="{FF2B5EF4-FFF2-40B4-BE49-F238E27FC236}">
                      <a16:creationId xmlns:a16="http://schemas.microsoft.com/office/drawing/2014/main" id="{96D2A1DD-DA65-4505-8649-179EA279064D}"/>
                    </a:ext>
                  </a:extLst>
                </p:cNvPr>
                <p:cNvSpPr>
                  <a:spLocks noEditPoints="1"/>
                </p:cNvSpPr>
                <p:nvPr/>
              </p:nvSpPr>
              <p:spPr bwMode="auto">
                <a:xfrm>
                  <a:off x="8672513" y="3708400"/>
                  <a:ext cx="333375" cy="333375"/>
                </a:xfrm>
                <a:custGeom>
                  <a:avLst/>
                  <a:gdLst>
                    <a:gd name="T0" fmla="*/ 44 w 88"/>
                    <a:gd name="T1" fmla="*/ 88 h 88"/>
                    <a:gd name="T2" fmla="*/ 0 w 88"/>
                    <a:gd name="T3" fmla="*/ 44 h 88"/>
                    <a:gd name="T4" fmla="*/ 44 w 88"/>
                    <a:gd name="T5" fmla="*/ 0 h 88"/>
                    <a:gd name="T6" fmla="*/ 88 w 88"/>
                    <a:gd name="T7" fmla="*/ 44 h 88"/>
                    <a:gd name="T8" fmla="*/ 44 w 88"/>
                    <a:gd name="T9" fmla="*/ 88 h 88"/>
                    <a:gd name="T10" fmla="*/ 44 w 88"/>
                    <a:gd name="T11" fmla="*/ 24 h 88"/>
                    <a:gd name="T12" fmla="*/ 24 w 88"/>
                    <a:gd name="T13" fmla="*/ 44 h 88"/>
                    <a:gd name="T14" fmla="*/ 44 w 88"/>
                    <a:gd name="T15" fmla="*/ 64 h 88"/>
                    <a:gd name="T16" fmla="*/ 64 w 88"/>
                    <a:gd name="T17" fmla="*/ 44 h 88"/>
                    <a:gd name="T18" fmla="*/ 44 w 88"/>
                    <a:gd name="T19" fmla="*/ 2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88"/>
                      </a:moveTo>
                      <a:cubicBezTo>
                        <a:pt x="19" y="88"/>
                        <a:pt x="0" y="68"/>
                        <a:pt x="0" y="44"/>
                      </a:cubicBezTo>
                      <a:cubicBezTo>
                        <a:pt x="0" y="19"/>
                        <a:pt x="19" y="0"/>
                        <a:pt x="44" y="0"/>
                      </a:cubicBezTo>
                      <a:cubicBezTo>
                        <a:pt x="68" y="0"/>
                        <a:pt x="88" y="19"/>
                        <a:pt x="88" y="44"/>
                      </a:cubicBezTo>
                      <a:cubicBezTo>
                        <a:pt x="88" y="68"/>
                        <a:pt x="68" y="88"/>
                        <a:pt x="44" y="88"/>
                      </a:cubicBezTo>
                      <a:close/>
                      <a:moveTo>
                        <a:pt x="44" y="24"/>
                      </a:moveTo>
                      <a:cubicBezTo>
                        <a:pt x="33" y="24"/>
                        <a:pt x="24" y="32"/>
                        <a:pt x="24" y="44"/>
                      </a:cubicBezTo>
                      <a:cubicBezTo>
                        <a:pt x="24" y="55"/>
                        <a:pt x="33" y="64"/>
                        <a:pt x="44" y="64"/>
                      </a:cubicBezTo>
                      <a:cubicBezTo>
                        <a:pt x="55" y="64"/>
                        <a:pt x="64" y="55"/>
                        <a:pt x="64" y="44"/>
                      </a:cubicBezTo>
                      <a:cubicBezTo>
                        <a:pt x="64" y="32"/>
                        <a:pt x="55" y="24"/>
                        <a:pt x="44" y="24"/>
                      </a:cubicBezTo>
                      <a:close/>
                    </a:path>
                  </a:pathLst>
                </a:cu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351"/>
                </a:p>
              </p:txBody>
            </p:sp>
            <p:sp>
              <p:nvSpPr>
                <p:cNvPr id="113" name="Freeform 112">
                  <a:extLst>
                    <a:ext uri="{FF2B5EF4-FFF2-40B4-BE49-F238E27FC236}">
                      <a16:creationId xmlns:a16="http://schemas.microsoft.com/office/drawing/2014/main" id="{1EA4B09B-557B-43FE-9B0F-058683FBFF03}"/>
                    </a:ext>
                  </a:extLst>
                </p:cNvPr>
                <p:cNvSpPr>
                  <a:spLocks noEditPoints="1"/>
                </p:cNvSpPr>
                <p:nvPr/>
              </p:nvSpPr>
              <p:spPr bwMode="auto">
                <a:xfrm>
                  <a:off x="8672513" y="3284538"/>
                  <a:ext cx="333375" cy="331788"/>
                </a:xfrm>
                <a:custGeom>
                  <a:avLst/>
                  <a:gdLst>
                    <a:gd name="T0" fmla="*/ 44 w 88"/>
                    <a:gd name="T1" fmla="*/ 88 h 88"/>
                    <a:gd name="T2" fmla="*/ 0 w 88"/>
                    <a:gd name="T3" fmla="*/ 44 h 88"/>
                    <a:gd name="T4" fmla="*/ 44 w 88"/>
                    <a:gd name="T5" fmla="*/ 0 h 88"/>
                    <a:gd name="T6" fmla="*/ 88 w 88"/>
                    <a:gd name="T7" fmla="*/ 44 h 88"/>
                    <a:gd name="T8" fmla="*/ 44 w 88"/>
                    <a:gd name="T9" fmla="*/ 88 h 88"/>
                    <a:gd name="T10" fmla="*/ 44 w 88"/>
                    <a:gd name="T11" fmla="*/ 24 h 88"/>
                    <a:gd name="T12" fmla="*/ 24 w 88"/>
                    <a:gd name="T13" fmla="*/ 44 h 88"/>
                    <a:gd name="T14" fmla="*/ 44 w 88"/>
                    <a:gd name="T15" fmla="*/ 64 h 88"/>
                    <a:gd name="T16" fmla="*/ 64 w 88"/>
                    <a:gd name="T17" fmla="*/ 44 h 88"/>
                    <a:gd name="T18" fmla="*/ 44 w 88"/>
                    <a:gd name="T19" fmla="*/ 2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88"/>
                      </a:moveTo>
                      <a:cubicBezTo>
                        <a:pt x="19" y="88"/>
                        <a:pt x="0" y="68"/>
                        <a:pt x="0" y="44"/>
                      </a:cubicBezTo>
                      <a:cubicBezTo>
                        <a:pt x="0" y="19"/>
                        <a:pt x="19" y="0"/>
                        <a:pt x="44" y="0"/>
                      </a:cubicBezTo>
                      <a:cubicBezTo>
                        <a:pt x="68" y="0"/>
                        <a:pt x="88" y="19"/>
                        <a:pt x="88" y="44"/>
                      </a:cubicBezTo>
                      <a:cubicBezTo>
                        <a:pt x="88" y="68"/>
                        <a:pt x="68" y="88"/>
                        <a:pt x="44" y="88"/>
                      </a:cubicBezTo>
                      <a:close/>
                      <a:moveTo>
                        <a:pt x="44" y="24"/>
                      </a:moveTo>
                      <a:cubicBezTo>
                        <a:pt x="33" y="24"/>
                        <a:pt x="24" y="33"/>
                        <a:pt x="24" y="44"/>
                      </a:cubicBezTo>
                      <a:cubicBezTo>
                        <a:pt x="24" y="55"/>
                        <a:pt x="33" y="64"/>
                        <a:pt x="44" y="64"/>
                      </a:cubicBezTo>
                      <a:cubicBezTo>
                        <a:pt x="55" y="64"/>
                        <a:pt x="64" y="55"/>
                        <a:pt x="64" y="44"/>
                      </a:cubicBezTo>
                      <a:cubicBezTo>
                        <a:pt x="64" y="33"/>
                        <a:pt x="55" y="24"/>
                        <a:pt x="44" y="24"/>
                      </a:cubicBezTo>
                      <a:close/>
                    </a:path>
                  </a:pathLst>
                </a:cu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351"/>
                </a:p>
              </p:txBody>
            </p:sp>
            <p:sp>
              <p:nvSpPr>
                <p:cNvPr id="114" name="Freeform 113">
                  <a:extLst>
                    <a:ext uri="{FF2B5EF4-FFF2-40B4-BE49-F238E27FC236}">
                      <a16:creationId xmlns:a16="http://schemas.microsoft.com/office/drawing/2014/main" id="{E451B60A-221E-4EF4-A06F-FEE5339CC4D7}"/>
                    </a:ext>
                  </a:extLst>
                </p:cNvPr>
                <p:cNvSpPr>
                  <a:spLocks noEditPoints="1"/>
                </p:cNvSpPr>
                <p:nvPr/>
              </p:nvSpPr>
              <p:spPr bwMode="auto">
                <a:xfrm>
                  <a:off x="8672513" y="2859088"/>
                  <a:ext cx="333375" cy="333375"/>
                </a:xfrm>
                <a:custGeom>
                  <a:avLst/>
                  <a:gdLst>
                    <a:gd name="T0" fmla="*/ 44 w 88"/>
                    <a:gd name="T1" fmla="*/ 88 h 88"/>
                    <a:gd name="T2" fmla="*/ 0 w 88"/>
                    <a:gd name="T3" fmla="*/ 44 h 88"/>
                    <a:gd name="T4" fmla="*/ 44 w 88"/>
                    <a:gd name="T5" fmla="*/ 0 h 88"/>
                    <a:gd name="T6" fmla="*/ 88 w 88"/>
                    <a:gd name="T7" fmla="*/ 44 h 88"/>
                    <a:gd name="T8" fmla="*/ 44 w 88"/>
                    <a:gd name="T9" fmla="*/ 88 h 88"/>
                    <a:gd name="T10" fmla="*/ 44 w 88"/>
                    <a:gd name="T11" fmla="*/ 24 h 88"/>
                    <a:gd name="T12" fmla="*/ 24 w 88"/>
                    <a:gd name="T13" fmla="*/ 44 h 88"/>
                    <a:gd name="T14" fmla="*/ 44 w 88"/>
                    <a:gd name="T15" fmla="*/ 64 h 88"/>
                    <a:gd name="T16" fmla="*/ 64 w 88"/>
                    <a:gd name="T17" fmla="*/ 44 h 88"/>
                    <a:gd name="T18" fmla="*/ 44 w 88"/>
                    <a:gd name="T19" fmla="*/ 2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88"/>
                      </a:moveTo>
                      <a:cubicBezTo>
                        <a:pt x="19" y="88"/>
                        <a:pt x="0" y="68"/>
                        <a:pt x="0" y="44"/>
                      </a:cubicBezTo>
                      <a:cubicBezTo>
                        <a:pt x="0" y="19"/>
                        <a:pt x="19" y="0"/>
                        <a:pt x="44" y="0"/>
                      </a:cubicBezTo>
                      <a:cubicBezTo>
                        <a:pt x="68" y="0"/>
                        <a:pt x="88" y="19"/>
                        <a:pt x="88" y="44"/>
                      </a:cubicBezTo>
                      <a:cubicBezTo>
                        <a:pt x="88" y="68"/>
                        <a:pt x="68" y="88"/>
                        <a:pt x="44" y="88"/>
                      </a:cubicBezTo>
                      <a:close/>
                      <a:moveTo>
                        <a:pt x="44" y="24"/>
                      </a:moveTo>
                      <a:cubicBezTo>
                        <a:pt x="33" y="24"/>
                        <a:pt x="24" y="33"/>
                        <a:pt x="24" y="44"/>
                      </a:cubicBezTo>
                      <a:cubicBezTo>
                        <a:pt x="24" y="55"/>
                        <a:pt x="33" y="64"/>
                        <a:pt x="44" y="64"/>
                      </a:cubicBezTo>
                      <a:cubicBezTo>
                        <a:pt x="55" y="64"/>
                        <a:pt x="64" y="55"/>
                        <a:pt x="64" y="44"/>
                      </a:cubicBezTo>
                      <a:cubicBezTo>
                        <a:pt x="64" y="33"/>
                        <a:pt x="55" y="24"/>
                        <a:pt x="44" y="24"/>
                      </a:cubicBezTo>
                      <a:close/>
                    </a:path>
                  </a:pathLst>
                </a:cu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351"/>
                </a:p>
              </p:txBody>
            </p:sp>
            <p:sp>
              <p:nvSpPr>
                <p:cNvPr id="115" name="Freeform 114">
                  <a:extLst>
                    <a:ext uri="{FF2B5EF4-FFF2-40B4-BE49-F238E27FC236}">
                      <a16:creationId xmlns:a16="http://schemas.microsoft.com/office/drawing/2014/main" id="{58505C88-6DD4-4B30-808D-E0B8AB78E15D}"/>
                    </a:ext>
                  </a:extLst>
                </p:cNvPr>
                <p:cNvSpPr>
                  <a:spLocks noEditPoints="1"/>
                </p:cNvSpPr>
                <p:nvPr/>
              </p:nvSpPr>
              <p:spPr bwMode="auto">
                <a:xfrm>
                  <a:off x="8672513" y="2435225"/>
                  <a:ext cx="333375" cy="333375"/>
                </a:xfrm>
                <a:custGeom>
                  <a:avLst/>
                  <a:gdLst>
                    <a:gd name="T0" fmla="*/ 44 w 88"/>
                    <a:gd name="T1" fmla="*/ 88 h 88"/>
                    <a:gd name="T2" fmla="*/ 0 w 88"/>
                    <a:gd name="T3" fmla="*/ 44 h 88"/>
                    <a:gd name="T4" fmla="*/ 44 w 88"/>
                    <a:gd name="T5" fmla="*/ 0 h 88"/>
                    <a:gd name="T6" fmla="*/ 88 w 88"/>
                    <a:gd name="T7" fmla="*/ 44 h 88"/>
                    <a:gd name="T8" fmla="*/ 44 w 88"/>
                    <a:gd name="T9" fmla="*/ 88 h 88"/>
                    <a:gd name="T10" fmla="*/ 44 w 88"/>
                    <a:gd name="T11" fmla="*/ 24 h 88"/>
                    <a:gd name="T12" fmla="*/ 24 w 88"/>
                    <a:gd name="T13" fmla="*/ 44 h 88"/>
                    <a:gd name="T14" fmla="*/ 44 w 88"/>
                    <a:gd name="T15" fmla="*/ 64 h 88"/>
                    <a:gd name="T16" fmla="*/ 64 w 88"/>
                    <a:gd name="T17" fmla="*/ 44 h 88"/>
                    <a:gd name="T18" fmla="*/ 44 w 88"/>
                    <a:gd name="T19" fmla="*/ 2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88"/>
                      </a:moveTo>
                      <a:cubicBezTo>
                        <a:pt x="19" y="88"/>
                        <a:pt x="0" y="68"/>
                        <a:pt x="0" y="44"/>
                      </a:cubicBezTo>
                      <a:cubicBezTo>
                        <a:pt x="0" y="19"/>
                        <a:pt x="19" y="0"/>
                        <a:pt x="44" y="0"/>
                      </a:cubicBezTo>
                      <a:cubicBezTo>
                        <a:pt x="68" y="0"/>
                        <a:pt x="88" y="19"/>
                        <a:pt x="88" y="44"/>
                      </a:cubicBezTo>
                      <a:cubicBezTo>
                        <a:pt x="88" y="68"/>
                        <a:pt x="68" y="88"/>
                        <a:pt x="44" y="88"/>
                      </a:cubicBezTo>
                      <a:close/>
                      <a:moveTo>
                        <a:pt x="44" y="24"/>
                      </a:moveTo>
                      <a:cubicBezTo>
                        <a:pt x="33" y="24"/>
                        <a:pt x="24" y="33"/>
                        <a:pt x="24" y="44"/>
                      </a:cubicBezTo>
                      <a:cubicBezTo>
                        <a:pt x="24" y="55"/>
                        <a:pt x="33" y="64"/>
                        <a:pt x="44" y="64"/>
                      </a:cubicBezTo>
                      <a:cubicBezTo>
                        <a:pt x="55" y="64"/>
                        <a:pt x="64" y="55"/>
                        <a:pt x="64" y="44"/>
                      </a:cubicBezTo>
                      <a:cubicBezTo>
                        <a:pt x="64" y="33"/>
                        <a:pt x="55" y="24"/>
                        <a:pt x="44" y="24"/>
                      </a:cubicBezTo>
                      <a:close/>
                    </a:path>
                  </a:pathLst>
                </a:cu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351"/>
                </a:p>
              </p:txBody>
            </p:sp>
            <p:sp>
              <p:nvSpPr>
                <p:cNvPr id="116" name="Rectangle 115">
                  <a:extLst>
                    <a:ext uri="{FF2B5EF4-FFF2-40B4-BE49-F238E27FC236}">
                      <a16:creationId xmlns:a16="http://schemas.microsoft.com/office/drawing/2014/main" id="{B6B51175-6D6A-4360-89C2-D64610D5E31F}"/>
                    </a:ext>
                  </a:extLst>
                </p:cNvPr>
                <p:cNvSpPr>
                  <a:spLocks noChangeArrowheads="1"/>
                </p:cNvSpPr>
                <p:nvPr/>
              </p:nvSpPr>
              <p:spPr bwMode="auto">
                <a:xfrm>
                  <a:off x="8270875" y="4227513"/>
                  <a:ext cx="447675" cy="139700"/>
                </a:xfrm>
                <a:prstGeom prst="rect">
                  <a:avLst/>
                </a:pr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351"/>
                </a:p>
              </p:txBody>
            </p:sp>
            <p:sp>
              <p:nvSpPr>
                <p:cNvPr id="117" name="Rectangle 116">
                  <a:extLst>
                    <a:ext uri="{FF2B5EF4-FFF2-40B4-BE49-F238E27FC236}">
                      <a16:creationId xmlns:a16="http://schemas.microsoft.com/office/drawing/2014/main" id="{96A69C26-D617-439D-8ECC-E7F152F6C537}"/>
                    </a:ext>
                  </a:extLst>
                </p:cNvPr>
                <p:cNvSpPr>
                  <a:spLocks noChangeArrowheads="1"/>
                </p:cNvSpPr>
                <p:nvPr/>
              </p:nvSpPr>
              <p:spPr bwMode="auto">
                <a:xfrm>
                  <a:off x="8270875" y="3802063"/>
                  <a:ext cx="447675" cy="141288"/>
                </a:xfrm>
                <a:prstGeom prst="rect">
                  <a:avLst/>
                </a:pr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351"/>
                </a:p>
              </p:txBody>
            </p:sp>
            <p:sp>
              <p:nvSpPr>
                <p:cNvPr id="118" name="Rectangle 117">
                  <a:extLst>
                    <a:ext uri="{FF2B5EF4-FFF2-40B4-BE49-F238E27FC236}">
                      <a16:creationId xmlns:a16="http://schemas.microsoft.com/office/drawing/2014/main" id="{FEFDE5B5-98C7-4C9A-B537-B350B7C251E2}"/>
                    </a:ext>
                  </a:extLst>
                </p:cNvPr>
                <p:cNvSpPr>
                  <a:spLocks noChangeArrowheads="1"/>
                </p:cNvSpPr>
                <p:nvPr/>
              </p:nvSpPr>
              <p:spPr bwMode="auto">
                <a:xfrm>
                  <a:off x="8270875" y="3378200"/>
                  <a:ext cx="447675" cy="139700"/>
                </a:xfrm>
                <a:prstGeom prst="rect">
                  <a:avLst/>
                </a:pr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351"/>
                </a:p>
              </p:txBody>
            </p:sp>
            <p:sp>
              <p:nvSpPr>
                <p:cNvPr id="119" name="Rectangle 118">
                  <a:extLst>
                    <a:ext uri="{FF2B5EF4-FFF2-40B4-BE49-F238E27FC236}">
                      <a16:creationId xmlns:a16="http://schemas.microsoft.com/office/drawing/2014/main" id="{43DEFC10-8C34-4436-A3BD-72604C289858}"/>
                    </a:ext>
                  </a:extLst>
                </p:cNvPr>
                <p:cNvSpPr>
                  <a:spLocks noChangeArrowheads="1"/>
                </p:cNvSpPr>
                <p:nvPr/>
              </p:nvSpPr>
              <p:spPr bwMode="auto">
                <a:xfrm>
                  <a:off x="8270875" y="2954338"/>
                  <a:ext cx="447675" cy="139700"/>
                </a:xfrm>
                <a:prstGeom prst="rect">
                  <a:avLst/>
                </a:pr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351"/>
                </a:p>
              </p:txBody>
            </p:sp>
            <p:sp>
              <p:nvSpPr>
                <p:cNvPr id="120" name="Rectangle 119">
                  <a:extLst>
                    <a:ext uri="{FF2B5EF4-FFF2-40B4-BE49-F238E27FC236}">
                      <a16:creationId xmlns:a16="http://schemas.microsoft.com/office/drawing/2014/main" id="{D31871AA-9A93-4332-8428-90D3AEDFAB01}"/>
                    </a:ext>
                  </a:extLst>
                </p:cNvPr>
                <p:cNvSpPr>
                  <a:spLocks noChangeArrowheads="1"/>
                </p:cNvSpPr>
                <p:nvPr/>
              </p:nvSpPr>
              <p:spPr bwMode="auto">
                <a:xfrm>
                  <a:off x="8270875" y="2530475"/>
                  <a:ext cx="447675" cy="139700"/>
                </a:xfrm>
                <a:prstGeom prst="rect">
                  <a:avLst/>
                </a:pr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351"/>
                </a:p>
              </p:txBody>
            </p:sp>
          </p:grpSp>
          <p:sp>
            <p:nvSpPr>
              <p:cNvPr id="99" name="Freeform 98">
                <a:extLst>
                  <a:ext uri="{FF2B5EF4-FFF2-40B4-BE49-F238E27FC236}">
                    <a16:creationId xmlns:a16="http://schemas.microsoft.com/office/drawing/2014/main" id="{2998CDA8-96E0-4B34-9F20-3B54EA60B5B6}"/>
                  </a:ext>
                </a:extLst>
              </p:cNvPr>
              <p:cNvSpPr>
                <a:spLocks/>
              </p:cNvSpPr>
              <p:nvPr/>
            </p:nvSpPr>
            <p:spPr bwMode="auto">
              <a:xfrm>
                <a:off x="863600" y="0"/>
                <a:ext cx="2439988" cy="3071813"/>
              </a:xfrm>
              <a:custGeom>
                <a:avLst/>
                <a:gdLst>
                  <a:gd name="T0" fmla="*/ 1537 w 1537"/>
                  <a:gd name="T1" fmla="*/ 1803 h 1803"/>
                  <a:gd name="T2" fmla="*/ 910 w 1537"/>
                  <a:gd name="T3" fmla="*/ 1803 h 1803"/>
                  <a:gd name="T4" fmla="*/ 611 w 1537"/>
                  <a:gd name="T5" fmla="*/ 1593 h 1803"/>
                  <a:gd name="T6" fmla="*/ 0 w 1537"/>
                  <a:gd name="T7" fmla="*/ 1593 h 1803"/>
                  <a:gd name="T8" fmla="*/ 0 w 1537"/>
                  <a:gd name="T9" fmla="*/ 0 h 1803"/>
                  <a:gd name="T10" fmla="*/ 57 w 1537"/>
                  <a:gd name="T11" fmla="*/ 0 h 1803"/>
                  <a:gd name="T12" fmla="*/ 57 w 1537"/>
                  <a:gd name="T13" fmla="*/ 1536 h 1803"/>
                  <a:gd name="T14" fmla="*/ 628 w 1537"/>
                  <a:gd name="T15" fmla="*/ 1536 h 1803"/>
                  <a:gd name="T16" fmla="*/ 929 w 1537"/>
                  <a:gd name="T17" fmla="*/ 1746 h 1803"/>
                  <a:gd name="T18" fmla="*/ 1537 w 1537"/>
                  <a:gd name="T19" fmla="*/ 1746 h 1803"/>
                  <a:gd name="T20" fmla="*/ 1537 w 1537"/>
                  <a:gd name="T21" fmla="*/ 1803 h 18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37" h="1803">
                    <a:moveTo>
                      <a:pt x="1537" y="1803"/>
                    </a:moveTo>
                    <a:lnTo>
                      <a:pt x="910" y="1803"/>
                    </a:lnTo>
                    <a:lnTo>
                      <a:pt x="611" y="1593"/>
                    </a:lnTo>
                    <a:lnTo>
                      <a:pt x="0" y="1593"/>
                    </a:lnTo>
                    <a:lnTo>
                      <a:pt x="0" y="0"/>
                    </a:lnTo>
                    <a:lnTo>
                      <a:pt x="57" y="0"/>
                    </a:lnTo>
                    <a:lnTo>
                      <a:pt x="57" y="1536"/>
                    </a:lnTo>
                    <a:lnTo>
                      <a:pt x="628" y="1536"/>
                    </a:lnTo>
                    <a:lnTo>
                      <a:pt x="929" y="1746"/>
                    </a:lnTo>
                    <a:lnTo>
                      <a:pt x="1537" y="1746"/>
                    </a:lnTo>
                    <a:lnTo>
                      <a:pt x="1537" y="1803"/>
                    </a:lnTo>
                    <a:close/>
                  </a:path>
                </a:pathLst>
              </a:cu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351"/>
              </a:p>
            </p:txBody>
          </p:sp>
          <p:grpSp>
            <p:nvGrpSpPr>
              <p:cNvPr id="100" name="Group 99">
                <a:extLst>
                  <a:ext uri="{FF2B5EF4-FFF2-40B4-BE49-F238E27FC236}">
                    <a16:creationId xmlns:a16="http://schemas.microsoft.com/office/drawing/2014/main" id="{C63AA9E8-1120-443A-9CE6-A0A5EC088A98}"/>
                  </a:ext>
                </a:extLst>
              </p:cNvPr>
              <p:cNvGrpSpPr/>
              <p:nvPr/>
            </p:nvGrpSpPr>
            <p:grpSpPr>
              <a:xfrm>
                <a:off x="8166100" y="0"/>
                <a:ext cx="1779588" cy="431800"/>
                <a:chOff x="8166100" y="0"/>
                <a:chExt cx="1779588" cy="431800"/>
              </a:xfrm>
              <a:solidFill>
                <a:schemeClr val="bg1">
                  <a:lumMod val="65000"/>
                </a:schemeClr>
              </a:solidFill>
            </p:grpSpPr>
            <p:sp>
              <p:nvSpPr>
                <p:cNvPr id="109" name="Freeform 108">
                  <a:extLst>
                    <a:ext uri="{FF2B5EF4-FFF2-40B4-BE49-F238E27FC236}">
                      <a16:creationId xmlns:a16="http://schemas.microsoft.com/office/drawing/2014/main" id="{CB929412-D31F-41DD-A832-7D3D7F8BE7B2}"/>
                    </a:ext>
                  </a:extLst>
                </p:cNvPr>
                <p:cNvSpPr>
                  <a:spLocks/>
                </p:cNvSpPr>
                <p:nvPr/>
              </p:nvSpPr>
              <p:spPr bwMode="auto">
                <a:xfrm>
                  <a:off x="8166100" y="76200"/>
                  <a:ext cx="1779588" cy="355600"/>
                </a:xfrm>
                <a:custGeom>
                  <a:avLst/>
                  <a:gdLst>
                    <a:gd name="T0" fmla="*/ 861 w 1121"/>
                    <a:gd name="T1" fmla="*/ 224 h 224"/>
                    <a:gd name="T2" fmla="*/ 0 w 1121"/>
                    <a:gd name="T3" fmla="*/ 224 h 224"/>
                    <a:gd name="T4" fmla="*/ 0 w 1121"/>
                    <a:gd name="T5" fmla="*/ 24 h 224"/>
                    <a:gd name="T6" fmla="*/ 57 w 1121"/>
                    <a:gd name="T7" fmla="*/ 24 h 224"/>
                    <a:gd name="T8" fmla="*/ 57 w 1121"/>
                    <a:gd name="T9" fmla="*/ 167 h 224"/>
                    <a:gd name="T10" fmla="*/ 842 w 1121"/>
                    <a:gd name="T11" fmla="*/ 167 h 224"/>
                    <a:gd name="T12" fmla="*/ 1090 w 1121"/>
                    <a:gd name="T13" fmla="*/ 0 h 224"/>
                    <a:gd name="T14" fmla="*/ 1121 w 1121"/>
                    <a:gd name="T15" fmla="*/ 48 h 224"/>
                    <a:gd name="T16" fmla="*/ 861 w 1121"/>
                    <a:gd name="T17" fmla="*/ 22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21" h="224">
                      <a:moveTo>
                        <a:pt x="861" y="224"/>
                      </a:moveTo>
                      <a:lnTo>
                        <a:pt x="0" y="224"/>
                      </a:lnTo>
                      <a:lnTo>
                        <a:pt x="0" y="24"/>
                      </a:lnTo>
                      <a:lnTo>
                        <a:pt x="57" y="24"/>
                      </a:lnTo>
                      <a:lnTo>
                        <a:pt x="57" y="167"/>
                      </a:lnTo>
                      <a:lnTo>
                        <a:pt x="842" y="167"/>
                      </a:lnTo>
                      <a:lnTo>
                        <a:pt x="1090" y="0"/>
                      </a:lnTo>
                      <a:lnTo>
                        <a:pt x="1121" y="48"/>
                      </a:lnTo>
                      <a:lnTo>
                        <a:pt x="861"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351"/>
                </a:p>
              </p:txBody>
            </p:sp>
            <p:sp>
              <p:nvSpPr>
                <p:cNvPr id="110" name="Rectangle 109">
                  <a:extLst>
                    <a:ext uri="{FF2B5EF4-FFF2-40B4-BE49-F238E27FC236}">
                      <a16:creationId xmlns:a16="http://schemas.microsoft.com/office/drawing/2014/main" id="{5C8460CB-3AC1-44C1-9EB5-145A90A57682}"/>
                    </a:ext>
                  </a:extLst>
                </p:cNvPr>
                <p:cNvSpPr/>
                <p:nvPr/>
              </p:nvSpPr>
              <p:spPr>
                <a:xfrm>
                  <a:off x="8166100" y="0"/>
                  <a:ext cx="88900" cy="2127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a:endParaRPr lang="en-ID" sz="1351"/>
                </a:p>
              </p:txBody>
            </p:sp>
          </p:grpSp>
          <p:sp>
            <p:nvSpPr>
              <p:cNvPr id="101" name="Freeform: Shape 170">
                <a:extLst>
                  <a:ext uri="{FF2B5EF4-FFF2-40B4-BE49-F238E27FC236}">
                    <a16:creationId xmlns:a16="http://schemas.microsoft.com/office/drawing/2014/main" id="{1EE7338C-4BB5-4FC8-AE66-F5503EB74554}"/>
                  </a:ext>
                </a:extLst>
              </p:cNvPr>
              <p:cNvSpPr/>
              <p:nvPr/>
            </p:nvSpPr>
            <p:spPr>
              <a:xfrm>
                <a:off x="0" y="3106036"/>
                <a:ext cx="1325563" cy="1772353"/>
              </a:xfrm>
              <a:custGeom>
                <a:avLst/>
                <a:gdLst>
                  <a:gd name="connsiteX0" fmla="*/ 0 w 1325563"/>
                  <a:gd name="connsiteY0" fmla="*/ 0 h 1772353"/>
                  <a:gd name="connsiteX1" fmla="*/ 1325563 w 1325563"/>
                  <a:gd name="connsiteY1" fmla="*/ 738890 h 1772353"/>
                  <a:gd name="connsiteX2" fmla="*/ 1325563 w 1325563"/>
                  <a:gd name="connsiteY2" fmla="*/ 1772353 h 1772353"/>
                  <a:gd name="connsiteX3" fmla="*/ 0 w 1325563"/>
                  <a:gd name="connsiteY3" fmla="*/ 1772353 h 1772353"/>
                  <a:gd name="connsiteX4" fmla="*/ 0 w 1325563"/>
                  <a:gd name="connsiteY4" fmla="*/ 1681866 h 1772353"/>
                  <a:gd name="connsiteX5" fmla="*/ 1235076 w 1325563"/>
                  <a:gd name="connsiteY5" fmla="*/ 1681866 h 1772353"/>
                  <a:gd name="connsiteX6" fmla="*/ 1235076 w 1325563"/>
                  <a:gd name="connsiteY6" fmla="*/ 794453 h 1772353"/>
                  <a:gd name="connsiteX7" fmla="*/ 0 w 1325563"/>
                  <a:gd name="connsiteY7" fmla="*/ 105749 h 1772353"/>
                  <a:gd name="connsiteX8" fmla="*/ 0 w 1325563"/>
                  <a:gd name="connsiteY8" fmla="*/ 0 h 1772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25563" h="1772353">
                    <a:moveTo>
                      <a:pt x="0" y="0"/>
                    </a:moveTo>
                    <a:lnTo>
                      <a:pt x="1325563" y="738890"/>
                    </a:lnTo>
                    <a:lnTo>
                      <a:pt x="1325563" y="1772353"/>
                    </a:lnTo>
                    <a:lnTo>
                      <a:pt x="0" y="1772353"/>
                    </a:lnTo>
                    <a:lnTo>
                      <a:pt x="0" y="1681866"/>
                    </a:lnTo>
                    <a:lnTo>
                      <a:pt x="1235076" y="1681866"/>
                    </a:lnTo>
                    <a:lnTo>
                      <a:pt x="1235076" y="794453"/>
                    </a:lnTo>
                    <a:lnTo>
                      <a:pt x="0" y="105749"/>
                    </a:lnTo>
                    <a:lnTo>
                      <a:pt x="0" y="0"/>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a:endParaRPr lang="en-ID" sz="1351"/>
              </a:p>
            </p:txBody>
          </p:sp>
          <p:sp>
            <p:nvSpPr>
              <p:cNvPr id="102" name="Freeform: Shape 178">
                <a:extLst>
                  <a:ext uri="{FF2B5EF4-FFF2-40B4-BE49-F238E27FC236}">
                    <a16:creationId xmlns:a16="http://schemas.microsoft.com/office/drawing/2014/main" id="{4BFB81BB-C1D9-485F-93EE-698488FC9D14}"/>
                  </a:ext>
                </a:extLst>
              </p:cNvPr>
              <p:cNvSpPr/>
              <p:nvPr/>
            </p:nvSpPr>
            <p:spPr>
              <a:xfrm>
                <a:off x="1" y="4235994"/>
                <a:ext cx="620713" cy="596356"/>
              </a:xfrm>
              <a:custGeom>
                <a:avLst/>
                <a:gdLst>
                  <a:gd name="connsiteX0" fmla="*/ 0 w 620713"/>
                  <a:gd name="connsiteY0" fmla="*/ 0 h 596356"/>
                  <a:gd name="connsiteX1" fmla="*/ 620713 w 620713"/>
                  <a:gd name="connsiteY1" fmla="*/ 286794 h 596356"/>
                  <a:gd name="connsiteX2" fmla="*/ 620713 w 620713"/>
                  <a:gd name="connsiteY2" fmla="*/ 596356 h 596356"/>
                  <a:gd name="connsiteX3" fmla="*/ 530225 w 620713"/>
                  <a:gd name="connsiteY3" fmla="*/ 596356 h 596356"/>
                  <a:gd name="connsiteX4" fmla="*/ 530225 w 620713"/>
                  <a:gd name="connsiteY4" fmla="*/ 347119 h 596356"/>
                  <a:gd name="connsiteX5" fmla="*/ 0 w 620713"/>
                  <a:gd name="connsiteY5" fmla="*/ 101828 h 596356"/>
                  <a:gd name="connsiteX6" fmla="*/ 0 w 620713"/>
                  <a:gd name="connsiteY6" fmla="*/ 0 h 596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0713" h="596356">
                    <a:moveTo>
                      <a:pt x="0" y="0"/>
                    </a:moveTo>
                    <a:lnTo>
                      <a:pt x="620713" y="286794"/>
                    </a:lnTo>
                    <a:lnTo>
                      <a:pt x="620713" y="596356"/>
                    </a:lnTo>
                    <a:lnTo>
                      <a:pt x="530225" y="596356"/>
                    </a:lnTo>
                    <a:lnTo>
                      <a:pt x="530225" y="347119"/>
                    </a:lnTo>
                    <a:lnTo>
                      <a:pt x="0" y="101828"/>
                    </a:lnTo>
                    <a:lnTo>
                      <a:pt x="0" y="0"/>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a:endParaRPr lang="en-ID" sz="1351"/>
              </a:p>
            </p:txBody>
          </p:sp>
          <p:sp>
            <p:nvSpPr>
              <p:cNvPr id="103" name="Freeform: Shape 187">
                <a:extLst>
                  <a:ext uri="{FF2B5EF4-FFF2-40B4-BE49-F238E27FC236}">
                    <a16:creationId xmlns:a16="http://schemas.microsoft.com/office/drawing/2014/main" id="{2F475784-9EDC-4F26-A2EC-FEB9E78CA452}"/>
                  </a:ext>
                </a:extLst>
              </p:cNvPr>
              <p:cNvSpPr/>
              <p:nvPr/>
            </p:nvSpPr>
            <p:spPr>
              <a:xfrm flipH="1">
                <a:off x="11541126" y="5056188"/>
                <a:ext cx="647699" cy="415925"/>
              </a:xfrm>
              <a:custGeom>
                <a:avLst/>
                <a:gdLst>
                  <a:gd name="connsiteX0" fmla="*/ 593724 w 647699"/>
                  <a:gd name="connsiteY0" fmla="*/ 0 h 415925"/>
                  <a:gd name="connsiteX1" fmla="*/ 131761 w 647699"/>
                  <a:gd name="connsiteY1" fmla="*/ 325438 h 415925"/>
                  <a:gd name="connsiteX2" fmla="*/ 0 w 647699"/>
                  <a:gd name="connsiteY2" fmla="*/ 325438 h 415925"/>
                  <a:gd name="connsiteX3" fmla="*/ 0 w 647699"/>
                  <a:gd name="connsiteY3" fmla="*/ 415925 h 415925"/>
                  <a:gd name="connsiteX4" fmla="*/ 158749 w 647699"/>
                  <a:gd name="connsiteY4" fmla="*/ 415925 h 415925"/>
                  <a:gd name="connsiteX5" fmla="*/ 647699 w 647699"/>
                  <a:gd name="connsiteY5" fmla="*/ 76200 h 415925"/>
                  <a:gd name="connsiteX6" fmla="*/ 593724 w 647699"/>
                  <a:gd name="connsiteY6" fmla="*/ 0 h 415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7699" h="415925">
                    <a:moveTo>
                      <a:pt x="593724" y="0"/>
                    </a:moveTo>
                    <a:lnTo>
                      <a:pt x="131761" y="325438"/>
                    </a:lnTo>
                    <a:lnTo>
                      <a:pt x="0" y="325438"/>
                    </a:lnTo>
                    <a:lnTo>
                      <a:pt x="0" y="415925"/>
                    </a:lnTo>
                    <a:lnTo>
                      <a:pt x="158749" y="415925"/>
                    </a:lnTo>
                    <a:lnTo>
                      <a:pt x="647699" y="76200"/>
                    </a:lnTo>
                    <a:lnTo>
                      <a:pt x="593724" y="0"/>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a:endParaRPr lang="en-ID" sz="1351"/>
              </a:p>
            </p:txBody>
          </p:sp>
          <p:sp>
            <p:nvSpPr>
              <p:cNvPr id="104" name="Freeform: Shape 183">
                <a:extLst>
                  <a:ext uri="{FF2B5EF4-FFF2-40B4-BE49-F238E27FC236}">
                    <a16:creationId xmlns:a16="http://schemas.microsoft.com/office/drawing/2014/main" id="{4614F863-2BEF-49AD-88A9-6619AB9B5C62}"/>
                  </a:ext>
                </a:extLst>
              </p:cNvPr>
              <p:cNvSpPr/>
              <p:nvPr/>
            </p:nvSpPr>
            <p:spPr>
              <a:xfrm>
                <a:off x="10636250" y="1341438"/>
                <a:ext cx="1556543" cy="3378200"/>
              </a:xfrm>
              <a:custGeom>
                <a:avLst/>
                <a:gdLst>
                  <a:gd name="connsiteX0" fmla="*/ 0 w 1556543"/>
                  <a:gd name="connsiteY0" fmla="*/ 0 h 3378200"/>
                  <a:gd name="connsiteX1" fmla="*/ 1547742 w 1556543"/>
                  <a:gd name="connsiteY1" fmla="*/ 0 h 3378200"/>
                  <a:gd name="connsiteX2" fmla="*/ 1547742 w 1556543"/>
                  <a:gd name="connsiteY2" fmla="*/ 90488 h 3378200"/>
                  <a:gd name="connsiteX3" fmla="*/ 95997 w 1556543"/>
                  <a:gd name="connsiteY3" fmla="*/ 90488 h 3378200"/>
                  <a:gd name="connsiteX4" fmla="*/ 95997 w 1556543"/>
                  <a:gd name="connsiteY4" fmla="*/ 3286125 h 3378200"/>
                  <a:gd name="connsiteX5" fmla="*/ 1556543 w 1556543"/>
                  <a:gd name="connsiteY5" fmla="*/ 3286125 h 3378200"/>
                  <a:gd name="connsiteX6" fmla="*/ 1556543 w 1556543"/>
                  <a:gd name="connsiteY6" fmla="*/ 3378200 h 3378200"/>
                  <a:gd name="connsiteX7" fmla="*/ 0 w 1556543"/>
                  <a:gd name="connsiteY7" fmla="*/ 3378200 h 3378200"/>
                  <a:gd name="connsiteX8" fmla="*/ 0 w 1556543"/>
                  <a:gd name="connsiteY8" fmla="*/ 0 h 3378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6543" h="3378200">
                    <a:moveTo>
                      <a:pt x="0" y="0"/>
                    </a:moveTo>
                    <a:lnTo>
                      <a:pt x="1547742" y="0"/>
                    </a:lnTo>
                    <a:lnTo>
                      <a:pt x="1547742" y="90488"/>
                    </a:lnTo>
                    <a:lnTo>
                      <a:pt x="95997" y="90488"/>
                    </a:lnTo>
                    <a:lnTo>
                      <a:pt x="95997" y="3286125"/>
                    </a:lnTo>
                    <a:lnTo>
                      <a:pt x="1556543" y="3286125"/>
                    </a:lnTo>
                    <a:lnTo>
                      <a:pt x="1556543" y="3378200"/>
                    </a:lnTo>
                    <a:lnTo>
                      <a:pt x="0" y="3378200"/>
                    </a:lnTo>
                    <a:lnTo>
                      <a:pt x="0" y="0"/>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a:endParaRPr lang="en-ID" sz="1351"/>
              </a:p>
            </p:txBody>
          </p:sp>
          <p:sp>
            <p:nvSpPr>
              <p:cNvPr id="105" name="Freeform: Shape 194">
                <a:extLst>
                  <a:ext uri="{FF2B5EF4-FFF2-40B4-BE49-F238E27FC236}">
                    <a16:creationId xmlns:a16="http://schemas.microsoft.com/office/drawing/2014/main" id="{6EE82D75-7D96-4AE5-870E-117E8AE9A987}"/>
                  </a:ext>
                </a:extLst>
              </p:cNvPr>
              <p:cNvSpPr/>
              <p:nvPr/>
            </p:nvSpPr>
            <p:spPr>
              <a:xfrm>
                <a:off x="7732712" y="5299075"/>
                <a:ext cx="4456113" cy="698848"/>
              </a:xfrm>
              <a:custGeom>
                <a:avLst/>
                <a:gdLst>
                  <a:gd name="connsiteX0" fmla="*/ 0 w 4456113"/>
                  <a:gd name="connsiteY0" fmla="*/ 0 h 698848"/>
                  <a:gd name="connsiteX1" fmla="*/ 93549 w 4456113"/>
                  <a:gd name="connsiteY1" fmla="*/ 0 h 698848"/>
                  <a:gd name="connsiteX2" fmla="*/ 93549 w 4456113"/>
                  <a:gd name="connsiteY2" fmla="*/ 131763 h 698848"/>
                  <a:gd name="connsiteX3" fmla="*/ 3791938 w 4456113"/>
                  <a:gd name="connsiteY3" fmla="*/ 131763 h 698848"/>
                  <a:gd name="connsiteX4" fmla="*/ 4456113 w 4456113"/>
                  <a:gd name="connsiteY4" fmla="*/ 588370 h 698848"/>
                  <a:gd name="connsiteX5" fmla="*/ 4456113 w 4456113"/>
                  <a:gd name="connsiteY5" fmla="*/ 698848 h 698848"/>
                  <a:gd name="connsiteX6" fmla="*/ 3766132 w 4456113"/>
                  <a:gd name="connsiteY6" fmla="*/ 222250 h 698848"/>
                  <a:gd name="connsiteX7" fmla="*/ 0 w 4456113"/>
                  <a:gd name="connsiteY7" fmla="*/ 222250 h 698848"/>
                  <a:gd name="connsiteX8" fmla="*/ 0 w 4456113"/>
                  <a:gd name="connsiteY8" fmla="*/ 0 h 698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56113" h="698848">
                    <a:moveTo>
                      <a:pt x="0" y="0"/>
                    </a:moveTo>
                    <a:lnTo>
                      <a:pt x="93549" y="0"/>
                    </a:lnTo>
                    <a:lnTo>
                      <a:pt x="93549" y="131763"/>
                    </a:lnTo>
                    <a:lnTo>
                      <a:pt x="3791938" y="131763"/>
                    </a:lnTo>
                    <a:lnTo>
                      <a:pt x="4456113" y="588370"/>
                    </a:lnTo>
                    <a:lnTo>
                      <a:pt x="4456113" y="698848"/>
                    </a:lnTo>
                    <a:lnTo>
                      <a:pt x="3766132" y="222250"/>
                    </a:lnTo>
                    <a:lnTo>
                      <a:pt x="0" y="222250"/>
                    </a:lnTo>
                    <a:lnTo>
                      <a:pt x="0" y="0"/>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a:endParaRPr lang="en-ID" sz="1351"/>
              </a:p>
            </p:txBody>
          </p:sp>
          <p:sp>
            <p:nvSpPr>
              <p:cNvPr id="106" name="Rectangle 105">
                <a:extLst>
                  <a:ext uri="{FF2B5EF4-FFF2-40B4-BE49-F238E27FC236}">
                    <a16:creationId xmlns:a16="http://schemas.microsoft.com/office/drawing/2014/main" id="{C9A8D692-12C2-42F2-88B4-5A9EA114D347}"/>
                  </a:ext>
                </a:extLst>
              </p:cNvPr>
              <p:cNvSpPr/>
              <p:nvPr/>
            </p:nvSpPr>
            <p:spPr>
              <a:xfrm>
                <a:off x="9931400" y="5738813"/>
                <a:ext cx="88900" cy="1119187"/>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a:endParaRPr lang="en-ID" sz="1351"/>
              </a:p>
            </p:txBody>
          </p:sp>
          <p:sp>
            <p:nvSpPr>
              <p:cNvPr id="107" name="Rectangle 106">
                <a:extLst>
                  <a:ext uri="{FF2B5EF4-FFF2-40B4-BE49-F238E27FC236}">
                    <a16:creationId xmlns:a16="http://schemas.microsoft.com/office/drawing/2014/main" id="{D12B4C6B-1ABF-4A08-B4CA-D38322BBF54D}"/>
                  </a:ext>
                </a:extLst>
              </p:cNvPr>
              <p:cNvSpPr/>
              <p:nvPr/>
            </p:nvSpPr>
            <p:spPr>
              <a:xfrm>
                <a:off x="10990263" y="5738813"/>
                <a:ext cx="88900" cy="1119187"/>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a:endParaRPr lang="en-ID" sz="1351"/>
              </a:p>
            </p:txBody>
          </p:sp>
          <p:sp>
            <p:nvSpPr>
              <p:cNvPr id="108" name="Rectangle 107">
                <a:extLst>
                  <a:ext uri="{FF2B5EF4-FFF2-40B4-BE49-F238E27FC236}">
                    <a16:creationId xmlns:a16="http://schemas.microsoft.com/office/drawing/2014/main" id="{8D959865-100C-44A1-8F18-F5A72A703100}"/>
                  </a:ext>
                </a:extLst>
              </p:cNvPr>
              <p:cNvSpPr/>
              <p:nvPr/>
            </p:nvSpPr>
            <p:spPr>
              <a:xfrm rot="5400000">
                <a:off x="10475119" y="5223670"/>
                <a:ext cx="88900" cy="1119187"/>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a:endParaRPr lang="en-ID" sz="1351"/>
              </a:p>
            </p:txBody>
          </p:sp>
        </p:grpSp>
        <p:sp>
          <p:nvSpPr>
            <p:cNvPr id="19" name="Rectangle 18">
              <a:extLst>
                <a:ext uri="{FF2B5EF4-FFF2-40B4-BE49-F238E27FC236}">
                  <a16:creationId xmlns:a16="http://schemas.microsoft.com/office/drawing/2014/main" id="{D0708BEF-D6C0-4BD1-8412-877B4DBAF504}"/>
                </a:ext>
              </a:extLst>
            </p:cNvPr>
            <p:cNvSpPr>
              <a:spLocks noChangeArrowheads="1"/>
            </p:cNvSpPr>
            <p:nvPr/>
          </p:nvSpPr>
          <p:spPr bwMode="auto">
            <a:xfrm>
              <a:off x="2981325" y="1704975"/>
              <a:ext cx="3199210" cy="1763316"/>
            </a:xfrm>
            <a:prstGeom prst="rect">
              <a:avLst/>
            </a:prstGeom>
            <a:noFill/>
            <a:ln w="60325" cap="flat">
              <a:solidFill>
                <a:srgbClr val="00A64E"/>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ctr" anchorCtr="0" compatLnSpc="1">
              <a:prstTxWarp prst="textNoShape">
                <a:avLst/>
              </a:prstTxWarp>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endParaRPr lang="en-ID" sz="1351" dirty="0">
                <a:solidFill>
                  <a:schemeClr val="tx1">
                    <a:lumMod val="65000"/>
                    <a:lumOff val="35000"/>
                  </a:schemeClr>
                </a:solidFill>
              </a:endParaRPr>
            </a:p>
          </p:txBody>
        </p:sp>
        <p:pic>
          <p:nvPicPr>
            <p:cNvPr id="20" name="Picture 19" descr="A picture containing monitor, computer, keyboard, table&#10;&#10;Description automatically generated">
              <a:extLst>
                <a:ext uri="{FF2B5EF4-FFF2-40B4-BE49-F238E27FC236}">
                  <a16:creationId xmlns:a16="http://schemas.microsoft.com/office/drawing/2014/main" id="{DC46C932-19EF-4690-AB35-D49ED58E47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85223" y="1796707"/>
              <a:ext cx="2332431" cy="1826585"/>
            </a:xfrm>
            <a:prstGeom prst="rect">
              <a:avLst/>
            </a:prstGeom>
          </p:spPr>
        </p:pic>
      </p:grpSp>
    </p:spTree>
    <p:extLst>
      <p:ext uri="{BB962C8B-B14F-4D97-AF65-F5344CB8AC3E}">
        <p14:creationId xmlns:p14="http://schemas.microsoft.com/office/powerpoint/2010/main" val="21327608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Corbel" panose="020B0503020204020204" pitchFamily="34" charset="0"/>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0FCA8FB-AFE1-4FC9-B7E5-C7877DDDA747}" type="datetime1">
              <a:rPr lang="en-US" smtClean="0"/>
              <a:t>12/5/2022</a:t>
            </a:fld>
            <a:endParaRPr lang="en-US"/>
          </a:p>
        </p:txBody>
      </p:sp>
      <p:sp>
        <p:nvSpPr>
          <p:cNvPr id="5" name="Footer Placeholder 4"/>
          <p:cNvSpPr>
            <a:spLocks noGrp="1"/>
          </p:cNvSpPr>
          <p:nvPr>
            <p:ph type="ftr" sz="quarter" idx="11"/>
          </p:nvPr>
        </p:nvSpPr>
        <p:spPr/>
        <p:txBody>
          <a:bodyPr/>
          <a:lstStyle/>
          <a:p>
            <a:r>
              <a:rPr lang="en-US"/>
              <a:t>Introduction to AI</a:t>
            </a:r>
          </a:p>
        </p:txBody>
      </p:sp>
      <p:sp>
        <p:nvSpPr>
          <p:cNvPr id="6" name="Slide Number Placeholder 5"/>
          <p:cNvSpPr>
            <a:spLocks noGrp="1"/>
          </p:cNvSpPr>
          <p:nvPr>
            <p:ph type="sldNum" sz="quarter" idx="12"/>
          </p:nvPr>
        </p:nvSpPr>
        <p:spPr/>
        <p:txBody>
          <a:bodyPr/>
          <a:lstStyle/>
          <a:p>
            <a:fld id="{B7884E68-CE57-44C0-BE0F-84C629DF22D5}" type="slidenum">
              <a:rPr lang="en-US" smtClean="0"/>
              <a:t>‹#›</a:t>
            </a:fld>
            <a:endParaRPr lang="en-US"/>
          </a:p>
        </p:txBody>
      </p:sp>
    </p:spTree>
    <p:extLst>
      <p:ext uri="{BB962C8B-B14F-4D97-AF65-F5344CB8AC3E}">
        <p14:creationId xmlns:p14="http://schemas.microsoft.com/office/powerpoint/2010/main" val="7620889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7"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7"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1" y="412301"/>
            <a:ext cx="2628900" cy="5759899"/>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1" y="412301"/>
            <a:ext cx="7734300" cy="5759899"/>
          </a:xfrm>
        </p:spPr>
        <p:txBody>
          <a:bodyPr vert="eaVert" lIns="45720" tIns="0" rIns="4572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D97EA6F-3CCB-4B0E-84A2-75ADE2EC08EE}" type="datetime1">
              <a:rPr lang="en-US" smtClean="0"/>
              <a:t>12/5/2022</a:t>
            </a:fld>
            <a:endParaRPr lang="en-US"/>
          </a:p>
        </p:txBody>
      </p:sp>
      <p:sp>
        <p:nvSpPr>
          <p:cNvPr id="5" name="Footer Placeholder 4"/>
          <p:cNvSpPr>
            <a:spLocks noGrp="1"/>
          </p:cNvSpPr>
          <p:nvPr>
            <p:ph type="ftr" sz="quarter" idx="11"/>
          </p:nvPr>
        </p:nvSpPr>
        <p:spPr/>
        <p:txBody>
          <a:bodyPr/>
          <a:lstStyle/>
          <a:p>
            <a:r>
              <a:rPr lang="en-US"/>
              <a:t>Introduction to AI</a:t>
            </a:r>
          </a:p>
        </p:txBody>
      </p:sp>
      <p:sp>
        <p:nvSpPr>
          <p:cNvPr id="6" name="Slide Number Placeholder 5"/>
          <p:cNvSpPr>
            <a:spLocks noGrp="1"/>
          </p:cNvSpPr>
          <p:nvPr>
            <p:ph type="sldNum" sz="quarter" idx="12"/>
          </p:nvPr>
        </p:nvSpPr>
        <p:spPr/>
        <p:txBody>
          <a:bodyPr/>
          <a:lstStyle/>
          <a:p>
            <a:fld id="{B7884E68-CE57-44C0-BE0F-84C629DF22D5}" type="slidenum">
              <a:rPr lang="en-US" smtClean="0"/>
              <a:t>‹#›</a:t>
            </a:fld>
            <a:endParaRPr lang="en-US"/>
          </a:p>
        </p:txBody>
      </p:sp>
    </p:spTree>
    <p:extLst>
      <p:ext uri="{BB962C8B-B14F-4D97-AF65-F5344CB8AC3E}">
        <p14:creationId xmlns:p14="http://schemas.microsoft.com/office/powerpoint/2010/main" val="38193017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effectLst/>
        </p:spPr>
        <p:txBody>
          <a:bodyPr/>
          <a:lstStyle>
            <a:lvl1pPr>
              <a:defRPr>
                <a:solidFill>
                  <a:schemeClr val="accent6">
                    <a:lumMod val="50000"/>
                  </a:schemeClr>
                </a:solidFill>
                <a:latin typeface="Corbel" panose="020B0503020204020204" pitchFamily="34" charset="0"/>
              </a:defRPr>
            </a:lvl1pPr>
          </a:lstStyle>
          <a:p>
            <a:r>
              <a:rPr lang="en-US"/>
              <a:t>Click to edit Master title style</a:t>
            </a:r>
            <a:endParaRPr lang="en-US" dirty="0"/>
          </a:p>
        </p:txBody>
      </p:sp>
      <p:sp>
        <p:nvSpPr>
          <p:cNvPr id="3" name="Content Placeholder 2"/>
          <p:cNvSpPr>
            <a:spLocks noGrp="1"/>
          </p:cNvSpPr>
          <p:nvPr>
            <p:ph idx="1"/>
          </p:nvPr>
        </p:nvSpPr>
        <p:spPr>
          <a:xfrm>
            <a:off x="304800" y="1228153"/>
            <a:ext cx="11582400" cy="5021979"/>
          </a:xfrm>
        </p:spPr>
        <p:txBody>
          <a:bodyPr/>
          <a:lstStyle>
            <a:lvl1pPr marL="519113" indent="-442913">
              <a:buSzPct val="110000"/>
              <a:buFont typeface="Wingdings" panose="05000000000000000000" pitchFamily="2" charset="2"/>
              <a:buChar char="v"/>
              <a:defRPr sz="3200">
                <a:solidFill>
                  <a:schemeClr val="tx1"/>
                </a:solidFill>
              </a:defRPr>
            </a:lvl1pPr>
            <a:lvl2pPr marL="685800" indent="-381000">
              <a:buFont typeface="Wingdings" panose="05000000000000000000" pitchFamily="2" charset="2"/>
              <a:buChar char="Ø"/>
              <a:defRPr sz="3200">
                <a:solidFill>
                  <a:schemeClr val="tx1"/>
                </a:solidFill>
              </a:defRPr>
            </a:lvl2pPr>
            <a:lvl3pPr marL="836063" indent="-226478">
              <a:buFont typeface="Wingdings" panose="05000000000000000000" pitchFamily="2" charset="2"/>
              <a:buChar char="§"/>
              <a:defRPr sz="2667">
                <a:solidFill>
                  <a:schemeClr val="tx1"/>
                </a:solidFill>
              </a:defRPr>
            </a:lvl3pPr>
            <a:lvl4pPr marL="1071007" indent="-234945">
              <a:defRPr sz="2400">
                <a:solidFill>
                  <a:schemeClr val="tx1"/>
                </a:solidFill>
              </a:defRPr>
            </a:lvl4pPr>
            <a:lvl5pPr marL="1297485" indent="-226478">
              <a:defRPr sz="2133">
                <a:solidFill>
                  <a:schemeClr val="tx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304801" y="6448468"/>
            <a:ext cx="2472271" cy="365125"/>
          </a:xfrm>
        </p:spPr>
        <p:txBody>
          <a:bodyPr/>
          <a:lstStyle>
            <a:lvl1pPr>
              <a:defRPr sz="1600"/>
            </a:lvl1pPr>
          </a:lstStyle>
          <a:p>
            <a:endParaRPr lang="en-US" dirty="0"/>
          </a:p>
        </p:txBody>
      </p:sp>
      <p:sp>
        <p:nvSpPr>
          <p:cNvPr id="5" name="Footer Placeholder 4"/>
          <p:cNvSpPr>
            <a:spLocks noGrp="1"/>
          </p:cNvSpPr>
          <p:nvPr>
            <p:ph type="ftr" sz="quarter" idx="11"/>
          </p:nvPr>
        </p:nvSpPr>
        <p:spPr/>
        <p:txBody>
          <a:bodyPr/>
          <a:lstStyle>
            <a:lvl1pPr>
              <a:defRPr sz="1600"/>
            </a:lvl1pPr>
          </a:lstStyle>
          <a:p>
            <a:r>
              <a:rPr lang="en-US"/>
              <a:t>Introduction to AI</a:t>
            </a:r>
          </a:p>
        </p:txBody>
      </p:sp>
      <p:sp>
        <p:nvSpPr>
          <p:cNvPr id="6" name="Slide Number Placeholder 5"/>
          <p:cNvSpPr>
            <a:spLocks noGrp="1"/>
          </p:cNvSpPr>
          <p:nvPr>
            <p:ph type="sldNum" sz="quarter" idx="12"/>
          </p:nvPr>
        </p:nvSpPr>
        <p:spPr/>
        <p:txBody>
          <a:bodyPr/>
          <a:lstStyle>
            <a:lvl1pPr>
              <a:defRPr sz="1600"/>
            </a:lvl1pPr>
          </a:lstStyle>
          <a:p>
            <a:fld id="{B7884E68-CE57-44C0-BE0F-84C629DF22D5}" type="slidenum">
              <a:rPr lang="en-US" smtClean="0"/>
              <a:t>‹#›</a:t>
            </a:fld>
            <a:endParaRPr lang="en-US"/>
          </a:p>
        </p:txBody>
      </p:sp>
    </p:spTree>
    <p:extLst>
      <p:ext uri="{BB962C8B-B14F-4D97-AF65-F5344CB8AC3E}">
        <p14:creationId xmlns:p14="http://schemas.microsoft.com/office/powerpoint/2010/main" val="21182932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7"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7"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189" indent="0">
              <a:buNone/>
              <a:defRPr sz="1800">
                <a:solidFill>
                  <a:schemeClr val="tx1">
                    <a:tint val="75000"/>
                  </a:schemeClr>
                </a:solidFill>
              </a:defRPr>
            </a:lvl2pPr>
            <a:lvl3pPr marL="914377" indent="0">
              <a:buNone/>
              <a:defRPr sz="1600">
                <a:solidFill>
                  <a:schemeClr val="tx1">
                    <a:tint val="75000"/>
                  </a:schemeClr>
                </a:solidFill>
              </a:defRPr>
            </a:lvl3pPr>
            <a:lvl4pPr marL="1371566" indent="0">
              <a:buNone/>
              <a:defRPr sz="1400">
                <a:solidFill>
                  <a:schemeClr val="tx1">
                    <a:tint val="75000"/>
                  </a:schemeClr>
                </a:solidFill>
              </a:defRPr>
            </a:lvl4pPr>
            <a:lvl5pPr marL="1828754" indent="0">
              <a:buNone/>
              <a:defRPr sz="1400">
                <a:solidFill>
                  <a:schemeClr val="tx1">
                    <a:tint val="75000"/>
                  </a:schemeClr>
                </a:solidFill>
              </a:defRPr>
            </a:lvl5pPr>
            <a:lvl6pPr marL="2285943" indent="0">
              <a:buNone/>
              <a:defRPr sz="1400">
                <a:solidFill>
                  <a:schemeClr val="tx1">
                    <a:tint val="75000"/>
                  </a:schemeClr>
                </a:solidFill>
              </a:defRPr>
            </a:lvl6pPr>
            <a:lvl7pPr marL="2743131" indent="0">
              <a:buNone/>
              <a:defRPr sz="1400">
                <a:solidFill>
                  <a:schemeClr val="tx1">
                    <a:tint val="75000"/>
                  </a:schemeClr>
                </a:solidFill>
              </a:defRPr>
            </a:lvl7pPr>
            <a:lvl8pPr marL="3200320" indent="0">
              <a:buNone/>
              <a:defRPr sz="1400">
                <a:solidFill>
                  <a:schemeClr val="tx1">
                    <a:tint val="75000"/>
                  </a:schemeClr>
                </a:solidFill>
              </a:defRPr>
            </a:lvl8pPr>
            <a:lvl9pPr marL="3657509"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sz="1600"/>
            </a:lvl1pPr>
          </a:lstStyle>
          <a:p>
            <a:fld id="{1E636194-6CD7-4E33-BCC1-B8B023C80F22}" type="datetime1">
              <a:rPr lang="en-US" smtClean="0"/>
              <a:t>12/5/2022</a:t>
            </a:fld>
            <a:endParaRPr lang="en-US"/>
          </a:p>
        </p:txBody>
      </p:sp>
      <p:sp>
        <p:nvSpPr>
          <p:cNvPr id="5" name="Footer Placeholder 4"/>
          <p:cNvSpPr>
            <a:spLocks noGrp="1"/>
          </p:cNvSpPr>
          <p:nvPr>
            <p:ph type="ftr" sz="quarter" idx="11"/>
          </p:nvPr>
        </p:nvSpPr>
        <p:spPr/>
        <p:txBody>
          <a:bodyPr/>
          <a:lstStyle>
            <a:lvl1pPr>
              <a:defRPr sz="1600"/>
            </a:lvl1pPr>
          </a:lstStyle>
          <a:p>
            <a:r>
              <a:rPr lang="en-US"/>
              <a:t>Introduction to AI</a:t>
            </a:r>
          </a:p>
        </p:txBody>
      </p:sp>
      <p:sp>
        <p:nvSpPr>
          <p:cNvPr id="6" name="Slide Number Placeholder 5"/>
          <p:cNvSpPr>
            <a:spLocks noGrp="1"/>
          </p:cNvSpPr>
          <p:nvPr>
            <p:ph type="sldNum" sz="quarter" idx="12"/>
          </p:nvPr>
        </p:nvSpPr>
        <p:spPr/>
        <p:txBody>
          <a:bodyPr/>
          <a:lstStyle>
            <a:lvl1pPr>
              <a:defRPr sz="1600"/>
            </a:lvl1pPr>
          </a:lstStyle>
          <a:p>
            <a:fld id="{B7884E68-CE57-44C0-BE0F-84C629DF22D5}" type="slidenum">
              <a:rPr lang="en-US" smtClean="0"/>
              <a:t>‹#›</a:t>
            </a:fld>
            <a:endParaRPr lang="en-US"/>
          </a:p>
        </p:txBody>
      </p:sp>
      <p:cxnSp>
        <p:nvCxnSpPr>
          <p:cNvPr id="9" name="Straight Connector 8"/>
          <p:cNvCxnSpPr/>
          <p:nvPr/>
        </p:nvCxnSpPr>
        <p:spPr>
          <a:xfrm>
            <a:off x="1207659"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37014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304800" y="286605"/>
            <a:ext cx="11582400" cy="703996"/>
          </a:xfrm>
        </p:spPr>
        <p:txBody>
          <a:bodyPr/>
          <a:lstStyle>
            <a:lvl1pPr>
              <a:defRPr>
                <a:solidFill>
                  <a:schemeClr val="accent6">
                    <a:lumMod val="50000"/>
                  </a:schemeClr>
                </a:solidFill>
              </a:defRPr>
            </a:lvl1pPr>
          </a:lstStyle>
          <a:p>
            <a:r>
              <a:rPr lang="en-US"/>
              <a:t>Click to edit Master title style</a:t>
            </a:r>
            <a:endParaRPr lang="en-US" dirty="0"/>
          </a:p>
        </p:txBody>
      </p:sp>
      <p:sp>
        <p:nvSpPr>
          <p:cNvPr id="3" name="Content Placeholder 2"/>
          <p:cNvSpPr>
            <a:spLocks noGrp="1"/>
          </p:cNvSpPr>
          <p:nvPr>
            <p:ph sz="half" idx="1"/>
          </p:nvPr>
        </p:nvSpPr>
        <p:spPr>
          <a:xfrm>
            <a:off x="304800" y="1193800"/>
            <a:ext cx="5689600" cy="5080000"/>
          </a:xfrm>
        </p:spPr>
        <p:txBody>
          <a:bodyPr/>
          <a:lstStyle>
            <a:lvl1pPr>
              <a:defRPr sz="3200">
                <a:solidFill>
                  <a:schemeClr val="tx1"/>
                </a:solidFill>
              </a:defRPr>
            </a:lvl1pPr>
            <a:lvl2pPr>
              <a:defRPr sz="2667">
                <a:solidFill>
                  <a:schemeClr val="tx1"/>
                </a:solidFill>
              </a:defRPr>
            </a:lvl2pPr>
            <a:lvl3pPr>
              <a:defRPr sz="2400">
                <a:solidFill>
                  <a:schemeClr val="tx1"/>
                </a:solidFill>
              </a:defRPr>
            </a:lvl3pPr>
            <a:lvl4pPr>
              <a:defRPr sz="2133">
                <a:solidFill>
                  <a:schemeClr val="tx1"/>
                </a:solidFill>
              </a:defRPr>
            </a:lvl4pPr>
            <a:lvl5pPr>
              <a:defRPr sz="2133">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096000" y="1193800"/>
            <a:ext cx="5791200" cy="5080000"/>
          </a:xfrm>
        </p:spPr>
        <p:txBody>
          <a:bodyPr/>
          <a:lstStyle>
            <a:lvl1pPr>
              <a:defRPr sz="3200">
                <a:solidFill>
                  <a:schemeClr val="tx1"/>
                </a:solidFill>
              </a:defRPr>
            </a:lvl1pPr>
            <a:lvl2pPr>
              <a:defRPr sz="2667">
                <a:solidFill>
                  <a:schemeClr val="tx1"/>
                </a:solidFill>
              </a:defRPr>
            </a:lvl2pPr>
            <a:lvl3pPr>
              <a:defRPr sz="2400">
                <a:solidFill>
                  <a:schemeClr val="tx1"/>
                </a:solidFill>
              </a:defRPr>
            </a:lvl3pPr>
            <a:lvl4pPr>
              <a:defRPr sz="2133">
                <a:solidFill>
                  <a:schemeClr val="tx1"/>
                </a:solidFill>
              </a:defRPr>
            </a:lvl4pPr>
            <a:lvl5pPr>
              <a:defRPr sz="2133">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1C91B59-BAF3-4521-AFE5-F10C3E2C9939}" type="datetime1">
              <a:rPr lang="en-US" smtClean="0"/>
              <a:t>12/5/2022</a:t>
            </a:fld>
            <a:endParaRPr lang="en-US"/>
          </a:p>
        </p:txBody>
      </p:sp>
      <p:sp>
        <p:nvSpPr>
          <p:cNvPr id="6" name="Footer Placeholder 5"/>
          <p:cNvSpPr>
            <a:spLocks noGrp="1"/>
          </p:cNvSpPr>
          <p:nvPr>
            <p:ph type="ftr" sz="quarter" idx="11"/>
          </p:nvPr>
        </p:nvSpPr>
        <p:spPr/>
        <p:txBody>
          <a:bodyPr/>
          <a:lstStyle/>
          <a:p>
            <a:r>
              <a:rPr lang="en-US"/>
              <a:t>Introduction to AI</a:t>
            </a:r>
          </a:p>
        </p:txBody>
      </p:sp>
      <p:sp>
        <p:nvSpPr>
          <p:cNvPr id="7" name="Slide Number Placeholder 6"/>
          <p:cNvSpPr>
            <a:spLocks noGrp="1"/>
          </p:cNvSpPr>
          <p:nvPr>
            <p:ph type="sldNum" sz="quarter" idx="12"/>
          </p:nvPr>
        </p:nvSpPr>
        <p:spPr/>
        <p:txBody>
          <a:bodyPr/>
          <a:lstStyle/>
          <a:p>
            <a:fld id="{B7884E68-CE57-44C0-BE0F-84C629DF22D5}" type="slidenum">
              <a:rPr lang="en-US" smtClean="0"/>
              <a:t>‹#›</a:t>
            </a:fld>
            <a:endParaRPr lang="en-US"/>
          </a:p>
        </p:txBody>
      </p:sp>
    </p:spTree>
    <p:extLst>
      <p:ext uri="{BB962C8B-B14F-4D97-AF65-F5344CB8AC3E}">
        <p14:creationId xmlns:p14="http://schemas.microsoft.com/office/powerpoint/2010/main" val="36743580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304800" y="279400"/>
            <a:ext cx="11582400" cy="711200"/>
          </a:xfrm>
        </p:spPr>
        <p:txBody>
          <a:bodyPr/>
          <a:lstStyle/>
          <a:p>
            <a:r>
              <a:rPr lang="en-US"/>
              <a:t>Click to edit Master title style</a:t>
            </a:r>
            <a:endParaRPr lang="en-US" dirty="0"/>
          </a:p>
        </p:txBody>
      </p:sp>
      <p:sp>
        <p:nvSpPr>
          <p:cNvPr id="3" name="Text Placeholder 2"/>
          <p:cNvSpPr>
            <a:spLocks noGrp="1"/>
          </p:cNvSpPr>
          <p:nvPr>
            <p:ph type="body" idx="1"/>
          </p:nvPr>
        </p:nvSpPr>
        <p:spPr>
          <a:xfrm>
            <a:off x="304800" y="1201995"/>
            <a:ext cx="5683795" cy="736283"/>
          </a:xfrm>
        </p:spPr>
        <p:txBody>
          <a:bodyPr lIns="91440" rIns="91440" anchor="ctr">
            <a:normAutofit/>
          </a:bodyPr>
          <a:lstStyle>
            <a:lvl1pPr marL="0" indent="0">
              <a:buNone/>
              <a:defRPr sz="2000" b="0" cap="all" baseline="0">
                <a:solidFill>
                  <a:schemeClr val="tx1"/>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Edit Master text styles</a:t>
            </a:r>
          </a:p>
        </p:txBody>
      </p:sp>
      <p:sp>
        <p:nvSpPr>
          <p:cNvPr id="4" name="Content Placeholder 3"/>
          <p:cNvSpPr>
            <a:spLocks noGrp="1"/>
          </p:cNvSpPr>
          <p:nvPr>
            <p:ph sz="half" idx="2"/>
          </p:nvPr>
        </p:nvSpPr>
        <p:spPr>
          <a:xfrm>
            <a:off x="310605" y="2094962"/>
            <a:ext cx="5683795" cy="417883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97601" y="1201995"/>
            <a:ext cx="5651863" cy="736283"/>
          </a:xfrm>
        </p:spPr>
        <p:txBody>
          <a:bodyPr lIns="91440" rIns="91440" anchor="ctr">
            <a:normAutofit/>
          </a:bodyPr>
          <a:lstStyle>
            <a:lvl1pPr marL="0" indent="0">
              <a:buNone/>
              <a:defRPr sz="2000" b="0" cap="all" baseline="0">
                <a:solidFill>
                  <a:schemeClr val="tx1"/>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Edit Master text styles</a:t>
            </a:r>
          </a:p>
        </p:txBody>
      </p:sp>
      <p:sp>
        <p:nvSpPr>
          <p:cNvPr id="6" name="Content Placeholder 5"/>
          <p:cNvSpPr>
            <a:spLocks noGrp="1"/>
          </p:cNvSpPr>
          <p:nvPr>
            <p:ph sz="quarter" idx="4"/>
          </p:nvPr>
        </p:nvSpPr>
        <p:spPr>
          <a:xfrm>
            <a:off x="6197601" y="2133907"/>
            <a:ext cx="5651863" cy="413989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8B2CE62-575E-4655-B525-D087C0352193}" type="datetime1">
              <a:rPr lang="en-US" smtClean="0"/>
              <a:t>12/5/2022</a:t>
            </a:fld>
            <a:endParaRPr lang="en-US"/>
          </a:p>
        </p:txBody>
      </p:sp>
      <p:sp>
        <p:nvSpPr>
          <p:cNvPr id="8" name="Footer Placeholder 7"/>
          <p:cNvSpPr>
            <a:spLocks noGrp="1"/>
          </p:cNvSpPr>
          <p:nvPr>
            <p:ph type="ftr" sz="quarter" idx="11"/>
          </p:nvPr>
        </p:nvSpPr>
        <p:spPr/>
        <p:txBody>
          <a:bodyPr/>
          <a:lstStyle/>
          <a:p>
            <a:r>
              <a:rPr lang="en-US"/>
              <a:t>Introduction to AI</a:t>
            </a:r>
          </a:p>
        </p:txBody>
      </p:sp>
      <p:sp>
        <p:nvSpPr>
          <p:cNvPr id="9" name="Slide Number Placeholder 8"/>
          <p:cNvSpPr>
            <a:spLocks noGrp="1"/>
          </p:cNvSpPr>
          <p:nvPr>
            <p:ph type="sldNum" sz="quarter" idx="12"/>
          </p:nvPr>
        </p:nvSpPr>
        <p:spPr/>
        <p:txBody>
          <a:bodyPr/>
          <a:lstStyle/>
          <a:p>
            <a:fld id="{B7884E68-CE57-44C0-BE0F-84C629DF22D5}" type="slidenum">
              <a:rPr lang="en-US" smtClean="0"/>
              <a:t>‹#›</a:t>
            </a:fld>
            <a:endParaRPr lang="en-US"/>
          </a:p>
        </p:txBody>
      </p:sp>
    </p:spTree>
    <p:extLst>
      <p:ext uri="{BB962C8B-B14F-4D97-AF65-F5344CB8AC3E}">
        <p14:creationId xmlns:p14="http://schemas.microsoft.com/office/powerpoint/2010/main" val="36604578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6">
                    <a:lumMod val="50000"/>
                  </a:schemeClr>
                </a:solidFill>
                <a:latin typeface="Corbel" panose="020B0503020204020204" pitchFamily="34" charset="0"/>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C2AB460-6D87-49DC-A53A-48FDB8BA2DCB}" type="datetime1">
              <a:rPr lang="en-US" smtClean="0"/>
              <a:t>12/5/2022</a:t>
            </a:fld>
            <a:endParaRPr lang="en-US"/>
          </a:p>
        </p:txBody>
      </p:sp>
      <p:sp>
        <p:nvSpPr>
          <p:cNvPr id="4" name="Footer Placeholder 3"/>
          <p:cNvSpPr>
            <a:spLocks noGrp="1"/>
          </p:cNvSpPr>
          <p:nvPr>
            <p:ph type="ftr" sz="quarter" idx="11"/>
          </p:nvPr>
        </p:nvSpPr>
        <p:spPr/>
        <p:txBody>
          <a:bodyPr/>
          <a:lstStyle/>
          <a:p>
            <a:r>
              <a:rPr lang="en-US"/>
              <a:t>Introduction to AI</a:t>
            </a:r>
          </a:p>
        </p:txBody>
      </p:sp>
      <p:sp>
        <p:nvSpPr>
          <p:cNvPr id="5" name="Slide Number Placeholder 4"/>
          <p:cNvSpPr>
            <a:spLocks noGrp="1"/>
          </p:cNvSpPr>
          <p:nvPr>
            <p:ph type="sldNum" sz="quarter" idx="12"/>
          </p:nvPr>
        </p:nvSpPr>
        <p:spPr/>
        <p:txBody>
          <a:bodyPr/>
          <a:lstStyle/>
          <a:p>
            <a:fld id="{B7884E68-CE57-44C0-BE0F-84C629DF22D5}" type="slidenum">
              <a:rPr lang="en-US" smtClean="0"/>
              <a:t>‹#›</a:t>
            </a:fld>
            <a:endParaRPr lang="en-US"/>
          </a:p>
        </p:txBody>
      </p:sp>
    </p:spTree>
    <p:extLst>
      <p:ext uri="{BB962C8B-B14F-4D97-AF65-F5344CB8AC3E}">
        <p14:creationId xmlns:p14="http://schemas.microsoft.com/office/powerpoint/2010/main" val="13698803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7"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7"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CDE16F81-E033-4665-8774-7128A244792E}" type="datetime1">
              <a:rPr lang="en-US" smtClean="0"/>
              <a:t>12/5/2022</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r>
              <a:rPr lang="en-US"/>
              <a:t>Introduction to AI</a:t>
            </a:r>
          </a:p>
        </p:txBody>
      </p:sp>
      <p:sp>
        <p:nvSpPr>
          <p:cNvPr id="9" name="Slide Number Placeholder 8"/>
          <p:cNvSpPr>
            <a:spLocks noGrp="1"/>
          </p:cNvSpPr>
          <p:nvPr>
            <p:ph type="sldNum" sz="quarter" idx="12"/>
          </p:nvPr>
        </p:nvSpPr>
        <p:spPr/>
        <p:txBody>
          <a:bodyPr/>
          <a:lstStyle/>
          <a:p>
            <a:fld id="{B7884E68-CE57-44C0-BE0F-84C629DF22D5}" type="slidenum">
              <a:rPr lang="en-US" smtClean="0"/>
              <a:t>‹#›</a:t>
            </a:fld>
            <a:endParaRPr lang="en-US"/>
          </a:p>
        </p:txBody>
      </p:sp>
    </p:spTree>
    <p:extLst>
      <p:ext uri="{BB962C8B-B14F-4D97-AF65-F5344CB8AC3E}">
        <p14:creationId xmlns:p14="http://schemas.microsoft.com/office/powerpoint/2010/main" val="6371123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8" y="0"/>
            <a:ext cx="2894817"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2805310"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19314" y="594359"/>
            <a:ext cx="2090057" cy="2286000"/>
          </a:xfrm>
        </p:spPr>
        <p:txBody>
          <a:bodyPr anchor="b">
            <a:normAutofit/>
          </a:bodyPr>
          <a:lstStyle>
            <a:lvl1pPr>
              <a:defRPr sz="3600" b="0">
                <a:solidFill>
                  <a:srgbClr val="FFFFFF"/>
                </a:solidFill>
              </a:defRPr>
            </a:lvl1pPr>
          </a:lstStyle>
          <a:p>
            <a:r>
              <a:rPr lang="en-US" dirty="0"/>
              <a:t>Click to edit Master title style</a:t>
            </a:r>
          </a:p>
        </p:txBody>
      </p:sp>
      <p:sp>
        <p:nvSpPr>
          <p:cNvPr id="3" name="Content Placeholder 2"/>
          <p:cNvSpPr>
            <a:spLocks noGrp="1"/>
          </p:cNvSpPr>
          <p:nvPr>
            <p:ph idx="1"/>
          </p:nvPr>
        </p:nvSpPr>
        <p:spPr>
          <a:xfrm>
            <a:off x="3018971" y="203199"/>
            <a:ext cx="8868230" cy="624526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19314" y="2958012"/>
            <a:ext cx="2090057" cy="3379124"/>
          </a:xfrm>
        </p:spPr>
        <p:txBody>
          <a:bodyPr lIns="91440" rIns="91440">
            <a:normAutofit/>
          </a:bodyPr>
          <a:lstStyle>
            <a:lvl1pPr marL="0" indent="0">
              <a:buNone/>
              <a:defRPr sz="1500">
                <a:solidFill>
                  <a:srgbClr val="FFFFFF"/>
                </a:solidFill>
              </a:defRPr>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en-US" dirty="0"/>
              <a:t>Edit Master text styles</a:t>
            </a:r>
          </a:p>
        </p:txBody>
      </p:sp>
      <p:sp>
        <p:nvSpPr>
          <p:cNvPr id="5" name="Date Placeholder 4"/>
          <p:cNvSpPr>
            <a:spLocks noGrp="1"/>
          </p:cNvSpPr>
          <p:nvPr>
            <p:ph type="dt" sz="half" idx="10"/>
          </p:nvPr>
        </p:nvSpPr>
        <p:spPr>
          <a:xfrm>
            <a:off x="0" y="6448467"/>
            <a:ext cx="1751835" cy="365125"/>
          </a:xfrm>
        </p:spPr>
        <p:txBody>
          <a:bodyPr/>
          <a:lstStyle>
            <a:lvl1pPr algn="l">
              <a:defRPr/>
            </a:lvl1pPr>
          </a:lstStyle>
          <a:p>
            <a:fld id="{9F28FB0A-6553-46F5-82E8-EC8B61555C30}" type="datetime1">
              <a:rPr lang="en-US" smtClean="0"/>
              <a:t>12/5/2022</a:t>
            </a:fld>
            <a:endParaRPr lang="en-US"/>
          </a:p>
        </p:txBody>
      </p:sp>
      <p:sp>
        <p:nvSpPr>
          <p:cNvPr id="6" name="Footer Placeholder 5"/>
          <p:cNvSpPr>
            <a:spLocks noGrp="1"/>
          </p:cNvSpPr>
          <p:nvPr>
            <p:ph type="ftr" sz="quarter" idx="11"/>
          </p:nvPr>
        </p:nvSpPr>
        <p:spPr>
          <a:xfrm>
            <a:off x="1143000" y="6496999"/>
            <a:ext cx="1726318" cy="365125"/>
          </a:xfrm>
        </p:spPr>
        <p:txBody>
          <a:bodyPr/>
          <a:lstStyle>
            <a:lvl1pPr algn="l">
              <a:defRPr>
                <a:solidFill>
                  <a:schemeClr val="tx2"/>
                </a:solidFill>
              </a:defRPr>
            </a:lvl1pPr>
          </a:lstStyle>
          <a:p>
            <a:r>
              <a:rPr lang="en-US" dirty="0"/>
              <a:t>Introduction to AI</a:t>
            </a:r>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B7884E68-CE57-44C0-BE0F-84C629DF22D5}" type="slidenum">
              <a:rPr lang="en-US" smtClean="0"/>
              <a:t>‹#›</a:t>
            </a:fld>
            <a:endParaRPr lang="en-US"/>
          </a:p>
        </p:txBody>
      </p:sp>
    </p:spTree>
    <p:extLst>
      <p:ext uri="{BB962C8B-B14F-4D97-AF65-F5344CB8AC3E}">
        <p14:creationId xmlns:p14="http://schemas.microsoft.com/office/powerpoint/2010/main" val="39650244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1"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7"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7" y="1"/>
            <a:ext cx="12191985" cy="4915076"/>
          </a:xfrm>
          <a:solidFill>
            <a:schemeClr val="bg2">
              <a:lumMod val="90000"/>
            </a:schemeClr>
          </a:solidFill>
        </p:spPr>
        <p:txBody>
          <a:bodyPr lIns="457200" tIns="457200" anchor="t"/>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30723756-F29F-41B2-9EBD-75E4F940D107}" type="datetime1">
              <a:rPr lang="en-US" smtClean="0"/>
              <a:t>12/5/2022</a:t>
            </a:fld>
            <a:endParaRPr lang="en-US"/>
          </a:p>
        </p:txBody>
      </p:sp>
      <p:sp>
        <p:nvSpPr>
          <p:cNvPr id="6" name="Footer Placeholder 5"/>
          <p:cNvSpPr>
            <a:spLocks noGrp="1"/>
          </p:cNvSpPr>
          <p:nvPr>
            <p:ph type="ftr" sz="quarter" idx="11"/>
          </p:nvPr>
        </p:nvSpPr>
        <p:spPr/>
        <p:txBody>
          <a:bodyPr/>
          <a:lstStyle/>
          <a:p>
            <a:r>
              <a:rPr lang="en-US"/>
              <a:t>Introduction to AI</a:t>
            </a:r>
          </a:p>
        </p:txBody>
      </p:sp>
      <p:sp>
        <p:nvSpPr>
          <p:cNvPr id="7" name="Slide Number Placeholder 6"/>
          <p:cNvSpPr>
            <a:spLocks noGrp="1"/>
          </p:cNvSpPr>
          <p:nvPr>
            <p:ph type="sldNum" sz="quarter" idx="12"/>
          </p:nvPr>
        </p:nvSpPr>
        <p:spPr/>
        <p:txBody>
          <a:bodyPr/>
          <a:lstStyle/>
          <a:p>
            <a:fld id="{B7884E68-CE57-44C0-BE0F-84C629DF22D5}" type="slidenum">
              <a:rPr lang="en-US" smtClean="0"/>
              <a:t>‹#›</a:t>
            </a:fld>
            <a:endParaRPr lang="en-US"/>
          </a:p>
        </p:txBody>
      </p:sp>
    </p:spTree>
    <p:extLst>
      <p:ext uri="{BB962C8B-B14F-4D97-AF65-F5344CB8AC3E}">
        <p14:creationId xmlns:p14="http://schemas.microsoft.com/office/powerpoint/2010/main" val="26684808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7" y="6334317"/>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304800" y="286605"/>
            <a:ext cx="11582400" cy="703996"/>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304800" y="1210736"/>
            <a:ext cx="11582400" cy="5021979"/>
          </a:xfrm>
          <a:prstGeom prst="rect">
            <a:avLst/>
          </a:prstGeom>
        </p:spPr>
        <p:txBody>
          <a:bodyPr vert="horz" lIns="0" tIns="45720" rIns="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304801" y="6442483"/>
            <a:ext cx="2472271" cy="365125"/>
          </a:xfrm>
          <a:prstGeom prst="rect">
            <a:avLst/>
          </a:prstGeom>
        </p:spPr>
        <p:txBody>
          <a:bodyPr vert="horz" lIns="91440" tIns="45720" rIns="91440" bIns="45720" rtlCol="0" anchor="ctr"/>
          <a:lstStyle>
            <a:lvl1pPr algn="l">
              <a:defRPr sz="1333">
                <a:solidFill>
                  <a:schemeClr val="bg1"/>
                </a:solidFill>
              </a:defRPr>
            </a:lvl1pPr>
          </a:lstStyle>
          <a:p>
            <a:endParaRPr lang="en-US" dirty="0"/>
          </a:p>
        </p:txBody>
      </p:sp>
      <p:sp>
        <p:nvSpPr>
          <p:cNvPr id="5" name="Footer Placeholder 4"/>
          <p:cNvSpPr>
            <a:spLocks noGrp="1"/>
          </p:cNvSpPr>
          <p:nvPr>
            <p:ph type="ftr" sz="quarter" idx="3"/>
          </p:nvPr>
        </p:nvSpPr>
        <p:spPr>
          <a:xfrm>
            <a:off x="3686186" y="6459786"/>
            <a:ext cx="4822804" cy="365125"/>
          </a:xfrm>
          <a:prstGeom prst="rect">
            <a:avLst/>
          </a:prstGeom>
        </p:spPr>
        <p:txBody>
          <a:bodyPr vert="horz" lIns="91440" tIns="45720" rIns="91440" bIns="45720" rtlCol="0" anchor="ctr"/>
          <a:lstStyle>
            <a:lvl1pPr algn="ctr">
              <a:defRPr sz="1333" cap="all" baseline="0">
                <a:solidFill>
                  <a:schemeClr val="bg1"/>
                </a:solidFill>
              </a:defRPr>
            </a:lvl1pPr>
          </a:lstStyle>
          <a:p>
            <a:r>
              <a:rPr lang="en-US"/>
              <a:t>Introduction to AI</a:t>
            </a:r>
          </a:p>
        </p:txBody>
      </p:sp>
      <p:sp>
        <p:nvSpPr>
          <p:cNvPr id="6" name="Slide Number Placeholder 5"/>
          <p:cNvSpPr>
            <a:spLocks noGrp="1"/>
          </p:cNvSpPr>
          <p:nvPr>
            <p:ph type="sldNum" sz="quarter" idx="4"/>
          </p:nvPr>
        </p:nvSpPr>
        <p:spPr>
          <a:xfrm>
            <a:off x="10575176" y="6448468"/>
            <a:ext cx="1312025" cy="365125"/>
          </a:xfrm>
          <a:prstGeom prst="rect">
            <a:avLst/>
          </a:prstGeom>
        </p:spPr>
        <p:txBody>
          <a:bodyPr vert="horz" lIns="91440" tIns="45720" rIns="91440" bIns="45720" rtlCol="0" anchor="ctr"/>
          <a:lstStyle>
            <a:lvl1pPr algn="r">
              <a:defRPr sz="1333">
                <a:solidFill>
                  <a:schemeClr val="bg1"/>
                </a:solidFill>
              </a:defRPr>
            </a:lvl1pPr>
          </a:lstStyle>
          <a:p>
            <a:fld id="{B7884E68-CE57-44C0-BE0F-84C629DF22D5}" type="slidenum">
              <a:rPr lang="en-US" smtClean="0"/>
              <a:t>‹#›</a:t>
            </a:fld>
            <a:endParaRPr lang="en-US"/>
          </a:p>
        </p:txBody>
      </p:sp>
      <p:cxnSp>
        <p:nvCxnSpPr>
          <p:cNvPr id="10" name="Straight Connector 9"/>
          <p:cNvCxnSpPr/>
          <p:nvPr/>
        </p:nvCxnSpPr>
        <p:spPr>
          <a:xfrm>
            <a:off x="304800" y="1092200"/>
            <a:ext cx="1158240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94794853"/>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p:txStyles>
    <p:titleStyle>
      <a:lvl1pPr algn="l" defTabSz="914377" rtl="0" eaLnBrk="1" latinLnBrk="0" hangingPunct="1">
        <a:lnSpc>
          <a:spcPct val="85000"/>
        </a:lnSpc>
        <a:spcBef>
          <a:spcPct val="0"/>
        </a:spcBef>
        <a:buNone/>
        <a:defRPr sz="4800" kern="1200" spc="-51" baseline="0">
          <a:solidFill>
            <a:schemeClr val="accent6">
              <a:lumMod val="50000"/>
            </a:schemeClr>
          </a:solidFill>
          <a:latin typeface="+mj-lt"/>
          <a:ea typeface="+mj-ea"/>
          <a:cs typeface="+mj-cs"/>
        </a:defRPr>
      </a:lvl1pPr>
    </p:titleStyle>
    <p:bodyStyle>
      <a:lvl1pPr marL="91438" indent="-91438" algn="l" defTabSz="914377"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3200" kern="1200">
          <a:solidFill>
            <a:schemeClr val="tx1"/>
          </a:solidFill>
          <a:latin typeface="+mn-lt"/>
          <a:ea typeface="+mn-ea"/>
          <a:cs typeface="+mn-cs"/>
        </a:defRPr>
      </a:lvl1pPr>
      <a:lvl2pPr marL="384038" indent="-182875" algn="l" defTabSz="914377" rtl="0" eaLnBrk="1" latinLnBrk="0" hangingPunct="1">
        <a:lnSpc>
          <a:spcPct val="90000"/>
        </a:lnSpc>
        <a:spcBef>
          <a:spcPts val="200"/>
        </a:spcBef>
        <a:spcAft>
          <a:spcPts val="400"/>
        </a:spcAft>
        <a:buClr>
          <a:schemeClr val="accent1"/>
        </a:buClr>
        <a:buFont typeface="Calibri" pitchFamily="34" charset="0"/>
        <a:buChar char="◦"/>
        <a:defRPr sz="3200" kern="1200">
          <a:solidFill>
            <a:schemeClr val="tx1"/>
          </a:solidFill>
          <a:latin typeface="+mn-lt"/>
          <a:ea typeface="+mn-ea"/>
          <a:cs typeface="+mn-cs"/>
        </a:defRPr>
      </a:lvl2pPr>
      <a:lvl3pPr marL="566914" indent="-182875" algn="l" defTabSz="914377" rtl="0" eaLnBrk="1" latinLnBrk="0" hangingPunct="1">
        <a:lnSpc>
          <a:spcPct val="90000"/>
        </a:lnSpc>
        <a:spcBef>
          <a:spcPts val="200"/>
        </a:spcBef>
        <a:spcAft>
          <a:spcPts val="400"/>
        </a:spcAft>
        <a:buClr>
          <a:schemeClr val="accent1"/>
        </a:buClr>
        <a:buFont typeface="Calibri" pitchFamily="34" charset="0"/>
        <a:buChar char="◦"/>
        <a:defRPr sz="2400" kern="1200">
          <a:solidFill>
            <a:schemeClr val="tx1"/>
          </a:solidFill>
          <a:latin typeface="+mn-lt"/>
          <a:ea typeface="+mn-ea"/>
          <a:cs typeface="+mn-cs"/>
        </a:defRPr>
      </a:lvl3pPr>
      <a:lvl4pPr marL="749789" indent="-182875" algn="l" defTabSz="914377" rtl="0" eaLnBrk="1" latinLnBrk="0" hangingPunct="1">
        <a:lnSpc>
          <a:spcPct val="90000"/>
        </a:lnSpc>
        <a:spcBef>
          <a:spcPts val="200"/>
        </a:spcBef>
        <a:spcAft>
          <a:spcPts val="400"/>
        </a:spcAft>
        <a:buClr>
          <a:schemeClr val="accent1"/>
        </a:buClr>
        <a:buFont typeface="Calibri" pitchFamily="34" charset="0"/>
        <a:buChar char="◦"/>
        <a:defRPr sz="2133" kern="1200">
          <a:solidFill>
            <a:schemeClr val="tx1"/>
          </a:solidFill>
          <a:latin typeface="+mn-lt"/>
          <a:ea typeface="+mn-ea"/>
          <a:cs typeface="+mn-cs"/>
        </a:defRPr>
      </a:lvl4pPr>
      <a:lvl5pPr marL="932665" indent="-182875" algn="l" defTabSz="914377" rtl="0" eaLnBrk="1" latinLnBrk="0" hangingPunct="1">
        <a:lnSpc>
          <a:spcPct val="90000"/>
        </a:lnSpc>
        <a:spcBef>
          <a:spcPts val="200"/>
        </a:spcBef>
        <a:spcAft>
          <a:spcPts val="400"/>
        </a:spcAft>
        <a:buClr>
          <a:schemeClr val="accent1"/>
        </a:buClr>
        <a:buFont typeface="Calibri" pitchFamily="34" charset="0"/>
        <a:buChar char="◦"/>
        <a:defRPr sz="2133" kern="1200">
          <a:solidFill>
            <a:schemeClr val="tx1"/>
          </a:solidFill>
          <a:latin typeface="+mn-lt"/>
          <a:ea typeface="+mn-ea"/>
          <a:cs typeface="+mn-cs"/>
        </a:defRPr>
      </a:lvl5pPr>
      <a:lvl6pPr marL="1099973" indent="-228594" algn="l" defTabSz="914377"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299968" indent="-228594" algn="l" defTabSz="914377"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499963" indent="-228594" algn="l" defTabSz="914377"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699958" indent="-228594" algn="l" defTabSz="914377"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12.png"/><Relationship Id="rId7" Type="http://schemas.openxmlformats.org/officeDocument/2006/relationships/image" Target="../media/image18.png"/><Relationship Id="rId2" Type="http://schemas.openxmlformats.org/officeDocument/2006/relationships/image" Target="../media/image11.emf"/><Relationship Id="rId1" Type="http://schemas.openxmlformats.org/officeDocument/2006/relationships/slideLayout" Target="../slideLayouts/slideLayout2.xml"/><Relationship Id="rId6" Type="http://schemas.openxmlformats.org/officeDocument/2006/relationships/image" Target="../media/image17.png"/><Relationship Id="rId11" Type="http://schemas.openxmlformats.org/officeDocument/2006/relationships/image" Target="../media/image20.png"/><Relationship Id="rId5" Type="http://schemas.openxmlformats.org/officeDocument/2006/relationships/image" Target="../media/image16.png"/><Relationship Id="rId10" Type="http://schemas.openxmlformats.org/officeDocument/2006/relationships/image" Target="../media/image19.png"/><Relationship Id="rId4" Type="http://schemas.openxmlformats.org/officeDocument/2006/relationships/image" Target="../media/image15.png"/><Relationship Id="rId9" Type="http://schemas.openxmlformats.org/officeDocument/2006/relationships/image" Target="../media/image14.png"/></Relationships>
</file>

<file path=ppt/slides/_rels/slide11.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3.wmf"/><Relationship Id="rId2" Type="http://schemas.openxmlformats.org/officeDocument/2006/relationships/oleObject" Target="../embeddings/oleObject1.bin"/><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1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image" Target="../media/image35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image" Target="../media/image370.png"/><Relationship Id="rId1" Type="http://schemas.openxmlformats.org/officeDocument/2006/relationships/slideLayout" Target="../slideLayouts/slideLayout2.xml"/><Relationship Id="rId4" Type="http://schemas.openxmlformats.org/officeDocument/2006/relationships/image" Target="../media/image38.emf"/></Relationships>
</file>

<file path=ppt/slides/_rels/slide33.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image" Target="../media/image400.png"/><Relationship Id="rId1" Type="http://schemas.openxmlformats.org/officeDocument/2006/relationships/slideLayout" Target="../slideLayouts/slideLayout2.xml"/><Relationship Id="rId4" Type="http://schemas.openxmlformats.org/officeDocument/2006/relationships/image" Target="../media/image40.emf"/></Relationships>
</file>

<file path=ppt/slides/_rels/slide36.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image" Target="../media/image48.png"/><Relationship Id="rId1" Type="http://schemas.openxmlformats.org/officeDocument/2006/relationships/slideLayout" Target="../slideLayouts/slideLayout2.xml"/><Relationship Id="rId4" Type="http://schemas.openxmlformats.org/officeDocument/2006/relationships/image" Target="../media/image42.emf"/></Relationships>
</file>

<file path=ppt/slides/_rels/slide38.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8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5.png"/><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9.png"/></Relationships>
</file>

<file path=ppt/slides/_rels/slide4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 Id="rId5" Type="http://schemas.openxmlformats.org/officeDocument/2006/relationships/image" Target="../media/image53.emf"/><Relationship Id="rId4" Type="http://schemas.openxmlformats.org/officeDocument/2006/relationships/image" Target="../media/image58.png"/></Relationships>
</file>

<file path=ppt/slides/_rels/slide5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 Id="rId5" Type="http://schemas.openxmlformats.org/officeDocument/2006/relationships/image" Target="../media/image53.emf"/><Relationship Id="rId4" Type="http://schemas.openxmlformats.org/officeDocument/2006/relationships/image" Target="../media/image58.png"/></Relationships>
</file>

<file path=ppt/slides/_rels/slide5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 Id="rId5" Type="http://schemas.openxmlformats.org/officeDocument/2006/relationships/image" Target="../media/image53.emf"/><Relationship Id="rId4" Type="http://schemas.openxmlformats.org/officeDocument/2006/relationships/image" Target="../media/image59.png"/></Relationships>
</file>

<file path=ppt/slides/_rels/slide5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 Id="rId5" Type="http://schemas.openxmlformats.org/officeDocument/2006/relationships/image" Target="../media/image53.emf"/><Relationship Id="rId4" Type="http://schemas.openxmlformats.org/officeDocument/2006/relationships/image" Target="../media/image59.png"/></Relationships>
</file>

<file path=ppt/slides/_rels/slide5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 Id="rId5" Type="http://schemas.openxmlformats.org/officeDocument/2006/relationships/image" Target="../media/image53.emf"/><Relationship Id="rId4" Type="http://schemas.openxmlformats.org/officeDocument/2006/relationships/image" Target="../media/image60.png"/></Relationships>
</file>

<file path=ppt/slides/_rels/slide5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 Id="rId5" Type="http://schemas.openxmlformats.org/officeDocument/2006/relationships/image" Target="../media/image53.emf"/><Relationship Id="rId4" Type="http://schemas.openxmlformats.org/officeDocument/2006/relationships/image" Target="../media/image60.png"/></Relationships>
</file>

<file path=ppt/slides/_rels/slide5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 Id="rId5" Type="http://schemas.openxmlformats.org/officeDocument/2006/relationships/image" Target="../media/image53.emf"/><Relationship Id="rId4" Type="http://schemas.openxmlformats.org/officeDocument/2006/relationships/image" Target="../media/image61.png"/></Relationships>
</file>

<file path=ppt/slides/_rels/slide5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 Id="rId5" Type="http://schemas.openxmlformats.org/officeDocument/2006/relationships/image" Target="../media/image53.emf"/><Relationship Id="rId4" Type="http://schemas.openxmlformats.org/officeDocument/2006/relationships/image" Target="../media/image61.png"/></Relationships>
</file>

<file path=ppt/slides/_rels/slide5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 Id="rId5" Type="http://schemas.openxmlformats.org/officeDocument/2006/relationships/image" Target="../media/image53.emf"/><Relationship Id="rId4" Type="http://schemas.openxmlformats.org/officeDocument/2006/relationships/image" Target="../media/image62.png"/></Relationships>
</file>

<file path=ppt/slides/_rels/slide5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 Id="rId5" Type="http://schemas.openxmlformats.org/officeDocument/2006/relationships/image" Target="../media/image53.emf"/><Relationship Id="rId4" Type="http://schemas.openxmlformats.org/officeDocument/2006/relationships/image" Target="../media/image62.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55.emf"/><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7" Type="http://schemas.openxmlformats.org/officeDocument/2006/relationships/image" Target="../media/image55.emf"/><Relationship Id="rId2" Type="http://schemas.openxmlformats.org/officeDocument/2006/relationships/image" Target="../media/image69.png"/><Relationship Id="rId1" Type="http://schemas.openxmlformats.org/officeDocument/2006/relationships/slideLayout" Target="../slideLayouts/slideLayout2.xml"/><Relationship Id="rId6" Type="http://schemas.openxmlformats.org/officeDocument/2006/relationships/image" Target="../media/image710.png"/></Relationships>
</file>

<file path=ppt/slides/_rels/slide65.xml.rels><?xml version="1.0" encoding="UTF-8" standalone="yes"?>
<Relationships xmlns="http://schemas.openxmlformats.org/package/2006/relationships"><Relationship Id="rId7" Type="http://schemas.openxmlformats.org/officeDocument/2006/relationships/image" Target="../media/image55.emf"/><Relationship Id="rId2" Type="http://schemas.openxmlformats.org/officeDocument/2006/relationships/image" Target="../media/image69.png"/><Relationship Id="rId1" Type="http://schemas.openxmlformats.org/officeDocument/2006/relationships/slideLayout" Target="../slideLayouts/slideLayout2.xml"/><Relationship Id="rId6" Type="http://schemas.openxmlformats.org/officeDocument/2006/relationships/image" Target="../media/image710.png"/></Relationships>
</file>

<file path=ppt/slides/_rels/slide66.xml.rels><?xml version="1.0" encoding="UTF-8" standalone="yes"?>
<Relationships xmlns="http://schemas.openxmlformats.org/package/2006/relationships"><Relationship Id="rId8" Type="http://schemas.openxmlformats.org/officeDocument/2006/relationships/image" Target="../media/image55.emf"/><Relationship Id="rId7" Type="http://schemas.openxmlformats.org/officeDocument/2006/relationships/image" Target="../media/image720.png"/><Relationship Id="rId2" Type="http://schemas.openxmlformats.org/officeDocument/2006/relationships/image" Target="../media/image69.png"/><Relationship Id="rId1" Type="http://schemas.openxmlformats.org/officeDocument/2006/relationships/slideLayout" Target="../slideLayouts/slideLayout2.xml"/><Relationship Id="rId6" Type="http://schemas.openxmlformats.org/officeDocument/2006/relationships/image" Target="../media/image710.png"/></Relationships>
</file>

<file path=ppt/slides/_rels/slide67.xml.rels><?xml version="1.0" encoding="UTF-8" standalone="yes"?>
<Relationships xmlns="http://schemas.openxmlformats.org/package/2006/relationships"><Relationship Id="rId8" Type="http://schemas.openxmlformats.org/officeDocument/2006/relationships/image" Target="../media/image55.emf"/><Relationship Id="rId7" Type="http://schemas.openxmlformats.org/officeDocument/2006/relationships/image" Target="../media/image730.png"/><Relationship Id="rId1" Type="http://schemas.openxmlformats.org/officeDocument/2006/relationships/slideLayout" Target="../slideLayouts/slideLayout2.xml"/><Relationship Id="rId6" Type="http://schemas.openxmlformats.org/officeDocument/2006/relationships/image" Target="../media/image69.png"/><Relationship Id="rId5" Type="http://schemas.openxmlformats.org/officeDocument/2006/relationships/image" Target="../media/image710.png"/></Relationships>
</file>

<file path=ppt/slides/_rels/slide68.xml.rels><?xml version="1.0" encoding="UTF-8" standalone="yes"?>
<Relationships xmlns="http://schemas.openxmlformats.org/package/2006/relationships"><Relationship Id="rId8" Type="http://schemas.openxmlformats.org/officeDocument/2006/relationships/image" Target="../media/image55.emf"/><Relationship Id="rId7" Type="http://schemas.openxmlformats.org/officeDocument/2006/relationships/image" Target="../media/image740.png"/><Relationship Id="rId1" Type="http://schemas.openxmlformats.org/officeDocument/2006/relationships/slideLayout" Target="../slideLayouts/slideLayout2.xml"/><Relationship Id="rId6" Type="http://schemas.openxmlformats.org/officeDocument/2006/relationships/image" Target="../media/image69.png"/><Relationship Id="rId5" Type="http://schemas.openxmlformats.org/officeDocument/2006/relationships/image" Target="../media/image710.png"/></Relationships>
</file>

<file path=ppt/slides/_rels/slide69.xml.rels><?xml version="1.0" encoding="UTF-8" standalone="yes"?>
<Relationships xmlns="http://schemas.openxmlformats.org/package/2006/relationships"><Relationship Id="rId8" Type="http://schemas.openxmlformats.org/officeDocument/2006/relationships/image" Target="../media/image55.emf"/><Relationship Id="rId7" Type="http://schemas.openxmlformats.org/officeDocument/2006/relationships/image" Target="../media/image750.png"/><Relationship Id="rId1" Type="http://schemas.openxmlformats.org/officeDocument/2006/relationships/slideLayout" Target="../slideLayouts/slideLayout2.xml"/><Relationship Id="rId6" Type="http://schemas.openxmlformats.org/officeDocument/2006/relationships/image" Target="../media/image69.png"/><Relationship Id="rId5" Type="http://schemas.openxmlformats.org/officeDocument/2006/relationships/image" Target="../media/image710.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8" Type="http://schemas.openxmlformats.org/officeDocument/2006/relationships/image" Target="../media/image55.emf"/><Relationship Id="rId7" Type="http://schemas.openxmlformats.org/officeDocument/2006/relationships/image" Target="../media/image760.png"/><Relationship Id="rId1" Type="http://schemas.openxmlformats.org/officeDocument/2006/relationships/slideLayout" Target="../slideLayouts/slideLayout2.xml"/><Relationship Id="rId6" Type="http://schemas.openxmlformats.org/officeDocument/2006/relationships/image" Target="../media/image69.png"/><Relationship Id="rId5" Type="http://schemas.openxmlformats.org/officeDocument/2006/relationships/image" Target="../media/image710.png"/></Relationships>
</file>

<file path=ppt/slides/_rels/slide71.xml.rels><?xml version="1.0" encoding="UTF-8" standalone="yes"?>
<Relationships xmlns="http://schemas.openxmlformats.org/package/2006/relationships"><Relationship Id="rId8" Type="http://schemas.openxmlformats.org/officeDocument/2006/relationships/image" Target="../media/image55.emf"/><Relationship Id="rId7" Type="http://schemas.openxmlformats.org/officeDocument/2006/relationships/image" Target="../media/image760.png"/><Relationship Id="rId1" Type="http://schemas.openxmlformats.org/officeDocument/2006/relationships/slideLayout" Target="../slideLayouts/slideLayout2.xml"/><Relationship Id="rId6" Type="http://schemas.openxmlformats.org/officeDocument/2006/relationships/image" Target="../media/image69.png"/><Relationship Id="rId5" Type="http://schemas.openxmlformats.org/officeDocument/2006/relationships/image" Target="../media/image710.png"/></Relationships>
</file>

<file path=ppt/slides/_rels/slide72.xml.rels><?xml version="1.0" encoding="UTF-8" standalone="yes"?>
<Relationships xmlns="http://schemas.openxmlformats.org/package/2006/relationships"><Relationship Id="rId8" Type="http://schemas.openxmlformats.org/officeDocument/2006/relationships/image" Target="../media/image55.emf"/><Relationship Id="rId7" Type="http://schemas.openxmlformats.org/officeDocument/2006/relationships/image" Target="../media/image760.png"/><Relationship Id="rId1" Type="http://schemas.openxmlformats.org/officeDocument/2006/relationships/slideLayout" Target="../slideLayouts/slideLayout2.xml"/><Relationship Id="rId6" Type="http://schemas.openxmlformats.org/officeDocument/2006/relationships/image" Target="../media/image69.png"/><Relationship Id="rId5" Type="http://schemas.openxmlformats.org/officeDocument/2006/relationships/image" Target="../media/image710.png"/></Relationships>
</file>

<file path=ppt/slides/_rels/slide73.xml.rels><?xml version="1.0" encoding="UTF-8" standalone="yes"?>
<Relationships xmlns="http://schemas.openxmlformats.org/package/2006/relationships"><Relationship Id="rId8" Type="http://schemas.openxmlformats.org/officeDocument/2006/relationships/image" Target="../media/image55.emf"/><Relationship Id="rId7" Type="http://schemas.openxmlformats.org/officeDocument/2006/relationships/image" Target="../media/image770.png"/><Relationship Id="rId1" Type="http://schemas.openxmlformats.org/officeDocument/2006/relationships/slideLayout" Target="../slideLayouts/slideLayout2.xml"/><Relationship Id="rId6" Type="http://schemas.openxmlformats.org/officeDocument/2006/relationships/image" Target="../media/image69.png"/><Relationship Id="rId5" Type="http://schemas.openxmlformats.org/officeDocument/2006/relationships/image" Target="../media/image710.png"/></Relationships>
</file>

<file path=ppt/slides/_rels/slide74.xml.rels><?xml version="1.0" encoding="UTF-8" standalone="yes"?>
<Relationships xmlns="http://schemas.openxmlformats.org/package/2006/relationships"><Relationship Id="rId8" Type="http://schemas.openxmlformats.org/officeDocument/2006/relationships/image" Target="../media/image55.emf"/><Relationship Id="rId7" Type="http://schemas.openxmlformats.org/officeDocument/2006/relationships/image" Target="../media/image78.png"/><Relationship Id="rId1" Type="http://schemas.openxmlformats.org/officeDocument/2006/relationships/slideLayout" Target="../slideLayouts/slideLayout2.xml"/><Relationship Id="rId6" Type="http://schemas.openxmlformats.org/officeDocument/2006/relationships/image" Target="../media/image69.png"/><Relationship Id="rId5" Type="http://schemas.openxmlformats.org/officeDocument/2006/relationships/image" Target="../media/image710.png"/></Relationships>
</file>

<file path=ppt/slides/_rels/slide75.xml.rels><?xml version="1.0" encoding="UTF-8" standalone="yes"?>
<Relationships xmlns="http://schemas.openxmlformats.org/package/2006/relationships"><Relationship Id="rId7" Type="http://schemas.openxmlformats.org/officeDocument/2006/relationships/image" Target="../media/image55.emf"/><Relationship Id="rId1" Type="http://schemas.openxmlformats.org/officeDocument/2006/relationships/slideLayout" Target="../slideLayouts/slideLayout2.xml"/><Relationship Id="rId6" Type="http://schemas.openxmlformats.org/officeDocument/2006/relationships/image" Target="../media/image69.png"/><Relationship Id="rId5" Type="http://schemas.openxmlformats.org/officeDocument/2006/relationships/image" Target="../media/image710.png"/></Relationships>
</file>

<file path=ppt/slides/_rels/slide76.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image" Target="../media/image70.png"/><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77.xml.rels><?xml version="1.0" encoding="UTF-8" standalone="yes"?>
<Relationships xmlns="http://schemas.openxmlformats.org/package/2006/relationships"><Relationship Id="rId2" Type="http://schemas.openxmlformats.org/officeDocument/2006/relationships/image" Target="../media/image640.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63.png"/><Relationship Id="rId1" Type="http://schemas.openxmlformats.org/officeDocument/2006/relationships/slideLayout" Target="../slideLayouts/slideLayout8.xml"/></Relationships>
</file>

<file path=ppt/slides/_rels/slide79.xml.rels><?xml version="1.0" encoding="UTF-8" standalone="yes"?>
<Relationships xmlns="http://schemas.openxmlformats.org/package/2006/relationships"><Relationship Id="rId3" Type="http://schemas.openxmlformats.org/officeDocument/2006/relationships/image" Target="../media/image56.wmf"/><Relationship Id="rId2" Type="http://schemas.openxmlformats.org/officeDocument/2006/relationships/oleObject" Target="../embeddings/oleObject2.bin"/><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80.xml.rels><?xml version="1.0" encoding="UTF-8" standalone="yes"?>
<Relationships xmlns="http://schemas.openxmlformats.org/package/2006/relationships"><Relationship Id="rId3" Type="http://schemas.openxmlformats.org/officeDocument/2006/relationships/image" Target="../media/image57.wmf"/><Relationship Id="rId2" Type="http://schemas.openxmlformats.org/officeDocument/2006/relationships/oleObject" Target="../embeddings/oleObject3.bin"/><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hyperlink" Target="https://playground.tensorflow.org/" TargetMode="Externa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hyperlink" Target="https://canvas.northwestern.edu/courses/75723/assignments/syllabus" TargetMode="External"/><Relationship Id="rId2" Type="http://schemas.openxmlformats.org/officeDocument/2006/relationships/hyperlink" Target="https://www.cs.cmu.edu/~bhiksha/courses/deeplearning/Spring.2019/www/" TargetMode="External"/><Relationship Id="rId1" Type="http://schemas.openxmlformats.org/officeDocument/2006/relationships/slideLayout" Target="../slideLayouts/slideLayout2.xml"/><Relationship Id="rId5" Type="http://schemas.openxmlformats.org/officeDocument/2006/relationships/hyperlink" Target="https://www.v7labs.com/blog/neural-networks-activation-functions" TargetMode="External"/><Relationship Id="rId4" Type="http://schemas.openxmlformats.org/officeDocument/2006/relationships/hyperlink" Target="http://cs231n.stanford.edu/slides/2022/lecture_4_ruohan.pdf" TargetMode="External"/></Relationships>
</file>

<file path=ppt/slides/_rels/slide9.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9F09E55A-E307-452F-B33F-FD246998A834}" type="datetime1">
              <a:rPr lang="en-US" smtClean="0"/>
              <a:t>12/5/2022</a:t>
            </a:fld>
            <a:endParaRPr lang="en-US"/>
          </a:p>
        </p:txBody>
      </p:sp>
      <p:sp>
        <p:nvSpPr>
          <p:cNvPr id="4" name="Footer Placeholder 3"/>
          <p:cNvSpPr>
            <a:spLocks noGrp="1"/>
          </p:cNvSpPr>
          <p:nvPr>
            <p:ph type="ftr" sz="quarter" idx="11"/>
          </p:nvPr>
        </p:nvSpPr>
        <p:spPr/>
        <p:txBody>
          <a:bodyPr/>
          <a:lstStyle/>
          <a:p>
            <a:r>
              <a:rPr lang="en-US"/>
              <a:t>Introduction to AI</a:t>
            </a:r>
          </a:p>
        </p:txBody>
      </p:sp>
      <p:sp>
        <p:nvSpPr>
          <p:cNvPr id="5" name="Slide Number Placeholder 4"/>
          <p:cNvSpPr>
            <a:spLocks noGrp="1"/>
          </p:cNvSpPr>
          <p:nvPr>
            <p:ph type="sldNum" sz="quarter" idx="12"/>
          </p:nvPr>
        </p:nvSpPr>
        <p:spPr/>
        <p:txBody>
          <a:bodyPr/>
          <a:lstStyle/>
          <a:p>
            <a:fld id="{B7884E68-CE57-44C0-BE0F-84C629DF22D5}" type="slidenum">
              <a:rPr lang="en-US" smtClean="0"/>
              <a:t>1</a:t>
            </a:fld>
            <a:endParaRPr lang="en-US"/>
          </a:p>
        </p:txBody>
      </p:sp>
      <p:sp>
        <p:nvSpPr>
          <p:cNvPr id="2" name="Text Placeholder 1"/>
          <p:cNvSpPr>
            <a:spLocks noGrp="1"/>
          </p:cNvSpPr>
          <p:nvPr>
            <p:ph type="body" sz="quarter" idx="13"/>
          </p:nvPr>
        </p:nvSpPr>
        <p:spPr>
          <a:xfrm>
            <a:off x="0" y="4710903"/>
            <a:ext cx="12192000" cy="914400"/>
          </a:xfrm>
        </p:spPr>
        <p:txBody>
          <a:bodyPr anchor="ctr"/>
          <a:lstStyle/>
          <a:p>
            <a:pPr algn="ctr"/>
            <a:r>
              <a:rPr lang="en-US" dirty="0"/>
              <a:t>Neural Network Learning</a:t>
            </a:r>
          </a:p>
        </p:txBody>
      </p:sp>
      <p:sp>
        <p:nvSpPr>
          <p:cNvPr id="6" name="TextBox 5">
            <a:extLst>
              <a:ext uri="{FF2B5EF4-FFF2-40B4-BE49-F238E27FC236}">
                <a16:creationId xmlns:a16="http://schemas.microsoft.com/office/drawing/2014/main" id="{1BDFDCC1-F224-4CE0-BFF9-820BC9DDD3A1}"/>
              </a:ext>
            </a:extLst>
          </p:cNvPr>
          <p:cNvSpPr txBox="1"/>
          <p:nvPr/>
        </p:nvSpPr>
        <p:spPr>
          <a:xfrm>
            <a:off x="2083324" y="5527402"/>
            <a:ext cx="7975075" cy="646331"/>
          </a:xfrm>
          <a:prstGeom prst="rect">
            <a:avLst/>
          </a:prstGeom>
          <a:solidFill>
            <a:srgbClr val="66FF66"/>
          </a:solidFill>
        </p:spPr>
        <p:txBody>
          <a:bodyPr wrap="square" rtlCol="0">
            <a:spAutoFit/>
          </a:bodyPr>
          <a:lstStyle/>
          <a:p>
            <a:pPr algn="ctr"/>
            <a:r>
              <a:rPr lang="en-US" altLang="zh-TW" dirty="0">
                <a:ea typeface="新細明體" pitchFamily="18" charset="-120"/>
              </a:rPr>
              <a:t>The slides are mostly adopted from material developed by:</a:t>
            </a:r>
          </a:p>
          <a:p>
            <a:pPr algn="ctr"/>
            <a:r>
              <a:rPr lang="en-US" dirty="0"/>
              <a:t>Dr. Aiman El-Maleh, KFUPM, COE Department</a:t>
            </a:r>
          </a:p>
        </p:txBody>
      </p:sp>
    </p:spTree>
    <p:extLst>
      <p:ext uri="{BB962C8B-B14F-4D97-AF65-F5344CB8AC3E}">
        <p14:creationId xmlns:p14="http://schemas.microsoft.com/office/powerpoint/2010/main" val="20314806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863FCF8E-BEA3-5265-1FF2-C59DEE56261A}"/>
              </a:ext>
            </a:extLst>
          </p:cNvPr>
          <p:cNvPicPr>
            <a:picLocks noChangeAspect="1"/>
          </p:cNvPicPr>
          <p:nvPr/>
        </p:nvPicPr>
        <p:blipFill rotWithShape="1">
          <a:blip r:embed="rId2"/>
          <a:srcRect r="2426"/>
          <a:stretch/>
        </p:blipFill>
        <p:spPr>
          <a:xfrm>
            <a:off x="6493199" y="1190170"/>
            <a:ext cx="5712683" cy="4942241"/>
          </a:xfrm>
          <a:prstGeom prst="rect">
            <a:avLst/>
          </a:prstGeom>
        </p:spPr>
      </p:pic>
      <p:sp>
        <p:nvSpPr>
          <p:cNvPr id="2" name="Title 1"/>
          <p:cNvSpPr>
            <a:spLocks noGrp="1"/>
          </p:cNvSpPr>
          <p:nvPr>
            <p:ph type="title"/>
          </p:nvPr>
        </p:nvSpPr>
        <p:spPr/>
        <p:txBody>
          <a:bodyPr>
            <a:normAutofit fontScale="90000"/>
          </a:bodyPr>
          <a:lstStyle/>
          <a:p>
            <a:r>
              <a:rPr lang="en-US" altLang="en-US" dirty="0"/>
              <a:t>Neural Network Learning Problem Setup</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04799" y="1228153"/>
                <a:ext cx="6216759" cy="5033129"/>
              </a:xfrm>
            </p:spPr>
            <p:txBody>
              <a:bodyPr>
                <a:normAutofit/>
              </a:bodyPr>
              <a:lstStyle/>
              <a:p>
                <a:r>
                  <a:rPr lang="en-US" dirty="0"/>
                  <a:t>The input layer is the 0</a:t>
                </a:r>
                <a:r>
                  <a:rPr lang="en-US" baseline="30000" dirty="0"/>
                  <a:t>th</a:t>
                </a:r>
                <a:r>
                  <a:rPr lang="en-US" dirty="0"/>
                  <a:t> layer; </a:t>
                </a:r>
                <a:r>
                  <a:rPr lang="en-US" dirty="0">
                    <a:solidFill>
                      <a:srgbClr val="FF0000"/>
                    </a:solidFill>
                  </a:rPr>
                  <a:t>Input to network: </a:t>
                </a:r>
                <a:r>
                  <a:rPr lang="en-US" dirty="0" err="1">
                    <a:solidFill>
                      <a:srgbClr val="FF0000"/>
                    </a:solidFill>
                  </a:rPr>
                  <a:t>y</a:t>
                </a:r>
                <a:r>
                  <a:rPr lang="en-US" baseline="-25000" dirty="0" err="1">
                    <a:solidFill>
                      <a:srgbClr val="FF0000"/>
                    </a:solidFill>
                  </a:rPr>
                  <a:t>i</a:t>
                </a:r>
                <a:r>
                  <a:rPr lang="en-US" baseline="30000" dirty="0">
                    <a:solidFill>
                      <a:srgbClr val="FF0000"/>
                    </a:solidFill>
                  </a:rPr>
                  <a:t>(0) </a:t>
                </a:r>
                <a:r>
                  <a:rPr lang="en-US" dirty="0">
                    <a:solidFill>
                      <a:srgbClr val="FF0000"/>
                    </a:solidFill>
                  </a:rPr>
                  <a:t>= x</a:t>
                </a:r>
                <a:r>
                  <a:rPr lang="en-US" baseline="-25000" dirty="0">
                    <a:solidFill>
                      <a:srgbClr val="FF0000"/>
                    </a:solidFill>
                  </a:rPr>
                  <a:t>i</a:t>
                </a:r>
                <a:endParaRPr lang="en-US" dirty="0">
                  <a:solidFill>
                    <a:srgbClr val="FF0000"/>
                  </a:solidFill>
                </a:endParaRPr>
              </a:p>
              <a:p>
                <a:r>
                  <a:rPr lang="en-US" dirty="0"/>
                  <a:t>We will represent the output of the </a:t>
                </a:r>
                <a:r>
                  <a:rPr lang="en-US" dirty="0" err="1"/>
                  <a:t>i</a:t>
                </a:r>
                <a:r>
                  <a:rPr lang="en-US" baseline="30000" dirty="0" err="1"/>
                  <a:t>th</a:t>
                </a:r>
                <a:r>
                  <a:rPr lang="en-US" dirty="0"/>
                  <a:t> perceptron of the k</a:t>
                </a:r>
                <a:r>
                  <a:rPr lang="en-US" baseline="30000" dirty="0"/>
                  <a:t>th</a:t>
                </a:r>
                <a:r>
                  <a:rPr lang="en-US" dirty="0"/>
                  <a:t> layer as </a:t>
                </a:r>
                <a:r>
                  <a:rPr lang="en-US" dirty="0" err="1"/>
                  <a:t>y</a:t>
                </a:r>
                <a:r>
                  <a:rPr lang="en-US" baseline="-25000" dirty="0" err="1"/>
                  <a:t>i</a:t>
                </a:r>
                <a:r>
                  <a:rPr lang="en-US" baseline="30000" dirty="0"/>
                  <a:t>(k)</a:t>
                </a:r>
                <a:r>
                  <a:rPr lang="en-US" dirty="0"/>
                  <a:t>; </a:t>
                </a:r>
                <a:r>
                  <a:rPr lang="en-US" dirty="0">
                    <a:solidFill>
                      <a:srgbClr val="FF0000"/>
                    </a:solidFill>
                  </a:rPr>
                  <a:t>Output of network: </a:t>
                </a:r>
                <a:r>
                  <a:rPr lang="en-US" dirty="0" err="1">
                    <a:solidFill>
                      <a:srgbClr val="FF0000"/>
                    </a:solidFill>
                  </a:rPr>
                  <a:t>y</a:t>
                </a:r>
                <a:r>
                  <a:rPr lang="en-US" baseline="-25000" dirty="0" err="1">
                    <a:solidFill>
                      <a:srgbClr val="FF0000"/>
                    </a:solidFill>
                  </a:rPr>
                  <a:t>i</a:t>
                </a:r>
                <a:r>
                  <a:rPr lang="en-US" dirty="0">
                    <a:solidFill>
                      <a:srgbClr val="FF0000"/>
                    </a:solidFill>
                  </a:rPr>
                  <a:t> = </a:t>
                </a:r>
                <a:r>
                  <a:rPr lang="en-US" dirty="0" err="1">
                    <a:solidFill>
                      <a:srgbClr val="FF0000"/>
                    </a:solidFill>
                  </a:rPr>
                  <a:t>y</a:t>
                </a:r>
                <a:r>
                  <a:rPr lang="en-US" baseline="-25000" dirty="0" err="1">
                    <a:solidFill>
                      <a:srgbClr val="FF0000"/>
                    </a:solidFill>
                  </a:rPr>
                  <a:t>i</a:t>
                </a:r>
                <a:r>
                  <a:rPr lang="en-US" baseline="30000" dirty="0">
                    <a:solidFill>
                      <a:srgbClr val="FF0000"/>
                    </a:solidFill>
                  </a:rPr>
                  <a:t>(N)</a:t>
                </a:r>
                <a:endParaRPr lang="en-US" dirty="0">
                  <a:solidFill>
                    <a:srgbClr val="FF0000"/>
                  </a:solidFill>
                </a:endParaRPr>
              </a:p>
              <a:p>
                <a:r>
                  <a:rPr lang="en-US" dirty="0"/>
                  <a:t>We will represent the weight of the connection between the </a:t>
                </a:r>
                <a14:m>
                  <m:oMath xmlns:m="http://schemas.openxmlformats.org/officeDocument/2006/math">
                    <m:r>
                      <a:rPr lang="en-US" i="1" dirty="0" smtClean="0">
                        <a:latin typeface="Cambria Math" panose="02040503050406030204" pitchFamily="18" charset="0"/>
                      </a:rPr>
                      <m:t>𝑖</m:t>
                    </m:r>
                  </m:oMath>
                </a14:m>
                <a:r>
                  <a:rPr lang="en-US" baseline="30000" dirty="0" err="1"/>
                  <a:t>th</a:t>
                </a:r>
                <a:r>
                  <a:rPr lang="en-US" dirty="0"/>
                  <a:t> neuron of the </a:t>
                </a:r>
                <a14:m>
                  <m:oMath xmlns:m="http://schemas.openxmlformats.org/officeDocument/2006/math">
                    <m:r>
                      <a:rPr lang="en-US" sz="2800" i="1" dirty="0" smtClean="0">
                        <a:latin typeface="Cambria Math" panose="02040503050406030204" pitchFamily="18" charset="0"/>
                      </a:rPr>
                      <m:t>𝑘</m:t>
                    </m:r>
                    <m:r>
                      <a:rPr lang="en-US" sz="2800" i="1" dirty="0" smtClean="0">
                        <a:latin typeface="Cambria Math" panose="02040503050406030204" pitchFamily="18" charset="0"/>
                      </a:rPr>
                      <m:t>−1</m:t>
                    </m:r>
                  </m:oMath>
                </a14:m>
                <a:r>
                  <a:rPr lang="en-US" baseline="30000" dirty="0"/>
                  <a:t>th</a:t>
                </a:r>
                <a:r>
                  <a:rPr lang="en-US" dirty="0"/>
                  <a:t> layer and the </a:t>
                </a:r>
                <a:r>
                  <a:rPr lang="en-US" dirty="0" err="1"/>
                  <a:t>j</a:t>
                </a:r>
                <a:r>
                  <a:rPr lang="en-US" baseline="30000" dirty="0" err="1"/>
                  <a:t>th</a:t>
                </a:r>
                <a:r>
                  <a:rPr lang="en-US" dirty="0"/>
                  <a:t> neuron of the </a:t>
                </a:r>
                <a14:m>
                  <m:oMath xmlns:m="http://schemas.openxmlformats.org/officeDocument/2006/math">
                    <m:r>
                      <a:rPr lang="en-US" i="1" dirty="0" smtClean="0">
                        <a:latin typeface="Cambria Math" panose="02040503050406030204" pitchFamily="18" charset="0"/>
                      </a:rPr>
                      <m:t>𝑘</m:t>
                    </m:r>
                  </m:oMath>
                </a14:m>
                <a:r>
                  <a:rPr lang="en-US" baseline="30000" dirty="0"/>
                  <a:t>th</a:t>
                </a:r>
                <a:r>
                  <a:rPr lang="en-US" dirty="0"/>
                  <a:t> layer as </a:t>
                </a:r>
                <a:r>
                  <a:rPr lang="en-US" dirty="0" err="1">
                    <a:solidFill>
                      <a:srgbClr val="FF0000"/>
                    </a:solidFill>
                  </a:rPr>
                  <a:t>w</a:t>
                </a:r>
                <a:r>
                  <a:rPr lang="en-US" baseline="-25000" dirty="0" err="1">
                    <a:solidFill>
                      <a:srgbClr val="FF0000"/>
                    </a:solidFill>
                  </a:rPr>
                  <a:t>ij</a:t>
                </a:r>
                <a:r>
                  <a:rPr lang="en-US" baseline="30000" dirty="0">
                    <a:solidFill>
                      <a:srgbClr val="FF0000"/>
                    </a:solidFill>
                  </a:rPr>
                  <a:t>(k)</a:t>
                </a:r>
                <a:endParaRPr lang="en-US" dirty="0">
                  <a:solidFill>
                    <a:srgbClr val="FF0000"/>
                  </a:solidFill>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04799" y="1228153"/>
                <a:ext cx="6216759" cy="5033129"/>
              </a:xfrm>
              <a:blipFill>
                <a:blip r:embed="rId3"/>
                <a:stretch>
                  <a:fillRect l="-2745" t="-3027" r="-5098"/>
                </a:stretch>
              </a:blipFill>
            </p:spPr>
            <p:txBody>
              <a:bodyPr/>
              <a:lstStyle/>
              <a:p>
                <a:r>
                  <a:rPr lang="en-US">
                    <a:noFill/>
                  </a:rPr>
                  <a:t> </a:t>
                </a:r>
              </a:p>
            </p:txBody>
          </p:sp>
        </mc:Fallback>
      </mc:AlternateContent>
      <p:sp>
        <p:nvSpPr>
          <p:cNvPr id="5" name="Date Placeholder 4">
            <a:extLst>
              <a:ext uri="{FF2B5EF4-FFF2-40B4-BE49-F238E27FC236}">
                <a16:creationId xmlns:a16="http://schemas.microsoft.com/office/drawing/2014/main" id="{6935F21E-F0EA-CD2E-2E6A-5A73ED5E2B82}"/>
              </a:ext>
            </a:extLst>
          </p:cNvPr>
          <p:cNvSpPr>
            <a:spLocks noGrp="1"/>
          </p:cNvSpPr>
          <p:nvPr>
            <p:ph type="dt" sz="half" idx="10"/>
          </p:nvPr>
        </p:nvSpPr>
        <p:spPr>
          <a:xfrm>
            <a:off x="304801" y="6448468"/>
            <a:ext cx="2472271" cy="365125"/>
          </a:xfrm>
        </p:spPr>
        <p:txBody>
          <a:bodyPr/>
          <a:lstStyle/>
          <a:p>
            <a:fld id="{11C91B59-BAF3-4521-AFE5-F10C3E2C9939}" type="datetime1">
              <a:rPr lang="en-US" smtClean="0"/>
              <a:t>12/5/2022</a:t>
            </a:fld>
            <a:endParaRPr lang="en-US"/>
          </a:p>
        </p:txBody>
      </p:sp>
      <p:sp>
        <p:nvSpPr>
          <p:cNvPr id="6" name="Footer Placeholder 5">
            <a:extLst>
              <a:ext uri="{FF2B5EF4-FFF2-40B4-BE49-F238E27FC236}">
                <a16:creationId xmlns:a16="http://schemas.microsoft.com/office/drawing/2014/main" id="{2260E497-DDC3-8B7B-3A43-B15B4962FD03}"/>
              </a:ext>
            </a:extLst>
          </p:cNvPr>
          <p:cNvSpPr>
            <a:spLocks noGrp="1"/>
          </p:cNvSpPr>
          <p:nvPr>
            <p:ph type="ftr" sz="quarter" idx="11"/>
          </p:nvPr>
        </p:nvSpPr>
        <p:spPr>
          <a:xfrm>
            <a:off x="3686186" y="6459786"/>
            <a:ext cx="4822804" cy="365125"/>
          </a:xfrm>
        </p:spPr>
        <p:txBody>
          <a:bodyPr/>
          <a:lstStyle/>
          <a:p>
            <a:r>
              <a:rPr lang="en-US"/>
              <a:t>Introduction to AI</a:t>
            </a:r>
          </a:p>
        </p:txBody>
      </p:sp>
      <p:sp>
        <p:nvSpPr>
          <p:cNvPr id="7" name="Slide Number Placeholder 6">
            <a:extLst>
              <a:ext uri="{FF2B5EF4-FFF2-40B4-BE49-F238E27FC236}">
                <a16:creationId xmlns:a16="http://schemas.microsoft.com/office/drawing/2014/main" id="{CA08F5BB-EDB6-99C6-DDDA-C39A63A61570}"/>
              </a:ext>
            </a:extLst>
          </p:cNvPr>
          <p:cNvSpPr>
            <a:spLocks noGrp="1"/>
          </p:cNvSpPr>
          <p:nvPr>
            <p:ph type="sldNum" sz="quarter" idx="12"/>
          </p:nvPr>
        </p:nvSpPr>
        <p:spPr>
          <a:xfrm>
            <a:off x="10575176" y="6448468"/>
            <a:ext cx="1312025" cy="365125"/>
          </a:xfrm>
        </p:spPr>
        <p:txBody>
          <a:bodyPr/>
          <a:lstStyle/>
          <a:p>
            <a:fld id="{B7884E68-CE57-44C0-BE0F-84C629DF22D5}" type="slidenum">
              <a:rPr lang="en-US" smtClean="0"/>
              <a:t>10</a:t>
            </a:fld>
            <a:endParaRPr lang="en-US"/>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265F9DF-52F8-1925-F01D-F564343B7A71}"/>
                  </a:ext>
                </a:extLst>
              </p:cNvPr>
              <p:cNvSpPr txBox="1"/>
              <p:nvPr/>
            </p:nvSpPr>
            <p:spPr>
              <a:xfrm>
                <a:off x="7032396" y="3343198"/>
                <a:ext cx="669927" cy="476221"/>
              </a:xfrm>
              <a:prstGeom prst="rect">
                <a:avLst/>
              </a:prstGeom>
              <a:solidFill>
                <a:srgbClr val="FFFF00"/>
              </a:solid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i="1" smtClean="0">
                              <a:latin typeface="Cambria Math" panose="02040503050406030204" pitchFamily="18" charset="0"/>
                            </a:rPr>
                          </m:ctrlPr>
                        </m:sSubSupPr>
                        <m:e>
                          <m:r>
                            <a:rPr lang="en-US" b="0" i="1" smtClean="0">
                              <a:latin typeface="Cambria Math" panose="02040503050406030204" pitchFamily="18" charset="0"/>
                            </a:rPr>
                            <m:t>𝑤</m:t>
                          </m:r>
                        </m:e>
                        <m:sub>
                          <m:r>
                            <a:rPr lang="en-US" b="0" i="1" smtClean="0">
                              <a:latin typeface="Cambria Math" panose="02040503050406030204" pitchFamily="18" charset="0"/>
                            </a:rPr>
                            <m:t>𝑖𝑗</m:t>
                          </m:r>
                        </m:sub>
                        <m:sup>
                          <m:r>
                            <a:rPr lang="en-US" b="0" i="1" smtClean="0">
                              <a:latin typeface="Cambria Math" panose="02040503050406030204" pitchFamily="18" charset="0"/>
                            </a:rPr>
                            <m:t>(1)</m:t>
                          </m:r>
                        </m:sup>
                      </m:sSubSup>
                    </m:oMath>
                  </m:oMathPara>
                </a14:m>
                <a:endParaRPr lang="en-US" dirty="0"/>
              </a:p>
            </p:txBody>
          </p:sp>
        </mc:Choice>
        <mc:Fallback xmlns="">
          <p:sp>
            <p:nvSpPr>
              <p:cNvPr id="10" name="TextBox 9">
                <a:extLst>
                  <a:ext uri="{FF2B5EF4-FFF2-40B4-BE49-F238E27FC236}">
                    <a16:creationId xmlns:a16="http://schemas.microsoft.com/office/drawing/2014/main" id="{1265F9DF-52F8-1925-F01D-F564343B7A71}"/>
                  </a:ext>
                </a:extLst>
              </p:cNvPr>
              <p:cNvSpPr txBox="1">
                <a:spLocks noRot="1" noChangeAspect="1" noMove="1" noResize="1" noEditPoints="1" noAdjustHandles="1" noChangeArrowheads="1" noChangeShapeType="1" noTextEdit="1"/>
              </p:cNvSpPr>
              <p:nvPr/>
            </p:nvSpPr>
            <p:spPr>
              <a:xfrm>
                <a:off x="7032396" y="3343198"/>
                <a:ext cx="669927" cy="476221"/>
              </a:xfrm>
              <a:prstGeom prst="rect">
                <a:avLst/>
              </a:prstGeom>
              <a:blipFill>
                <a:blip r:embed="rId4"/>
                <a:stretch>
                  <a:fillRect b="-63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ABA36179-0636-97FB-396E-D1E8101496D6}"/>
                  </a:ext>
                </a:extLst>
              </p:cNvPr>
              <p:cNvSpPr txBox="1"/>
              <p:nvPr/>
            </p:nvSpPr>
            <p:spPr>
              <a:xfrm>
                <a:off x="8336110" y="3343198"/>
                <a:ext cx="669927" cy="476221"/>
              </a:xfrm>
              <a:prstGeom prst="rect">
                <a:avLst/>
              </a:prstGeom>
              <a:solidFill>
                <a:srgbClr val="FFFF00"/>
              </a:solid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i="1" smtClean="0">
                              <a:latin typeface="Cambria Math" panose="02040503050406030204" pitchFamily="18" charset="0"/>
                            </a:rPr>
                          </m:ctrlPr>
                        </m:sSubSupPr>
                        <m:e>
                          <m:r>
                            <a:rPr lang="en-US" b="0" i="1" smtClean="0">
                              <a:latin typeface="Cambria Math" panose="02040503050406030204" pitchFamily="18" charset="0"/>
                            </a:rPr>
                            <m:t>𝑤</m:t>
                          </m:r>
                        </m:e>
                        <m:sub>
                          <m:r>
                            <a:rPr lang="en-US" b="0" i="1" smtClean="0">
                              <a:latin typeface="Cambria Math" panose="02040503050406030204" pitchFamily="18" charset="0"/>
                            </a:rPr>
                            <m:t>𝑖𝑗</m:t>
                          </m:r>
                        </m:sub>
                        <m:sup>
                          <m:r>
                            <a:rPr lang="en-US" b="0" i="1" smtClean="0">
                              <a:latin typeface="Cambria Math" panose="02040503050406030204" pitchFamily="18" charset="0"/>
                            </a:rPr>
                            <m:t>(2)</m:t>
                          </m:r>
                        </m:sup>
                      </m:sSubSup>
                    </m:oMath>
                  </m:oMathPara>
                </a14:m>
                <a:endParaRPr lang="en-US" dirty="0"/>
              </a:p>
            </p:txBody>
          </p:sp>
        </mc:Choice>
        <mc:Fallback xmlns="">
          <p:sp>
            <p:nvSpPr>
              <p:cNvPr id="11" name="TextBox 10">
                <a:extLst>
                  <a:ext uri="{FF2B5EF4-FFF2-40B4-BE49-F238E27FC236}">
                    <a16:creationId xmlns:a16="http://schemas.microsoft.com/office/drawing/2014/main" id="{ABA36179-0636-97FB-396E-D1E8101496D6}"/>
                  </a:ext>
                </a:extLst>
              </p:cNvPr>
              <p:cNvSpPr txBox="1">
                <a:spLocks noRot="1" noChangeAspect="1" noMove="1" noResize="1" noEditPoints="1" noAdjustHandles="1" noChangeArrowheads="1" noChangeShapeType="1" noTextEdit="1"/>
              </p:cNvSpPr>
              <p:nvPr/>
            </p:nvSpPr>
            <p:spPr>
              <a:xfrm>
                <a:off x="8336110" y="3343198"/>
                <a:ext cx="669927" cy="476221"/>
              </a:xfrm>
              <a:prstGeom prst="rect">
                <a:avLst/>
              </a:prstGeom>
              <a:blipFill>
                <a:blip r:embed="rId5"/>
                <a:stretch>
                  <a:fillRect b="-63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BD4F0A02-AD47-8185-56ED-463CD944E22F}"/>
                  </a:ext>
                </a:extLst>
              </p:cNvPr>
              <p:cNvSpPr txBox="1"/>
              <p:nvPr/>
            </p:nvSpPr>
            <p:spPr>
              <a:xfrm>
                <a:off x="9592066" y="3367888"/>
                <a:ext cx="669927" cy="476221"/>
              </a:xfrm>
              <a:prstGeom prst="rect">
                <a:avLst/>
              </a:prstGeom>
              <a:solidFill>
                <a:srgbClr val="FFFF00"/>
              </a:solid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i="1" smtClean="0">
                              <a:latin typeface="Cambria Math" panose="02040503050406030204" pitchFamily="18" charset="0"/>
                            </a:rPr>
                          </m:ctrlPr>
                        </m:sSubSupPr>
                        <m:e>
                          <m:r>
                            <a:rPr lang="en-US" b="0" i="1" smtClean="0">
                              <a:latin typeface="Cambria Math" panose="02040503050406030204" pitchFamily="18" charset="0"/>
                            </a:rPr>
                            <m:t>𝑤</m:t>
                          </m:r>
                        </m:e>
                        <m:sub>
                          <m:r>
                            <a:rPr lang="en-US" b="0" i="1" smtClean="0">
                              <a:latin typeface="Cambria Math" panose="02040503050406030204" pitchFamily="18" charset="0"/>
                            </a:rPr>
                            <m:t>𝑖𝑗</m:t>
                          </m:r>
                        </m:sub>
                        <m:sup>
                          <m:r>
                            <a:rPr lang="en-US" b="0" i="1" smtClean="0">
                              <a:latin typeface="Cambria Math" panose="02040503050406030204" pitchFamily="18" charset="0"/>
                            </a:rPr>
                            <m:t>(3)</m:t>
                          </m:r>
                        </m:sup>
                      </m:sSubSup>
                    </m:oMath>
                  </m:oMathPara>
                </a14:m>
                <a:endParaRPr lang="en-US" dirty="0"/>
              </a:p>
            </p:txBody>
          </p:sp>
        </mc:Choice>
        <mc:Fallback xmlns="">
          <p:sp>
            <p:nvSpPr>
              <p:cNvPr id="12" name="TextBox 11">
                <a:extLst>
                  <a:ext uri="{FF2B5EF4-FFF2-40B4-BE49-F238E27FC236}">
                    <a16:creationId xmlns:a16="http://schemas.microsoft.com/office/drawing/2014/main" id="{BD4F0A02-AD47-8185-56ED-463CD944E22F}"/>
                  </a:ext>
                </a:extLst>
              </p:cNvPr>
              <p:cNvSpPr txBox="1">
                <a:spLocks noRot="1" noChangeAspect="1" noMove="1" noResize="1" noEditPoints="1" noAdjustHandles="1" noChangeArrowheads="1" noChangeShapeType="1" noTextEdit="1"/>
              </p:cNvSpPr>
              <p:nvPr/>
            </p:nvSpPr>
            <p:spPr>
              <a:xfrm>
                <a:off x="9592066" y="3367888"/>
                <a:ext cx="669927" cy="476221"/>
              </a:xfrm>
              <a:prstGeom prst="rect">
                <a:avLst/>
              </a:prstGeom>
              <a:blipFill>
                <a:blip r:embed="rId6"/>
                <a:stretch>
                  <a:fillRect b="-63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C800ECA2-9BA4-654B-3433-A42C2581443B}"/>
                  </a:ext>
                </a:extLst>
              </p:cNvPr>
              <p:cNvSpPr txBox="1"/>
              <p:nvPr/>
            </p:nvSpPr>
            <p:spPr>
              <a:xfrm>
                <a:off x="10838575" y="3392857"/>
                <a:ext cx="669927" cy="476221"/>
              </a:xfrm>
              <a:prstGeom prst="rect">
                <a:avLst/>
              </a:prstGeom>
              <a:solidFill>
                <a:srgbClr val="FFFF00"/>
              </a:solid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i="1" smtClean="0">
                              <a:latin typeface="Cambria Math" panose="02040503050406030204" pitchFamily="18" charset="0"/>
                            </a:rPr>
                          </m:ctrlPr>
                        </m:sSubSupPr>
                        <m:e>
                          <m:r>
                            <a:rPr lang="en-US" b="0" i="1" smtClean="0">
                              <a:latin typeface="Cambria Math" panose="02040503050406030204" pitchFamily="18" charset="0"/>
                            </a:rPr>
                            <m:t>𝑤</m:t>
                          </m:r>
                        </m:e>
                        <m:sub>
                          <m:r>
                            <a:rPr lang="en-US" b="0" i="1" smtClean="0">
                              <a:latin typeface="Cambria Math" panose="02040503050406030204" pitchFamily="18" charset="0"/>
                            </a:rPr>
                            <m:t>𝑖𝑗</m:t>
                          </m:r>
                        </m:sub>
                        <m:sup>
                          <m:r>
                            <a:rPr lang="en-US" b="0" i="1" smtClean="0">
                              <a:latin typeface="Cambria Math" panose="02040503050406030204" pitchFamily="18" charset="0"/>
                            </a:rPr>
                            <m:t>(4)</m:t>
                          </m:r>
                        </m:sup>
                      </m:sSubSup>
                    </m:oMath>
                  </m:oMathPara>
                </a14:m>
                <a:endParaRPr lang="en-US" dirty="0"/>
              </a:p>
            </p:txBody>
          </p:sp>
        </mc:Choice>
        <mc:Fallback xmlns="">
          <p:sp>
            <p:nvSpPr>
              <p:cNvPr id="13" name="TextBox 12">
                <a:extLst>
                  <a:ext uri="{FF2B5EF4-FFF2-40B4-BE49-F238E27FC236}">
                    <a16:creationId xmlns:a16="http://schemas.microsoft.com/office/drawing/2014/main" id="{C800ECA2-9BA4-654B-3433-A42C2581443B}"/>
                  </a:ext>
                </a:extLst>
              </p:cNvPr>
              <p:cNvSpPr txBox="1">
                <a:spLocks noRot="1" noChangeAspect="1" noMove="1" noResize="1" noEditPoints="1" noAdjustHandles="1" noChangeArrowheads="1" noChangeShapeType="1" noTextEdit="1"/>
              </p:cNvSpPr>
              <p:nvPr/>
            </p:nvSpPr>
            <p:spPr>
              <a:xfrm>
                <a:off x="10838575" y="3392857"/>
                <a:ext cx="669927" cy="476221"/>
              </a:xfrm>
              <a:prstGeom prst="rect">
                <a:avLst/>
              </a:prstGeom>
              <a:blipFill>
                <a:blip r:embed="rId7"/>
                <a:stretch>
                  <a:fillRect b="-641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C0083A96-D607-5341-B286-A5B71D524D6A}"/>
                  </a:ext>
                </a:extLst>
              </p:cNvPr>
              <p:cNvSpPr txBox="1"/>
              <p:nvPr/>
            </p:nvSpPr>
            <p:spPr>
              <a:xfrm>
                <a:off x="7161734" y="5629998"/>
                <a:ext cx="627095" cy="444930"/>
              </a:xfrm>
              <a:prstGeom prst="rect">
                <a:avLst/>
              </a:prstGeom>
              <a:solidFill>
                <a:srgbClr val="FFFF00"/>
              </a:solid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i="1" smtClean="0">
                              <a:latin typeface="Cambria Math" panose="02040503050406030204" pitchFamily="18" charset="0"/>
                            </a:rPr>
                          </m:ctrlPr>
                        </m:sSubSupPr>
                        <m:e>
                          <m:r>
                            <a:rPr lang="en-US" b="0" i="1" smtClean="0">
                              <a:latin typeface="Cambria Math" panose="02040503050406030204" pitchFamily="18" charset="0"/>
                            </a:rPr>
                            <m:t>𝑦</m:t>
                          </m:r>
                        </m:e>
                        <m:sub>
                          <m:r>
                            <a:rPr lang="en-US" b="0" i="1" smtClean="0">
                              <a:latin typeface="Cambria Math" panose="02040503050406030204" pitchFamily="18" charset="0"/>
                            </a:rPr>
                            <m:t>𝑖</m:t>
                          </m:r>
                        </m:sub>
                        <m:sup>
                          <m:r>
                            <a:rPr lang="en-US" b="0" i="1" smtClean="0">
                              <a:latin typeface="Cambria Math" panose="02040503050406030204" pitchFamily="18" charset="0"/>
                            </a:rPr>
                            <m:t>(0)</m:t>
                          </m:r>
                        </m:sup>
                      </m:sSubSup>
                    </m:oMath>
                  </m:oMathPara>
                </a14:m>
                <a:endParaRPr lang="en-US" dirty="0"/>
              </a:p>
            </p:txBody>
          </p:sp>
        </mc:Choice>
        <mc:Fallback xmlns="">
          <p:sp>
            <p:nvSpPr>
              <p:cNvPr id="20" name="TextBox 19">
                <a:extLst>
                  <a:ext uri="{FF2B5EF4-FFF2-40B4-BE49-F238E27FC236}">
                    <a16:creationId xmlns:a16="http://schemas.microsoft.com/office/drawing/2014/main" id="{C0083A96-D607-5341-B286-A5B71D524D6A}"/>
                  </a:ext>
                </a:extLst>
              </p:cNvPr>
              <p:cNvSpPr txBox="1">
                <a:spLocks noRot="1" noChangeAspect="1" noMove="1" noResize="1" noEditPoints="1" noAdjustHandles="1" noChangeArrowheads="1" noChangeShapeType="1" noTextEdit="1"/>
              </p:cNvSpPr>
              <p:nvPr/>
            </p:nvSpPr>
            <p:spPr>
              <a:xfrm>
                <a:off x="7161734" y="5629998"/>
                <a:ext cx="627095" cy="444930"/>
              </a:xfrm>
              <a:prstGeom prst="rect">
                <a:avLst/>
              </a:prstGeom>
              <a:blipFill>
                <a:blip r:embed="rId8"/>
                <a:stretch>
                  <a:fillRect b="-411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CC79828D-897B-1297-A0FC-A06B547F2E0D}"/>
                  </a:ext>
                </a:extLst>
              </p:cNvPr>
              <p:cNvSpPr txBox="1"/>
              <p:nvPr/>
            </p:nvSpPr>
            <p:spPr>
              <a:xfrm>
                <a:off x="8465448" y="5629998"/>
                <a:ext cx="627095" cy="444930"/>
              </a:xfrm>
              <a:prstGeom prst="rect">
                <a:avLst/>
              </a:prstGeom>
              <a:solidFill>
                <a:srgbClr val="FFFF00"/>
              </a:solid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i="1" smtClean="0">
                              <a:latin typeface="Cambria Math" panose="02040503050406030204" pitchFamily="18" charset="0"/>
                            </a:rPr>
                          </m:ctrlPr>
                        </m:sSubSupPr>
                        <m:e>
                          <m:r>
                            <a:rPr lang="en-US" b="0" i="1" smtClean="0">
                              <a:latin typeface="Cambria Math" panose="02040503050406030204" pitchFamily="18" charset="0"/>
                            </a:rPr>
                            <m:t>𝑦</m:t>
                          </m:r>
                        </m:e>
                        <m:sub>
                          <m:r>
                            <a:rPr lang="en-US" b="0" i="1" smtClean="0">
                              <a:latin typeface="Cambria Math" panose="02040503050406030204" pitchFamily="18" charset="0"/>
                            </a:rPr>
                            <m:t>𝑖</m:t>
                          </m:r>
                        </m:sub>
                        <m:sup>
                          <m:r>
                            <a:rPr lang="en-US" b="0" i="1" smtClean="0">
                              <a:latin typeface="Cambria Math" panose="02040503050406030204" pitchFamily="18" charset="0"/>
                            </a:rPr>
                            <m:t>(1)</m:t>
                          </m:r>
                        </m:sup>
                      </m:sSubSup>
                    </m:oMath>
                  </m:oMathPara>
                </a14:m>
                <a:endParaRPr lang="en-US" dirty="0"/>
              </a:p>
            </p:txBody>
          </p:sp>
        </mc:Choice>
        <mc:Fallback xmlns="">
          <p:sp>
            <p:nvSpPr>
              <p:cNvPr id="21" name="TextBox 20">
                <a:extLst>
                  <a:ext uri="{FF2B5EF4-FFF2-40B4-BE49-F238E27FC236}">
                    <a16:creationId xmlns:a16="http://schemas.microsoft.com/office/drawing/2014/main" id="{CC79828D-897B-1297-A0FC-A06B547F2E0D}"/>
                  </a:ext>
                </a:extLst>
              </p:cNvPr>
              <p:cNvSpPr txBox="1">
                <a:spLocks noRot="1" noChangeAspect="1" noMove="1" noResize="1" noEditPoints="1" noAdjustHandles="1" noChangeArrowheads="1" noChangeShapeType="1" noTextEdit="1"/>
              </p:cNvSpPr>
              <p:nvPr/>
            </p:nvSpPr>
            <p:spPr>
              <a:xfrm>
                <a:off x="8465448" y="5629998"/>
                <a:ext cx="627095" cy="444930"/>
              </a:xfrm>
              <a:prstGeom prst="rect">
                <a:avLst/>
              </a:prstGeom>
              <a:blipFill>
                <a:blip r:embed="rId9"/>
                <a:stretch>
                  <a:fillRect b="-411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A2FB5CBC-F1EE-C171-4FF7-8C63EC8A4185}"/>
                  </a:ext>
                </a:extLst>
              </p:cNvPr>
              <p:cNvSpPr txBox="1"/>
              <p:nvPr/>
            </p:nvSpPr>
            <p:spPr>
              <a:xfrm>
                <a:off x="9678394" y="5567497"/>
                <a:ext cx="627095" cy="444930"/>
              </a:xfrm>
              <a:prstGeom prst="rect">
                <a:avLst/>
              </a:prstGeom>
              <a:solidFill>
                <a:srgbClr val="FFFF00"/>
              </a:solid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i="1" smtClean="0">
                              <a:latin typeface="Cambria Math" panose="02040503050406030204" pitchFamily="18" charset="0"/>
                            </a:rPr>
                          </m:ctrlPr>
                        </m:sSubSupPr>
                        <m:e>
                          <m:r>
                            <a:rPr lang="en-US" b="0" i="1" smtClean="0">
                              <a:latin typeface="Cambria Math" panose="02040503050406030204" pitchFamily="18" charset="0"/>
                            </a:rPr>
                            <m:t>𝑦</m:t>
                          </m:r>
                        </m:e>
                        <m:sub>
                          <m:r>
                            <a:rPr lang="en-US" b="0" i="1" smtClean="0">
                              <a:latin typeface="Cambria Math" panose="02040503050406030204" pitchFamily="18" charset="0"/>
                            </a:rPr>
                            <m:t>𝑖</m:t>
                          </m:r>
                        </m:sub>
                        <m:sup>
                          <m:r>
                            <a:rPr lang="en-US" b="0" i="1" smtClean="0">
                              <a:latin typeface="Cambria Math" panose="02040503050406030204" pitchFamily="18" charset="0"/>
                            </a:rPr>
                            <m:t>(2)</m:t>
                          </m:r>
                        </m:sup>
                      </m:sSubSup>
                    </m:oMath>
                  </m:oMathPara>
                </a14:m>
                <a:endParaRPr lang="en-US" dirty="0"/>
              </a:p>
            </p:txBody>
          </p:sp>
        </mc:Choice>
        <mc:Fallback xmlns="">
          <p:sp>
            <p:nvSpPr>
              <p:cNvPr id="22" name="TextBox 21">
                <a:extLst>
                  <a:ext uri="{FF2B5EF4-FFF2-40B4-BE49-F238E27FC236}">
                    <a16:creationId xmlns:a16="http://schemas.microsoft.com/office/drawing/2014/main" id="{A2FB5CBC-F1EE-C171-4FF7-8C63EC8A4185}"/>
                  </a:ext>
                </a:extLst>
              </p:cNvPr>
              <p:cNvSpPr txBox="1">
                <a:spLocks noRot="1" noChangeAspect="1" noMove="1" noResize="1" noEditPoints="1" noAdjustHandles="1" noChangeArrowheads="1" noChangeShapeType="1" noTextEdit="1"/>
              </p:cNvSpPr>
              <p:nvPr/>
            </p:nvSpPr>
            <p:spPr>
              <a:xfrm>
                <a:off x="9678394" y="5567497"/>
                <a:ext cx="627095" cy="444930"/>
              </a:xfrm>
              <a:prstGeom prst="rect">
                <a:avLst/>
              </a:prstGeom>
              <a:blipFill>
                <a:blip r:embed="rId10"/>
                <a:stretch>
                  <a:fillRect b="-411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BAFB2D6D-EB26-E9CF-31F5-A2796B0EFC27}"/>
                  </a:ext>
                </a:extLst>
              </p:cNvPr>
              <p:cNvSpPr txBox="1"/>
              <p:nvPr/>
            </p:nvSpPr>
            <p:spPr>
              <a:xfrm>
                <a:off x="11027381" y="5567497"/>
                <a:ext cx="627095" cy="444930"/>
              </a:xfrm>
              <a:prstGeom prst="rect">
                <a:avLst/>
              </a:prstGeom>
              <a:solidFill>
                <a:srgbClr val="FFFF00"/>
              </a:solid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i="1" smtClean="0">
                              <a:latin typeface="Cambria Math" panose="02040503050406030204" pitchFamily="18" charset="0"/>
                            </a:rPr>
                          </m:ctrlPr>
                        </m:sSubSupPr>
                        <m:e>
                          <m:r>
                            <a:rPr lang="en-US" b="0" i="1" smtClean="0">
                              <a:latin typeface="Cambria Math" panose="02040503050406030204" pitchFamily="18" charset="0"/>
                            </a:rPr>
                            <m:t>𝑦</m:t>
                          </m:r>
                        </m:e>
                        <m:sub>
                          <m:r>
                            <a:rPr lang="en-US" b="0" i="1" smtClean="0">
                              <a:latin typeface="Cambria Math" panose="02040503050406030204" pitchFamily="18" charset="0"/>
                            </a:rPr>
                            <m:t>𝑖</m:t>
                          </m:r>
                        </m:sub>
                        <m:sup>
                          <m:r>
                            <a:rPr lang="en-US" b="0" i="1" smtClean="0">
                              <a:latin typeface="Cambria Math" panose="02040503050406030204" pitchFamily="18" charset="0"/>
                            </a:rPr>
                            <m:t>(3)</m:t>
                          </m:r>
                        </m:sup>
                      </m:sSubSup>
                    </m:oMath>
                  </m:oMathPara>
                </a14:m>
                <a:endParaRPr lang="en-US" dirty="0"/>
              </a:p>
            </p:txBody>
          </p:sp>
        </mc:Choice>
        <mc:Fallback xmlns="">
          <p:sp>
            <p:nvSpPr>
              <p:cNvPr id="23" name="TextBox 22">
                <a:extLst>
                  <a:ext uri="{FF2B5EF4-FFF2-40B4-BE49-F238E27FC236}">
                    <a16:creationId xmlns:a16="http://schemas.microsoft.com/office/drawing/2014/main" id="{BAFB2D6D-EB26-E9CF-31F5-A2796B0EFC27}"/>
                  </a:ext>
                </a:extLst>
              </p:cNvPr>
              <p:cNvSpPr txBox="1">
                <a:spLocks noRot="1" noChangeAspect="1" noMove="1" noResize="1" noEditPoints="1" noAdjustHandles="1" noChangeArrowheads="1" noChangeShapeType="1" noTextEdit="1"/>
              </p:cNvSpPr>
              <p:nvPr/>
            </p:nvSpPr>
            <p:spPr>
              <a:xfrm>
                <a:off x="11027381" y="5567497"/>
                <a:ext cx="627095" cy="444930"/>
              </a:xfrm>
              <a:prstGeom prst="rect">
                <a:avLst/>
              </a:prstGeom>
              <a:blipFill>
                <a:blip r:embed="rId11"/>
                <a:stretch>
                  <a:fillRect b="-4110"/>
                </a:stretch>
              </a:blipFill>
            </p:spPr>
            <p:txBody>
              <a:bodyPr/>
              <a:lstStyle/>
              <a:p>
                <a:r>
                  <a:rPr lang="en-US">
                    <a:noFill/>
                  </a:rPr>
                  <a:t> </a:t>
                </a:r>
              </a:p>
            </p:txBody>
          </p:sp>
        </mc:Fallback>
      </mc:AlternateContent>
    </p:spTree>
    <p:extLst>
      <p:ext uri="{BB962C8B-B14F-4D97-AF65-F5344CB8AC3E}">
        <p14:creationId xmlns:p14="http://schemas.microsoft.com/office/powerpoint/2010/main" val="21170000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863FCF8E-BEA3-5265-1FF2-C59DEE56261A}"/>
              </a:ext>
            </a:extLst>
          </p:cNvPr>
          <p:cNvPicPr>
            <a:picLocks noChangeAspect="1"/>
          </p:cNvPicPr>
          <p:nvPr/>
        </p:nvPicPr>
        <p:blipFill rotWithShape="1">
          <a:blip r:embed="rId2"/>
          <a:srcRect r="2426"/>
          <a:stretch/>
        </p:blipFill>
        <p:spPr>
          <a:xfrm>
            <a:off x="6344237" y="1190170"/>
            <a:ext cx="5861645" cy="5071113"/>
          </a:xfrm>
          <a:prstGeom prst="rect">
            <a:avLst/>
          </a:prstGeom>
        </p:spPr>
      </p:pic>
      <p:sp>
        <p:nvSpPr>
          <p:cNvPr id="2" name="Title 1"/>
          <p:cNvSpPr>
            <a:spLocks noGrp="1"/>
          </p:cNvSpPr>
          <p:nvPr>
            <p:ph type="title"/>
          </p:nvPr>
        </p:nvSpPr>
        <p:spPr/>
        <p:txBody>
          <a:bodyPr>
            <a:normAutofit fontScale="90000"/>
          </a:bodyPr>
          <a:lstStyle/>
          <a:p>
            <a:r>
              <a:rPr lang="en-US" altLang="en-US" dirty="0"/>
              <a:t>Neural Network Learning Problem Setup</a:t>
            </a:r>
            <a:endParaRPr lang="en-US" dirty="0"/>
          </a:p>
        </p:txBody>
      </p:sp>
      <p:sp>
        <p:nvSpPr>
          <p:cNvPr id="3" name="Content Placeholder 2"/>
          <p:cNvSpPr>
            <a:spLocks noGrp="1"/>
          </p:cNvSpPr>
          <p:nvPr>
            <p:ph idx="1"/>
          </p:nvPr>
        </p:nvSpPr>
        <p:spPr>
          <a:xfrm>
            <a:off x="304800" y="1228153"/>
            <a:ext cx="5791200" cy="5033129"/>
          </a:xfrm>
        </p:spPr>
        <p:txBody>
          <a:bodyPr>
            <a:normAutofit/>
          </a:bodyPr>
          <a:lstStyle/>
          <a:p>
            <a:r>
              <a:rPr lang="en-US" dirty="0"/>
              <a:t>Examples:</a:t>
            </a:r>
          </a:p>
          <a:p>
            <a:pPr lvl="1"/>
            <a:r>
              <a:rPr lang="en-US" dirty="0"/>
              <a:t>w</a:t>
            </a:r>
            <a:r>
              <a:rPr lang="en-US" baseline="-25000" dirty="0"/>
              <a:t>21</a:t>
            </a:r>
            <a:r>
              <a:rPr lang="en-US" baseline="30000" dirty="0"/>
              <a:t>(2) </a:t>
            </a:r>
            <a:r>
              <a:rPr lang="en-US" dirty="0"/>
              <a:t>is</a:t>
            </a:r>
            <a:r>
              <a:rPr lang="en-US" dirty="0">
                <a:solidFill>
                  <a:srgbClr val="FF0000"/>
                </a:solidFill>
              </a:rPr>
              <a:t> </a:t>
            </a:r>
            <a:r>
              <a:rPr lang="en-US" dirty="0"/>
              <a:t>shown in </a:t>
            </a:r>
            <a:r>
              <a:rPr lang="en-US" dirty="0">
                <a:solidFill>
                  <a:srgbClr val="FF0000"/>
                </a:solidFill>
              </a:rPr>
              <a:t>red</a:t>
            </a:r>
          </a:p>
          <a:p>
            <a:pPr lvl="1"/>
            <a:r>
              <a:rPr lang="en-US" dirty="0"/>
              <a:t>Y</a:t>
            </a:r>
            <a:r>
              <a:rPr lang="en-US" baseline="-25000" dirty="0"/>
              <a:t>2</a:t>
            </a:r>
            <a:r>
              <a:rPr lang="en-US" baseline="30000" dirty="0"/>
              <a:t>(0)</a:t>
            </a:r>
            <a:r>
              <a:rPr lang="en-US" dirty="0"/>
              <a:t> is shown in </a:t>
            </a:r>
            <a:r>
              <a:rPr lang="en-US" dirty="0">
                <a:solidFill>
                  <a:srgbClr val="00B0F0"/>
                </a:solidFill>
              </a:rPr>
              <a:t>blue</a:t>
            </a:r>
          </a:p>
          <a:p>
            <a:pPr lvl="1"/>
            <a:r>
              <a:rPr lang="en-US" dirty="0"/>
              <a:t>Y</a:t>
            </a:r>
            <a:r>
              <a:rPr lang="en-US" baseline="-25000" dirty="0"/>
              <a:t>1</a:t>
            </a:r>
            <a:r>
              <a:rPr lang="en-US" baseline="30000" dirty="0"/>
              <a:t>(4)</a:t>
            </a:r>
            <a:r>
              <a:rPr lang="en-US" dirty="0"/>
              <a:t> is shown in</a:t>
            </a:r>
            <a:r>
              <a:rPr lang="en-US" dirty="0">
                <a:solidFill>
                  <a:srgbClr val="00B0F0"/>
                </a:solidFill>
              </a:rPr>
              <a:t> </a:t>
            </a:r>
            <a:r>
              <a:rPr lang="en-US" dirty="0">
                <a:solidFill>
                  <a:srgbClr val="C00000"/>
                </a:solidFill>
              </a:rPr>
              <a:t>brown</a:t>
            </a:r>
          </a:p>
          <a:p>
            <a:pPr lvl="1"/>
            <a:r>
              <a:rPr lang="en-US" dirty="0"/>
              <a:t>w</a:t>
            </a:r>
            <a:r>
              <a:rPr lang="en-US" baseline="-25000" dirty="0"/>
              <a:t>32</a:t>
            </a:r>
            <a:r>
              <a:rPr lang="en-US" baseline="30000" dirty="0"/>
              <a:t>(3)</a:t>
            </a:r>
            <a:r>
              <a:rPr lang="en-US" dirty="0"/>
              <a:t> is shown in </a:t>
            </a:r>
            <a:r>
              <a:rPr lang="en-US" dirty="0">
                <a:solidFill>
                  <a:srgbClr val="00B050"/>
                </a:solidFill>
              </a:rPr>
              <a:t>green</a:t>
            </a:r>
            <a:r>
              <a:rPr lang="en-US" baseline="30000" dirty="0"/>
              <a:t> </a:t>
            </a:r>
          </a:p>
        </p:txBody>
      </p:sp>
      <p:sp>
        <p:nvSpPr>
          <p:cNvPr id="5" name="Date Placeholder 4">
            <a:extLst>
              <a:ext uri="{FF2B5EF4-FFF2-40B4-BE49-F238E27FC236}">
                <a16:creationId xmlns:a16="http://schemas.microsoft.com/office/drawing/2014/main" id="{6935F21E-F0EA-CD2E-2E6A-5A73ED5E2B82}"/>
              </a:ext>
            </a:extLst>
          </p:cNvPr>
          <p:cNvSpPr>
            <a:spLocks noGrp="1"/>
          </p:cNvSpPr>
          <p:nvPr>
            <p:ph type="dt" sz="half" idx="10"/>
          </p:nvPr>
        </p:nvSpPr>
        <p:spPr>
          <a:xfrm>
            <a:off x="304801" y="6448468"/>
            <a:ext cx="2472271" cy="365125"/>
          </a:xfrm>
        </p:spPr>
        <p:txBody>
          <a:bodyPr/>
          <a:lstStyle/>
          <a:p>
            <a:fld id="{11C91B59-BAF3-4521-AFE5-F10C3E2C9939}" type="datetime1">
              <a:rPr lang="en-US" smtClean="0"/>
              <a:t>12/5/2022</a:t>
            </a:fld>
            <a:endParaRPr lang="en-US"/>
          </a:p>
        </p:txBody>
      </p:sp>
      <p:sp>
        <p:nvSpPr>
          <p:cNvPr id="6" name="Footer Placeholder 5">
            <a:extLst>
              <a:ext uri="{FF2B5EF4-FFF2-40B4-BE49-F238E27FC236}">
                <a16:creationId xmlns:a16="http://schemas.microsoft.com/office/drawing/2014/main" id="{2260E497-DDC3-8B7B-3A43-B15B4962FD03}"/>
              </a:ext>
            </a:extLst>
          </p:cNvPr>
          <p:cNvSpPr>
            <a:spLocks noGrp="1"/>
          </p:cNvSpPr>
          <p:nvPr>
            <p:ph type="ftr" sz="quarter" idx="11"/>
          </p:nvPr>
        </p:nvSpPr>
        <p:spPr>
          <a:xfrm>
            <a:off x="3686186" y="6459786"/>
            <a:ext cx="4822804" cy="365125"/>
          </a:xfrm>
        </p:spPr>
        <p:txBody>
          <a:bodyPr/>
          <a:lstStyle/>
          <a:p>
            <a:r>
              <a:rPr lang="en-US"/>
              <a:t>Introduction to AI</a:t>
            </a:r>
          </a:p>
        </p:txBody>
      </p:sp>
      <p:sp>
        <p:nvSpPr>
          <p:cNvPr id="7" name="Slide Number Placeholder 6">
            <a:extLst>
              <a:ext uri="{FF2B5EF4-FFF2-40B4-BE49-F238E27FC236}">
                <a16:creationId xmlns:a16="http://schemas.microsoft.com/office/drawing/2014/main" id="{CA08F5BB-EDB6-99C6-DDDA-C39A63A61570}"/>
              </a:ext>
            </a:extLst>
          </p:cNvPr>
          <p:cNvSpPr>
            <a:spLocks noGrp="1"/>
          </p:cNvSpPr>
          <p:nvPr>
            <p:ph type="sldNum" sz="quarter" idx="12"/>
          </p:nvPr>
        </p:nvSpPr>
        <p:spPr>
          <a:xfrm>
            <a:off x="10575176" y="6448468"/>
            <a:ext cx="1312025" cy="365125"/>
          </a:xfrm>
        </p:spPr>
        <p:txBody>
          <a:bodyPr/>
          <a:lstStyle/>
          <a:p>
            <a:fld id="{B7884E68-CE57-44C0-BE0F-84C629DF22D5}" type="slidenum">
              <a:rPr lang="en-US" smtClean="0"/>
              <a:t>11</a:t>
            </a:fld>
            <a:endParaRPr lang="en-US"/>
          </a:p>
        </p:txBody>
      </p:sp>
      <p:cxnSp>
        <p:nvCxnSpPr>
          <p:cNvPr id="8" name="Straight Arrow Connector 7">
            <a:extLst>
              <a:ext uri="{FF2B5EF4-FFF2-40B4-BE49-F238E27FC236}">
                <a16:creationId xmlns:a16="http://schemas.microsoft.com/office/drawing/2014/main" id="{84D30756-6B43-6A3B-9739-B70C6F22DD38}"/>
              </a:ext>
            </a:extLst>
          </p:cNvPr>
          <p:cNvCxnSpPr/>
          <p:nvPr/>
        </p:nvCxnSpPr>
        <p:spPr>
          <a:xfrm flipV="1">
            <a:off x="8173772" y="2290439"/>
            <a:ext cx="870012" cy="949911"/>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cxnSp>
        <p:nvCxnSpPr>
          <p:cNvPr id="28" name="Straight Arrow Connector 27">
            <a:extLst>
              <a:ext uri="{FF2B5EF4-FFF2-40B4-BE49-F238E27FC236}">
                <a16:creationId xmlns:a16="http://schemas.microsoft.com/office/drawing/2014/main" id="{7F0DCB4E-CC46-B799-63DF-D304C7976ADA}"/>
              </a:ext>
            </a:extLst>
          </p:cNvPr>
          <p:cNvCxnSpPr>
            <a:cxnSpLocks/>
          </p:cNvCxnSpPr>
          <p:nvPr/>
        </p:nvCxnSpPr>
        <p:spPr>
          <a:xfrm>
            <a:off x="6938128" y="3221496"/>
            <a:ext cx="226243" cy="0"/>
          </a:xfrm>
          <a:prstGeom prst="straightConnector1">
            <a:avLst/>
          </a:prstGeom>
          <a:ln>
            <a:solidFill>
              <a:srgbClr val="00B0F0"/>
            </a:solidFill>
            <a:tailEnd type="triangle"/>
          </a:ln>
        </p:spPr>
        <p:style>
          <a:lnRef idx="3">
            <a:schemeClr val="dk1"/>
          </a:lnRef>
          <a:fillRef idx="0">
            <a:schemeClr val="dk1"/>
          </a:fillRef>
          <a:effectRef idx="2">
            <a:schemeClr val="dk1"/>
          </a:effectRef>
          <a:fontRef idx="minor">
            <a:schemeClr val="tx1"/>
          </a:fontRef>
        </p:style>
      </p:cxnSp>
      <p:cxnSp>
        <p:nvCxnSpPr>
          <p:cNvPr id="31" name="Straight Arrow Connector 30">
            <a:extLst>
              <a:ext uri="{FF2B5EF4-FFF2-40B4-BE49-F238E27FC236}">
                <a16:creationId xmlns:a16="http://schemas.microsoft.com/office/drawing/2014/main" id="{F1CD2F9B-8D11-182C-E59D-DE04A16254CA}"/>
              </a:ext>
            </a:extLst>
          </p:cNvPr>
          <p:cNvCxnSpPr>
            <a:cxnSpLocks/>
          </p:cNvCxnSpPr>
          <p:nvPr/>
        </p:nvCxnSpPr>
        <p:spPr>
          <a:xfrm flipV="1">
            <a:off x="6938128" y="3054285"/>
            <a:ext cx="150829" cy="156885"/>
          </a:xfrm>
          <a:prstGeom prst="straightConnector1">
            <a:avLst/>
          </a:prstGeom>
          <a:ln>
            <a:solidFill>
              <a:srgbClr val="00B0F0"/>
            </a:solidFill>
            <a:tailEnd type="triangle"/>
          </a:ln>
        </p:spPr>
        <p:style>
          <a:lnRef idx="3">
            <a:schemeClr val="dk1"/>
          </a:lnRef>
          <a:fillRef idx="0">
            <a:schemeClr val="dk1"/>
          </a:fillRef>
          <a:effectRef idx="2">
            <a:schemeClr val="dk1"/>
          </a:effectRef>
          <a:fontRef idx="minor">
            <a:schemeClr val="tx1"/>
          </a:fontRef>
        </p:style>
      </p:cxnSp>
      <p:cxnSp>
        <p:nvCxnSpPr>
          <p:cNvPr id="33" name="Straight Arrow Connector 32">
            <a:extLst>
              <a:ext uri="{FF2B5EF4-FFF2-40B4-BE49-F238E27FC236}">
                <a16:creationId xmlns:a16="http://schemas.microsoft.com/office/drawing/2014/main" id="{6ACD1280-7144-E732-1B3A-8C310691619A}"/>
              </a:ext>
            </a:extLst>
          </p:cNvPr>
          <p:cNvCxnSpPr>
            <a:cxnSpLocks/>
          </p:cNvCxnSpPr>
          <p:nvPr/>
        </p:nvCxnSpPr>
        <p:spPr>
          <a:xfrm>
            <a:off x="6938128" y="3230023"/>
            <a:ext cx="226243" cy="198977"/>
          </a:xfrm>
          <a:prstGeom prst="straightConnector1">
            <a:avLst/>
          </a:prstGeom>
          <a:ln>
            <a:solidFill>
              <a:srgbClr val="00B0F0"/>
            </a:solidFill>
            <a:tailEnd type="triangle"/>
          </a:ln>
        </p:spPr>
        <p:style>
          <a:lnRef idx="3">
            <a:schemeClr val="dk1"/>
          </a:lnRef>
          <a:fillRef idx="0">
            <a:schemeClr val="dk1"/>
          </a:fillRef>
          <a:effectRef idx="2">
            <a:schemeClr val="dk1"/>
          </a:effectRef>
          <a:fontRef idx="minor">
            <a:schemeClr val="tx1"/>
          </a:fontRef>
        </p:style>
      </p:cxnSp>
      <p:cxnSp>
        <p:nvCxnSpPr>
          <p:cNvPr id="35" name="Straight Arrow Connector 34">
            <a:extLst>
              <a:ext uri="{FF2B5EF4-FFF2-40B4-BE49-F238E27FC236}">
                <a16:creationId xmlns:a16="http://schemas.microsoft.com/office/drawing/2014/main" id="{69072FC5-93E2-57FF-39F7-6E58FFA9DFC7}"/>
              </a:ext>
            </a:extLst>
          </p:cNvPr>
          <p:cNvCxnSpPr>
            <a:cxnSpLocks/>
          </p:cNvCxnSpPr>
          <p:nvPr/>
        </p:nvCxnSpPr>
        <p:spPr>
          <a:xfrm>
            <a:off x="6938128" y="3230023"/>
            <a:ext cx="226243" cy="406481"/>
          </a:xfrm>
          <a:prstGeom prst="straightConnector1">
            <a:avLst/>
          </a:prstGeom>
          <a:ln>
            <a:solidFill>
              <a:srgbClr val="00B0F0"/>
            </a:solidFill>
            <a:tailEnd type="triangle"/>
          </a:ln>
        </p:spPr>
        <p:style>
          <a:lnRef idx="3">
            <a:schemeClr val="dk1"/>
          </a:lnRef>
          <a:fillRef idx="0">
            <a:schemeClr val="dk1"/>
          </a:fillRef>
          <a:effectRef idx="2">
            <a:schemeClr val="dk1"/>
          </a:effectRef>
          <a:fontRef idx="minor">
            <a:schemeClr val="tx1"/>
          </a:fontRef>
        </p:style>
      </p:cxnSp>
      <p:cxnSp>
        <p:nvCxnSpPr>
          <p:cNvPr id="38" name="Straight Arrow Connector 37">
            <a:extLst>
              <a:ext uri="{FF2B5EF4-FFF2-40B4-BE49-F238E27FC236}">
                <a16:creationId xmlns:a16="http://schemas.microsoft.com/office/drawing/2014/main" id="{10FFFABD-7357-1985-3AEB-DF35D44EE8BF}"/>
              </a:ext>
            </a:extLst>
          </p:cNvPr>
          <p:cNvCxnSpPr>
            <a:cxnSpLocks/>
          </p:cNvCxnSpPr>
          <p:nvPr/>
        </p:nvCxnSpPr>
        <p:spPr>
          <a:xfrm>
            <a:off x="6938128" y="3240350"/>
            <a:ext cx="150829" cy="441063"/>
          </a:xfrm>
          <a:prstGeom prst="straightConnector1">
            <a:avLst/>
          </a:prstGeom>
          <a:ln>
            <a:solidFill>
              <a:srgbClr val="00B0F0"/>
            </a:solidFill>
            <a:tailEnd type="triangle"/>
          </a:ln>
        </p:spPr>
        <p:style>
          <a:lnRef idx="3">
            <a:schemeClr val="dk1"/>
          </a:lnRef>
          <a:fillRef idx="0">
            <a:schemeClr val="dk1"/>
          </a:fillRef>
          <a:effectRef idx="2">
            <a:schemeClr val="dk1"/>
          </a:effectRef>
          <a:fontRef idx="minor">
            <a:schemeClr val="tx1"/>
          </a:fontRef>
        </p:style>
      </p:cxnSp>
      <p:cxnSp>
        <p:nvCxnSpPr>
          <p:cNvPr id="42" name="Straight Arrow Connector 41">
            <a:extLst>
              <a:ext uri="{FF2B5EF4-FFF2-40B4-BE49-F238E27FC236}">
                <a16:creationId xmlns:a16="http://schemas.microsoft.com/office/drawing/2014/main" id="{3904BCD2-531D-894A-B633-BFDAAC6A802D}"/>
              </a:ext>
            </a:extLst>
          </p:cNvPr>
          <p:cNvCxnSpPr>
            <a:cxnSpLocks/>
          </p:cNvCxnSpPr>
          <p:nvPr/>
        </p:nvCxnSpPr>
        <p:spPr>
          <a:xfrm>
            <a:off x="11908631" y="3230023"/>
            <a:ext cx="245269" cy="0"/>
          </a:xfrm>
          <a:prstGeom prst="straightConnector1">
            <a:avLst/>
          </a:prstGeom>
          <a:ln>
            <a:solidFill>
              <a:srgbClr val="C00000"/>
            </a:solidFill>
            <a:tailEnd type="triangle"/>
          </a:ln>
        </p:spPr>
        <p:style>
          <a:lnRef idx="3">
            <a:schemeClr val="dk1"/>
          </a:lnRef>
          <a:fillRef idx="0">
            <a:schemeClr val="dk1"/>
          </a:fillRef>
          <a:effectRef idx="2">
            <a:schemeClr val="dk1"/>
          </a:effectRef>
          <a:fontRef idx="minor">
            <a:schemeClr val="tx1"/>
          </a:fontRef>
        </p:style>
      </p:cxnSp>
      <p:cxnSp>
        <p:nvCxnSpPr>
          <p:cNvPr id="46" name="Straight Arrow Connector 45">
            <a:extLst>
              <a:ext uri="{FF2B5EF4-FFF2-40B4-BE49-F238E27FC236}">
                <a16:creationId xmlns:a16="http://schemas.microsoft.com/office/drawing/2014/main" id="{5E1ABD83-61CE-5390-5754-982214DC6216}"/>
              </a:ext>
            </a:extLst>
          </p:cNvPr>
          <p:cNvCxnSpPr>
            <a:cxnSpLocks/>
          </p:cNvCxnSpPr>
          <p:nvPr/>
        </p:nvCxnSpPr>
        <p:spPr>
          <a:xfrm flipV="1">
            <a:off x="9419681" y="3329511"/>
            <a:ext cx="968657" cy="787464"/>
          </a:xfrm>
          <a:prstGeom prst="straightConnector1">
            <a:avLst/>
          </a:prstGeom>
          <a:ln>
            <a:solidFill>
              <a:srgbClr val="00B050"/>
            </a:solidFill>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871219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en-US" dirty="0"/>
              <a:t>Neural Network Learning Problem Setup</a:t>
            </a:r>
            <a:endParaRPr lang="en-US" dirty="0"/>
          </a:p>
        </p:txBody>
      </p:sp>
      <p:sp>
        <p:nvSpPr>
          <p:cNvPr id="3" name="Content Placeholder 2"/>
          <p:cNvSpPr>
            <a:spLocks noGrp="1"/>
          </p:cNvSpPr>
          <p:nvPr>
            <p:ph idx="1"/>
          </p:nvPr>
        </p:nvSpPr>
        <p:spPr/>
        <p:txBody>
          <a:bodyPr>
            <a:normAutofit fontScale="92500" lnSpcReduction="10000"/>
          </a:bodyPr>
          <a:lstStyle/>
          <a:p>
            <a:r>
              <a:rPr lang="en-US" dirty="0"/>
              <a:t>Vector Notation:</a:t>
            </a:r>
          </a:p>
          <a:p>
            <a:pPr lvl="1"/>
            <a:r>
              <a:rPr lang="en-US" dirty="0" err="1">
                <a:solidFill>
                  <a:srgbClr val="FF0000"/>
                </a:solidFill>
              </a:rPr>
              <a:t>X</a:t>
            </a:r>
            <a:r>
              <a:rPr lang="en-US" baseline="-25000" dirty="0" err="1">
                <a:solidFill>
                  <a:srgbClr val="FF0000"/>
                </a:solidFill>
              </a:rPr>
              <a:t>n</a:t>
            </a:r>
            <a:r>
              <a:rPr lang="en-US" dirty="0">
                <a:solidFill>
                  <a:srgbClr val="FF0000"/>
                </a:solidFill>
              </a:rPr>
              <a:t> = [x</a:t>
            </a:r>
            <a:r>
              <a:rPr lang="en-US" baseline="-25000" dirty="0">
                <a:solidFill>
                  <a:srgbClr val="FF0000"/>
                </a:solidFill>
              </a:rPr>
              <a:t>n1</a:t>
            </a:r>
            <a:r>
              <a:rPr lang="en-US" dirty="0">
                <a:solidFill>
                  <a:srgbClr val="FF0000"/>
                </a:solidFill>
              </a:rPr>
              <a:t>, x</a:t>
            </a:r>
            <a:r>
              <a:rPr lang="en-US" baseline="-25000" dirty="0">
                <a:solidFill>
                  <a:srgbClr val="FF0000"/>
                </a:solidFill>
              </a:rPr>
              <a:t>n2</a:t>
            </a:r>
            <a:r>
              <a:rPr lang="en-US" dirty="0">
                <a:solidFill>
                  <a:srgbClr val="FF0000"/>
                </a:solidFill>
              </a:rPr>
              <a:t>, …, </a:t>
            </a:r>
            <a:r>
              <a:rPr lang="en-US" dirty="0" err="1">
                <a:solidFill>
                  <a:srgbClr val="FF0000"/>
                </a:solidFill>
              </a:rPr>
              <a:t>x</a:t>
            </a:r>
            <a:r>
              <a:rPr lang="en-US" baseline="-25000" dirty="0" err="1">
                <a:solidFill>
                  <a:srgbClr val="FF0000"/>
                </a:solidFill>
              </a:rPr>
              <a:t>nD</a:t>
            </a:r>
            <a:r>
              <a:rPr lang="en-US" dirty="0">
                <a:solidFill>
                  <a:srgbClr val="FF0000"/>
                </a:solidFill>
              </a:rPr>
              <a:t>] </a:t>
            </a:r>
            <a:r>
              <a:rPr lang="en-US" dirty="0"/>
              <a:t>is the n</a:t>
            </a:r>
            <a:r>
              <a:rPr lang="en-US" baseline="30000" dirty="0"/>
              <a:t>th</a:t>
            </a:r>
            <a:r>
              <a:rPr lang="en-US" dirty="0"/>
              <a:t> input vector</a:t>
            </a:r>
          </a:p>
          <a:p>
            <a:pPr lvl="1"/>
            <a:r>
              <a:rPr lang="en-US" dirty="0" err="1">
                <a:solidFill>
                  <a:srgbClr val="FF0000"/>
                </a:solidFill>
              </a:rPr>
              <a:t>d</a:t>
            </a:r>
            <a:r>
              <a:rPr lang="en-US" baseline="-25000" dirty="0" err="1">
                <a:solidFill>
                  <a:srgbClr val="FF0000"/>
                </a:solidFill>
              </a:rPr>
              <a:t>n</a:t>
            </a:r>
            <a:r>
              <a:rPr lang="en-US" dirty="0">
                <a:solidFill>
                  <a:srgbClr val="FF0000"/>
                </a:solidFill>
              </a:rPr>
              <a:t> = [d</a:t>
            </a:r>
            <a:r>
              <a:rPr lang="en-US" baseline="-25000" dirty="0">
                <a:solidFill>
                  <a:srgbClr val="FF0000"/>
                </a:solidFill>
              </a:rPr>
              <a:t>n1</a:t>
            </a:r>
            <a:r>
              <a:rPr lang="en-US" dirty="0">
                <a:solidFill>
                  <a:srgbClr val="FF0000"/>
                </a:solidFill>
              </a:rPr>
              <a:t>, d</a:t>
            </a:r>
            <a:r>
              <a:rPr lang="en-US" baseline="-25000" dirty="0">
                <a:solidFill>
                  <a:srgbClr val="FF0000"/>
                </a:solidFill>
              </a:rPr>
              <a:t>n2</a:t>
            </a:r>
            <a:r>
              <a:rPr lang="en-US" dirty="0">
                <a:solidFill>
                  <a:srgbClr val="FF0000"/>
                </a:solidFill>
              </a:rPr>
              <a:t>, …, </a:t>
            </a:r>
            <a:r>
              <a:rPr lang="en-US" dirty="0" err="1">
                <a:solidFill>
                  <a:srgbClr val="FF0000"/>
                </a:solidFill>
              </a:rPr>
              <a:t>d</a:t>
            </a:r>
            <a:r>
              <a:rPr lang="en-US" baseline="-25000" dirty="0" err="1">
                <a:solidFill>
                  <a:srgbClr val="FF0000"/>
                </a:solidFill>
              </a:rPr>
              <a:t>nL</a:t>
            </a:r>
            <a:r>
              <a:rPr lang="en-US" dirty="0">
                <a:solidFill>
                  <a:srgbClr val="FF0000"/>
                </a:solidFill>
              </a:rPr>
              <a:t>] </a:t>
            </a:r>
            <a:r>
              <a:rPr lang="en-US" dirty="0"/>
              <a:t>is the n</a:t>
            </a:r>
            <a:r>
              <a:rPr lang="en-US" baseline="30000" dirty="0"/>
              <a:t>th</a:t>
            </a:r>
            <a:r>
              <a:rPr lang="en-US" dirty="0"/>
              <a:t> vector of desired output</a:t>
            </a:r>
          </a:p>
          <a:p>
            <a:pPr lvl="1"/>
            <a:r>
              <a:rPr lang="en-US" dirty="0" err="1">
                <a:solidFill>
                  <a:srgbClr val="FF0000"/>
                </a:solidFill>
              </a:rPr>
              <a:t>Y</a:t>
            </a:r>
            <a:r>
              <a:rPr lang="en-US" baseline="-25000" dirty="0" err="1">
                <a:solidFill>
                  <a:srgbClr val="FF0000"/>
                </a:solidFill>
              </a:rPr>
              <a:t>n</a:t>
            </a:r>
            <a:r>
              <a:rPr lang="en-US" dirty="0">
                <a:solidFill>
                  <a:srgbClr val="FF0000"/>
                </a:solidFill>
              </a:rPr>
              <a:t> = [y</a:t>
            </a:r>
            <a:r>
              <a:rPr lang="en-US" baseline="-25000" dirty="0">
                <a:solidFill>
                  <a:srgbClr val="FF0000"/>
                </a:solidFill>
              </a:rPr>
              <a:t>n1</a:t>
            </a:r>
            <a:r>
              <a:rPr lang="en-US" dirty="0">
                <a:solidFill>
                  <a:srgbClr val="FF0000"/>
                </a:solidFill>
              </a:rPr>
              <a:t>, y</a:t>
            </a:r>
            <a:r>
              <a:rPr lang="en-US" baseline="-25000" dirty="0">
                <a:solidFill>
                  <a:srgbClr val="FF0000"/>
                </a:solidFill>
              </a:rPr>
              <a:t>n2</a:t>
            </a:r>
            <a:r>
              <a:rPr lang="en-US" dirty="0">
                <a:solidFill>
                  <a:srgbClr val="FF0000"/>
                </a:solidFill>
              </a:rPr>
              <a:t>, …, </a:t>
            </a:r>
            <a:r>
              <a:rPr lang="en-US" dirty="0" err="1">
                <a:solidFill>
                  <a:srgbClr val="FF0000"/>
                </a:solidFill>
              </a:rPr>
              <a:t>y</a:t>
            </a:r>
            <a:r>
              <a:rPr lang="en-US" baseline="-25000" dirty="0" err="1">
                <a:solidFill>
                  <a:srgbClr val="FF0000"/>
                </a:solidFill>
              </a:rPr>
              <a:t>nL</a:t>
            </a:r>
            <a:r>
              <a:rPr lang="en-US" dirty="0">
                <a:solidFill>
                  <a:srgbClr val="FF0000"/>
                </a:solidFill>
              </a:rPr>
              <a:t>]</a:t>
            </a:r>
            <a:r>
              <a:rPr lang="en-US" dirty="0"/>
              <a:t> is the n</a:t>
            </a:r>
            <a:r>
              <a:rPr lang="en-US" baseline="30000" dirty="0"/>
              <a:t>th</a:t>
            </a:r>
            <a:r>
              <a:rPr lang="en-US" dirty="0"/>
              <a:t> vector of actual output</a:t>
            </a:r>
          </a:p>
          <a:p>
            <a:r>
              <a:rPr lang="en-US" dirty="0"/>
              <a:t>Input representation: vectors of numbers, e.g.  vector of pixel values, real-valued vector representing text</a:t>
            </a:r>
          </a:p>
          <a:p>
            <a:r>
              <a:rPr lang="en-US" dirty="0"/>
              <a:t>Output representation</a:t>
            </a:r>
          </a:p>
          <a:p>
            <a:pPr lvl="1"/>
            <a:r>
              <a:rPr lang="en-US" dirty="0">
                <a:solidFill>
                  <a:srgbClr val="FF0000"/>
                </a:solidFill>
              </a:rPr>
              <a:t>Single</a:t>
            </a:r>
            <a:r>
              <a:rPr lang="en-US" dirty="0"/>
              <a:t> or a </a:t>
            </a:r>
            <a:r>
              <a:rPr lang="en-US" dirty="0">
                <a:solidFill>
                  <a:srgbClr val="FF0000"/>
                </a:solidFill>
              </a:rPr>
              <a:t>vector</a:t>
            </a:r>
            <a:r>
              <a:rPr lang="en-US" dirty="0"/>
              <a:t> of real values </a:t>
            </a:r>
          </a:p>
          <a:p>
            <a:pPr lvl="1"/>
            <a:r>
              <a:rPr lang="en-US" dirty="0"/>
              <a:t>For binary classification: One binary output 1/0 e.g., cat/no cat</a:t>
            </a:r>
          </a:p>
          <a:p>
            <a:pPr lvl="1"/>
            <a:r>
              <a:rPr lang="en-US" dirty="0"/>
              <a:t>For multi-class output: one-hot representation is used e.g. [1 0 0], [0 1 0], [0 0 1]</a:t>
            </a:r>
          </a:p>
          <a:p>
            <a:pPr lvl="1"/>
            <a:endParaRPr lang="en-US" dirty="0"/>
          </a:p>
          <a:p>
            <a:pPr lvl="1"/>
            <a:endParaRPr lang="en-US" dirty="0"/>
          </a:p>
          <a:p>
            <a:pPr lvl="1"/>
            <a:endParaRPr lang="en-US" dirty="0"/>
          </a:p>
        </p:txBody>
      </p:sp>
      <p:sp>
        <p:nvSpPr>
          <p:cNvPr id="4" name="Date Placeholder 4">
            <a:extLst>
              <a:ext uri="{FF2B5EF4-FFF2-40B4-BE49-F238E27FC236}">
                <a16:creationId xmlns:a16="http://schemas.microsoft.com/office/drawing/2014/main" id="{F53187D6-01F2-3DD0-CC37-5C8F21AD6FE1}"/>
              </a:ext>
            </a:extLst>
          </p:cNvPr>
          <p:cNvSpPr>
            <a:spLocks noGrp="1"/>
          </p:cNvSpPr>
          <p:nvPr>
            <p:ph type="dt" sz="half" idx="10"/>
          </p:nvPr>
        </p:nvSpPr>
        <p:spPr>
          <a:xfrm>
            <a:off x="304801" y="6448468"/>
            <a:ext cx="2472271" cy="365125"/>
          </a:xfrm>
        </p:spPr>
        <p:txBody>
          <a:bodyPr/>
          <a:lstStyle/>
          <a:p>
            <a:fld id="{11C91B59-BAF3-4521-AFE5-F10C3E2C9939}" type="datetime1">
              <a:rPr lang="en-US" smtClean="0"/>
              <a:t>12/5/2022</a:t>
            </a:fld>
            <a:endParaRPr lang="en-US"/>
          </a:p>
        </p:txBody>
      </p:sp>
      <p:sp>
        <p:nvSpPr>
          <p:cNvPr id="5" name="Footer Placeholder 5">
            <a:extLst>
              <a:ext uri="{FF2B5EF4-FFF2-40B4-BE49-F238E27FC236}">
                <a16:creationId xmlns:a16="http://schemas.microsoft.com/office/drawing/2014/main" id="{C1B5DF05-94DD-459A-2E63-1E24BF0652BF}"/>
              </a:ext>
            </a:extLst>
          </p:cNvPr>
          <p:cNvSpPr>
            <a:spLocks noGrp="1"/>
          </p:cNvSpPr>
          <p:nvPr>
            <p:ph type="ftr" sz="quarter" idx="11"/>
          </p:nvPr>
        </p:nvSpPr>
        <p:spPr>
          <a:xfrm>
            <a:off x="3686186" y="6459786"/>
            <a:ext cx="4822804" cy="365125"/>
          </a:xfrm>
        </p:spPr>
        <p:txBody>
          <a:bodyPr/>
          <a:lstStyle/>
          <a:p>
            <a:r>
              <a:rPr lang="en-US"/>
              <a:t>Introduction to AI</a:t>
            </a:r>
          </a:p>
        </p:txBody>
      </p:sp>
      <p:sp>
        <p:nvSpPr>
          <p:cNvPr id="6" name="Slide Number Placeholder 6">
            <a:extLst>
              <a:ext uri="{FF2B5EF4-FFF2-40B4-BE49-F238E27FC236}">
                <a16:creationId xmlns:a16="http://schemas.microsoft.com/office/drawing/2014/main" id="{E75594A8-82FB-CE42-539B-30E0F7D3B3A4}"/>
              </a:ext>
            </a:extLst>
          </p:cNvPr>
          <p:cNvSpPr>
            <a:spLocks noGrp="1"/>
          </p:cNvSpPr>
          <p:nvPr>
            <p:ph type="sldNum" sz="quarter" idx="12"/>
          </p:nvPr>
        </p:nvSpPr>
        <p:spPr>
          <a:xfrm>
            <a:off x="10575176" y="6448468"/>
            <a:ext cx="1312025" cy="365125"/>
          </a:xfrm>
        </p:spPr>
        <p:txBody>
          <a:bodyPr/>
          <a:lstStyle/>
          <a:p>
            <a:fld id="{B7884E68-CE57-44C0-BE0F-84C629DF22D5}" type="slidenum">
              <a:rPr lang="en-US" smtClean="0"/>
              <a:t>12</a:t>
            </a:fld>
            <a:endParaRPr lang="en-US"/>
          </a:p>
        </p:txBody>
      </p:sp>
    </p:spTree>
    <p:extLst>
      <p:ext uri="{BB962C8B-B14F-4D97-AF65-F5344CB8AC3E}">
        <p14:creationId xmlns:p14="http://schemas.microsoft.com/office/powerpoint/2010/main" val="7303318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3D931D-7FA4-4027-A51D-562FCE48397B}"/>
              </a:ext>
            </a:extLst>
          </p:cNvPr>
          <p:cNvSpPr>
            <a:spLocks noGrp="1"/>
          </p:cNvSpPr>
          <p:nvPr>
            <p:ph type="title"/>
          </p:nvPr>
        </p:nvSpPr>
        <p:spPr/>
        <p:txBody>
          <a:bodyPr>
            <a:normAutofit fontScale="90000"/>
          </a:bodyPr>
          <a:lstStyle/>
          <a:p>
            <a:r>
              <a:rPr lang="en-US" altLang="en-US"/>
              <a:t>Neural Network Learning Problem Setup</a:t>
            </a:r>
            <a:endParaRPr lang="en-US" dirty="0"/>
          </a:p>
        </p:txBody>
      </p:sp>
      <p:sp>
        <p:nvSpPr>
          <p:cNvPr id="3" name="Content Placeholder 2">
            <a:extLst>
              <a:ext uri="{FF2B5EF4-FFF2-40B4-BE49-F238E27FC236}">
                <a16:creationId xmlns:a16="http://schemas.microsoft.com/office/drawing/2014/main" id="{E55CDEB3-C5EE-4762-9687-70B0CD792645}"/>
              </a:ext>
            </a:extLst>
          </p:cNvPr>
          <p:cNvSpPr>
            <a:spLocks noGrp="1"/>
          </p:cNvSpPr>
          <p:nvPr>
            <p:ph idx="1"/>
          </p:nvPr>
        </p:nvSpPr>
        <p:spPr/>
        <p:txBody>
          <a:bodyPr>
            <a:normAutofit lnSpcReduction="10000"/>
          </a:bodyPr>
          <a:lstStyle/>
          <a:p>
            <a:r>
              <a:rPr lang="en-US" dirty="0"/>
              <a:t>Given a neural network architecture and a training set of input-output pairs (X</a:t>
            </a:r>
            <a:r>
              <a:rPr lang="en-US" baseline="-25000" dirty="0"/>
              <a:t>1</a:t>
            </a:r>
            <a:r>
              <a:rPr lang="en-US" dirty="0"/>
              <a:t>, d</a:t>
            </a:r>
            <a:r>
              <a:rPr lang="en-US" baseline="-25000" dirty="0"/>
              <a:t>1</a:t>
            </a:r>
            <a:r>
              <a:rPr lang="en-US" dirty="0"/>
              <a:t>), (X</a:t>
            </a:r>
            <a:r>
              <a:rPr lang="en-US" baseline="-25000" dirty="0"/>
              <a:t>2</a:t>
            </a:r>
            <a:r>
              <a:rPr lang="en-US" dirty="0"/>
              <a:t>, d</a:t>
            </a:r>
            <a:r>
              <a:rPr lang="en-US" baseline="-25000" dirty="0"/>
              <a:t>2</a:t>
            </a:r>
            <a:r>
              <a:rPr lang="en-US" dirty="0"/>
              <a:t>), …, (X</a:t>
            </a:r>
            <a:r>
              <a:rPr lang="en-US" baseline="-25000" dirty="0"/>
              <a:t>T</a:t>
            </a:r>
            <a:r>
              <a:rPr lang="en-US" dirty="0"/>
              <a:t>, d</a:t>
            </a:r>
            <a:r>
              <a:rPr lang="en-US" baseline="-25000" dirty="0"/>
              <a:t>T</a:t>
            </a:r>
            <a:r>
              <a:rPr lang="en-US" dirty="0"/>
              <a:t>)</a:t>
            </a:r>
          </a:p>
          <a:p>
            <a:r>
              <a:rPr lang="en-US" dirty="0"/>
              <a:t>The error on the </a:t>
            </a:r>
            <a:r>
              <a:rPr lang="en-US" dirty="0" err="1"/>
              <a:t>i</a:t>
            </a:r>
            <a:r>
              <a:rPr lang="en-US" baseline="30000" dirty="0" err="1"/>
              <a:t>th</a:t>
            </a:r>
            <a:r>
              <a:rPr lang="en-US" dirty="0"/>
              <a:t> instance is </a:t>
            </a:r>
            <a:r>
              <a:rPr lang="en-US" i="1" dirty="0">
                <a:solidFill>
                  <a:srgbClr val="FF0000"/>
                </a:solidFill>
              </a:rPr>
              <a:t>div(Y</a:t>
            </a:r>
            <a:r>
              <a:rPr lang="en-US" i="1" baseline="-25000" dirty="0">
                <a:solidFill>
                  <a:srgbClr val="FF0000"/>
                </a:solidFill>
              </a:rPr>
              <a:t>i</a:t>
            </a:r>
            <a:r>
              <a:rPr lang="en-US" i="1" dirty="0">
                <a:solidFill>
                  <a:srgbClr val="FF0000"/>
                </a:solidFill>
              </a:rPr>
              <a:t>, d</a:t>
            </a:r>
            <a:r>
              <a:rPr lang="en-US" i="1" baseline="-25000" dirty="0">
                <a:solidFill>
                  <a:srgbClr val="FF0000"/>
                </a:solidFill>
              </a:rPr>
              <a:t>i</a:t>
            </a:r>
            <a:r>
              <a:rPr lang="en-US" i="1" dirty="0">
                <a:solidFill>
                  <a:srgbClr val="FF0000"/>
                </a:solidFill>
              </a:rPr>
              <a:t>)</a:t>
            </a:r>
          </a:p>
          <a:p>
            <a:r>
              <a:rPr lang="en-US" dirty="0"/>
              <a:t>Optimize network parameters to minimize the </a:t>
            </a:r>
            <a:r>
              <a:rPr lang="en-US" dirty="0">
                <a:solidFill>
                  <a:srgbClr val="FF0000"/>
                </a:solidFill>
              </a:rPr>
              <a:t>total error </a:t>
            </a:r>
            <a:r>
              <a:rPr lang="en-US" dirty="0"/>
              <a:t>over all training inputs</a:t>
            </a:r>
            <a:endParaRPr lang="en-US" i="1" dirty="0">
              <a:solidFill>
                <a:srgbClr val="FF0000"/>
              </a:solidFill>
            </a:endParaRPr>
          </a:p>
          <a:p>
            <a:r>
              <a:rPr lang="en-US" dirty="0"/>
              <a:t>The total error</a:t>
            </a:r>
          </a:p>
          <a:p>
            <a:endParaRPr lang="en-US" dirty="0"/>
          </a:p>
          <a:p>
            <a:endParaRPr lang="en-US" dirty="0"/>
          </a:p>
          <a:p>
            <a:r>
              <a:rPr lang="en-US" dirty="0"/>
              <a:t>Minimize</a:t>
            </a:r>
            <a:r>
              <a:rPr lang="en-US" i="1" dirty="0"/>
              <a:t> </a:t>
            </a:r>
            <a:r>
              <a:rPr lang="en-US" i="1" dirty="0">
                <a:solidFill>
                  <a:srgbClr val="FF0000"/>
                </a:solidFill>
              </a:rPr>
              <a:t>Err</a:t>
            </a:r>
            <a:r>
              <a:rPr lang="en-US" i="1" dirty="0"/>
              <a:t> </a:t>
            </a:r>
            <a:r>
              <a:rPr lang="en-US" i="1" dirty="0" err="1"/>
              <a:t>w.r.t.</a:t>
            </a:r>
            <a:r>
              <a:rPr lang="en-US" i="1" dirty="0"/>
              <a:t> </a:t>
            </a:r>
          </a:p>
          <a:p>
            <a:endParaRPr lang="en-US" dirty="0"/>
          </a:p>
        </p:txBody>
      </p:sp>
      <p:sp>
        <p:nvSpPr>
          <p:cNvPr id="4" name="Date Placeholder 3">
            <a:extLst>
              <a:ext uri="{FF2B5EF4-FFF2-40B4-BE49-F238E27FC236}">
                <a16:creationId xmlns:a16="http://schemas.microsoft.com/office/drawing/2014/main" id="{4DEFD0A6-9ECE-4011-9B11-377E0B9438E2}"/>
              </a:ext>
            </a:extLst>
          </p:cNvPr>
          <p:cNvSpPr>
            <a:spLocks noGrp="1"/>
          </p:cNvSpPr>
          <p:nvPr>
            <p:ph type="dt" sz="half" idx="10"/>
          </p:nvPr>
        </p:nvSpPr>
        <p:spPr/>
        <p:txBody>
          <a:bodyPr/>
          <a:lstStyle/>
          <a:p>
            <a:endParaRPr lang="en-US" dirty="0"/>
          </a:p>
        </p:txBody>
      </p:sp>
      <p:sp>
        <p:nvSpPr>
          <p:cNvPr id="5" name="Footer Placeholder 4">
            <a:extLst>
              <a:ext uri="{FF2B5EF4-FFF2-40B4-BE49-F238E27FC236}">
                <a16:creationId xmlns:a16="http://schemas.microsoft.com/office/drawing/2014/main" id="{B451B8E3-88CC-4CAB-90FA-5746FC8FFC0F}"/>
              </a:ext>
            </a:extLst>
          </p:cNvPr>
          <p:cNvSpPr>
            <a:spLocks noGrp="1"/>
          </p:cNvSpPr>
          <p:nvPr>
            <p:ph type="ftr" sz="quarter" idx="11"/>
          </p:nvPr>
        </p:nvSpPr>
        <p:spPr/>
        <p:txBody>
          <a:bodyPr/>
          <a:lstStyle/>
          <a:p>
            <a:r>
              <a:rPr lang="en-US"/>
              <a:t>Introduction to AI</a:t>
            </a:r>
          </a:p>
        </p:txBody>
      </p:sp>
      <p:sp>
        <p:nvSpPr>
          <p:cNvPr id="6" name="Slide Number Placeholder 5">
            <a:extLst>
              <a:ext uri="{FF2B5EF4-FFF2-40B4-BE49-F238E27FC236}">
                <a16:creationId xmlns:a16="http://schemas.microsoft.com/office/drawing/2014/main" id="{8FC3DA32-9963-4466-B782-C9D94769CECB}"/>
              </a:ext>
            </a:extLst>
          </p:cNvPr>
          <p:cNvSpPr>
            <a:spLocks noGrp="1"/>
          </p:cNvSpPr>
          <p:nvPr>
            <p:ph type="sldNum" sz="quarter" idx="12"/>
          </p:nvPr>
        </p:nvSpPr>
        <p:spPr/>
        <p:txBody>
          <a:bodyPr/>
          <a:lstStyle/>
          <a:p>
            <a:fld id="{B7884E68-CE57-44C0-BE0F-84C629DF22D5}" type="slidenum">
              <a:rPr lang="en-US" smtClean="0"/>
              <a:t>13</a:t>
            </a:fld>
            <a:endParaRPr lang="en-US"/>
          </a:p>
        </p:txBody>
      </p:sp>
      <p:pic>
        <p:nvPicPr>
          <p:cNvPr id="12" name="Picture 11">
            <a:extLst>
              <a:ext uri="{FF2B5EF4-FFF2-40B4-BE49-F238E27FC236}">
                <a16:creationId xmlns:a16="http://schemas.microsoft.com/office/drawing/2014/main" id="{B172F52F-6633-4838-AAFF-A4D5B312FD96}"/>
              </a:ext>
            </a:extLst>
          </p:cNvPr>
          <p:cNvPicPr>
            <a:picLocks noChangeAspect="1"/>
          </p:cNvPicPr>
          <p:nvPr/>
        </p:nvPicPr>
        <p:blipFill>
          <a:blip r:embed="rId2"/>
          <a:stretch>
            <a:fillRect/>
          </a:stretch>
        </p:blipFill>
        <p:spPr>
          <a:xfrm>
            <a:off x="3445936" y="3429000"/>
            <a:ext cx="3852285" cy="1226512"/>
          </a:xfrm>
          <a:prstGeom prst="rect">
            <a:avLst/>
          </a:prstGeom>
        </p:spPr>
      </p:pic>
      <p:pic>
        <p:nvPicPr>
          <p:cNvPr id="13" name="Picture 12">
            <a:extLst>
              <a:ext uri="{FF2B5EF4-FFF2-40B4-BE49-F238E27FC236}">
                <a16:creationId xmlns:a16="http://schemas.microsoft.com/office/drawing/2014/main" id="{F8ACBE15-AC36-409F-9D35-31B768D7A399}"/>
              </a:ext>
            </a:extLst>
          </p:cNvPr>
          <p:cNvPicPr>
            <a:picLocks noChangeAspect="1"/>
          </p:cNvPicPr>
          <p:nvPr/>
        </p:nvPicPr>
        <p:blipFill>
          <a:blip r:embed="rId3"/>
          <a:stretch>
            <a:fillRect/>
          </a:stretch>
        </p:blipFill>
        <p:spPr>
          <a:xfrm>
            <a:off x="4056208" y="5236325"/>
            <a:ext cx="1612996" cy="717709"/>
          </a:xfrm>
          <a:prstGeom prst="rect">
            <a:avLst/>
          </a:prstGeom>
        </p:spPr>
      </p:pic>
      <p:sp>
        <p:nvSpPr>
          <p:cNvPr id="9" name="TextBox 8">
            <a:extLst>
              <a:ext uri="{FF2B5EF4-FFF2-40B4-BE49-F238E27FC236}">
                <a16:creationId xmlns:a16="http://schemas.microsoft.com/office/drawing/2014/main" id="{7A3A4851-B08C-47E7-AB01-C882F44A1568}"/>
              </a:ext>
            </a:extLst>
          </p:cNvPr>
          <p:cNvSpPr txBox="1"/>
          <p:nvPr/>
        </p:nvSpPr>
        <p:spPr>
          <a:xfrm>
            <a:off x="736733" y="4541951"/>
            <a:ext cx="5174009" cy="523220"/>
          </a:xfrm>
          <a:prstGeom prst="rect">
            <a:avLst/>
          </a:prstGeom>
          <a:noFill/>
        </p:spPr>
        <p:txBody>
          <a:bodyPr wrap="square" rtlCol="0">
            <a:spAutoFit/>
          </a:bodyPr>
          <a:lstStyle/>
          <a:p>
            <a:r>
              <a:rPr lang="en-US" sz="2800" dirty="0">
                <a:solidFill>
                  <a:srgbClr val="FF0000"/>
                </a:solidFill>
              </a:rPr>
              <a:t>T is the number of input samples</a:t>
            </a:r>
          </a:p>
        </p:txBody>
      </p:sp>
    </p:spTree>
    <p:extLst>
      <p:ext uri="{BB962C8B-B14F-4D97-AF65-F5344CB8AC3E}">
        <p14:creationId xmlns:p14="http://schemas.microsoft.com/office/powerpoint/2010/main" val="40942678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90F477-0C70-442B-8E29-544057D4CC52}"/>
              </a:ext>
            </a:extLst>
          </p:cNvPr>
          <p:cNvSpPr>
            <a:spLocks noGrp="1"/>
          </p:cNvSpPr>
          <p:nvPr>
            <p:ph type="title"/>
          </p:nvPr>
        </p:nvSpPr>
        <p:spPr/>
        <p:txBody>
          <a:bodyPr>
            <a:normAutofit fontScale="90000"/>
          </a:bodyPr>
          <a:lstStyle/>
          <a:p>
            <a:r>
              <a:rPr lang="en-US" dirty="0"/>
              <a:t>A Simple Network Example</a:t>
            </a:r>
          </a:p>
        </p:txBody>
      </p:sp>
      <p:sp>
        <p:nvSpPr>
          <p:cNvPr id="4" name="Date Placeholder 3">
            <a:extLst>
              <a:ext uri="{FF2B5EF4-FFF2-40B4-BE49-F238E27FC236}">
                <a16:creationId xmlns:a16="http://schemas.microsoft.com/office/drawing/2014/main" id="{BB5DCD64-961B-4B85-B8E6-817582D9AD10}"/>
              </a:ext>
            </a:extLst>
          </p:cNvPr>
          <p:cNvSpPr>
            <a:spLocks noGrp="1"/>
          </p:cNvSpPr>
          <p:nvPr>
            <p:ph type="dt" sz="half" idx="10"/>
          </p:nvPr>
        </p:nvSpPr>
        <p:spPr/>
        <p:txBody>
          <a:bodyPr/>
          <a:lstStyle/>
          <a:p>
            <a:endParaRPr lang="en-US" dirty="0"/>
          </a:p>
        </p:txBody>
      </p:sp>
      <p:sp>
        <p:nvSpPr>
          <p:cNvPr id="5" name="Footer Placeholder 4">
            <a:extLst>
              <a:ext uri="{FF2B5EF4-FFF2-40B4-BE49-F238E27FC236}">
                <a16:creationId xmlns:a16="http://schemas.microsoft.com/office/drawing/2014/main" id="{E7AB3BDE-5F5D-4EF4-8B76-FBBCDBDA616B}"/>
              </a:ext>
            </a:extLst>
          </p:cNvPr>
          <p:cNvSpPr>
            <a:spLocks noGrp="1"/>
          </p:cNvSpPr>
          <p:nvPr>
            <p:ph type="ftr" sz="quarter" idx="11"/>
          </p:nvPr>
        </p:nvSpPr>
        <p:spPr/>
        <p:txBody>
          <a:bodyPr/>
          <a:lstStyle/>
          <a:p>
            <a:r>
              <a:rPr lang="en-US"/>
              <a:t>Introduction to AI</a:t>
            </a:r>
          </a:p>
        </p:txBody>
      </p:sp>
      <p:sp>
        <p:nvSpPr>
          <p:cNvPr id="6" name="Slide Number Placeholder 5">
            <a:extLst>
              <a:ext uri="{FF2B5EF4-FFF2-40B4-BE49-F238E27FC236}">
                <a16:creationId xmlns:a16="http://schemas.microsoft.com/office/drawing/2014/main" id="{F662F507-62EC-40E7-9F2B-92878A1A0089}"/>
              </a:ext>
            </a:extLst>
          </p:cNvPr>
          <p:cNvSpPr>
            <a:spLocks noGrp="1"/>
          </p:cNvSpPr>
          <p:nvPr>
            <p:ph type="sldNum" sz="quarter" idx="12"/>
          </p:nvPr>
        </p:nvSpPr>
        <p:spPr/>
        <p:txBody>
          <a:bodyPr/>
          <a:lstStyle/>
          <a:p>
            <a:fld id="{B7884E68-CE57-44C0-BE0F-84C629DF22D5}" type="slidenum">
              <a:rPr lang="en-US" smtClean="0"/>
              <a:t>14</a:t>
            </a:fld>
            <a:endParaRPr lang="en-US"/>
          </a:p>
        </p:txBody>
      </p:sp>
      <p:graphicFrame>
        <p:nvGraphicFramePr>
          <p:cNvPr id="8" name="Object 7">
            <a:extLst>
              <a:ext uri="{FF2B5EF4-FFF2-40B4-BE49-F238E27FC236}">
                <a16:creationId xmlns:a16="http://schemas.microsoft.com/office/drawing/2014/main" id="{72D02773-9E47-4BD4-B0C7-26C9470D8EF4}"/>
              </a:ext>
            </a:extLst>
          </p:cNvPr>
          <p:cNvGraphicFramePr>
            <a:graphicFrameLocks noChangeAspect="1"/>
          </p:cNvGraphicFramePr>
          <p:nvPr>
            <p:extLst>
              <p:ext uri="{D42A27DB-BD31-4B8C-83A1-F6EECF244321}">
                <p14:modId xmlns:p14="http://schemas.microsoft.com/office/powerpoint/2010/main" val="1693742716"/>
              </p:ext>
            </p:extLst>
          </p:nvPr>
        </p:nvGraphicFramePr>
        <p:xfrm>
          <a:off x="1428750" y="1352505"/>
          <a:ext cx="9334500" cy="4769247"/>
        </p:xfrm>
        <a:graphic>
          <a:graphicData uri="http://schemas.openxmlformats.org/presentationml/2006/ole">
            <mc:AlternateContent xmlns:mc="http://schemas.openxmlformats.org/markup-compatibility/2006">
              <mc:Choice xmlns:v="urn:schemas-microsoft-com:vml" Requires="v">
                <p:oleObj name="Bitmap Image" r:id="rId2" imgW="5727600" imgH="3346560" progId="PBrush">
                  <p:embed/>
                </p:oleObj>
              </mc:Choice>
              <mc:Fallback>
                <p:oleObj name="Bitmap Image" r:id="rId2" imgW="5727600" imgH="3346560" progId="PBrush">
                  <p:embed/>
                  <p:pic>
                    <p:nvPicPr>
                      <p:cNvPr id="8" name="Object 7">
                        <a:extLst>
                          <a:ext uri="{FF2B5EF4-FFF2-40B4-BE49-F238E27FC236}">
                            <a16:creationId xmlns:a16="http://schemas.microsoft.com/office/drawing/2014/main" id="{72D02773-9E47-4BD4-B0C7-26C9470D8EF4}"/>
                          </a:ext>
                        </a:extLst>
                      </p:cNvPr>
                      <p:cNvPicPr/>
                      <p:nvPr/>
                    </p:nvPicPr>
                    <p:blipFill>
                      <a:blip r:embed="rId3"/>
                      <a:stretch>
                        <a:fillRect/>
                      </a:stretch>
                    </p:blipFill>
                    <p:spPr>
                      <a:xfrm>
                        <a:off x="1428750" y="1352505"/>
                        <a:ext cx="9334500" cy="4769247"/>
                      </a:xfrm>
                      <a:prstGeom prst="rect">
                        <a:avLst/>
                      </a:prstGeom>
                    </p:spPr>
                  </p:pic>
                </p:oleObj>
              </mc:Fallback>
            </mc:AlternateContent>
          </a:graphicData>
        </a:graphic>
      </p:graphicFrame>
    </p:spTree>
    <p:extLst>
      <p:ext uri="{BB962C8B-B14F-4D97-AF65-F5344CB8AC3E}">
        <p14:creationId xmlns:p14="http://schemas.microsoft.com/office/powerpoint/2010/main" val="36541933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E5BF8-C3D8-440A-9290-8F2EA6942507}"/>
              </a:ext>
            </a:extLst>
          </p:cNvPr>
          <p:cNvSpPr>
            <a:spLocks noGrp="1"/>
          </p:cNvSpPr>
          <p:nvPr>
            <p:ph type="title"/>
          </p:nvPr>
        </p:nvSpPr>
        <p:spPr/>
        <p:txBody>
          <a:bodyPr>
            <a:normAutofit fontScale="90000"/>
          </a:bodyPr>
          <a:lstStyle/>
          <a:p>
            <a:r>
              <a:rPr lang="en-US" dirty="0"/>
              <a:t>Neural Networks Learning</a:t>
            </a:r>
          </a:p>
        </p:txBody>
      </p:sp>
      <p:sp>
        <p:nvSpPr>
          <p:cNvPr id="3" name="Content Placeholder 2">
            <a:extLst>
              <a:ext uri="{FF2B5EF4-FFF2-40B4-BE49-F238E27FC236}">
                <a16:creationId xmlns:a16="http://schemas.microsoft.com/office/drawing/2014/main" id="{3127BDCC-FBD6-4875-975A-7B4E4F256B6D}"/>
              </a:ext>
            </a:extLst>
          </p:cNvPr>
          <p:cNvSpPr>
            <a:spLocks noGrp="1"/>
          </p:cNvSpPr>
          <p:nvPr>
            <p:ph idx="1"/>
          </p:nvPr>
        </p:nvSpPr>
        <p:spPr>
          <a:xfrm>
            <a:off x="304800" y="1228153"/>
            <a:ext cx="7410450" cy="5021979"/>
          </a:xfrm>
        </p:spPr>
        <p:txBody>
          <a:bodyPr>
            <a:normAutofit fontScale="85000" lnSpcReduction="10000"/>
          </a:bodyPr>
          <a:lstStyle/>
          <a:p>
            <a:r>
              <a:rPr lang="en-US" dirty="0"/>
              <a:t>In order to minimize the error, we need to determine for each sample how the weights need to be adjusted to reduce the error</a:t>
            </a:r>
          </a:p>
          <a:p>
            <a:r>
              <a:rPr lang="en-US" dirty="0"/>
              <a:t>This can be done by examining the derivative of the error function with respect to each weight and determine whether the weight needs to be increased or decreased</a:t>
            </a:r>
          </a:p>
          <a:p>
            <a:r>
              <a:rPr lang="en-US" dirty="0"/>
              <a:t>The derivative of the error function with respect to a given weight determines the slope. </a:t>
            </a:r>
          </a:p>
          <a:p>
            <a:pPr lvl="1"/>
            <a:r>
              <a:rPr lang="en-US" dirty="0"/>
              <a:t>If the slope is positive this means that decreasing the weight will decrease the error</a:t>
            </a:r>
          </a:p>
          <a:p>
            <a:pPr lvl="1"/>
            <a:r>
              <a:rPr lang="en-US" dirty="0"/>
              <a:t>If the slope is negative this means that increasing the weight will decrease the error</a:t>
            </a:r>
          </a:p>
          <a:p>
            <a:pPr lvl="1"/>
            <a:endParaRPr lang="en-US" dirty="0"/>
          </a:p>
        </p:txBody>
      </p:sp>
      <p:sp>
        <p:nvSpPr>
          <p:cNvPr id="4" name="Date Placeholder 3">
            <a:extLst>
              <a:ext uri="{FF2B5EF4-FFF2-40B4-BE49-F238E27FC236}">
                <a16:creationId xmlns:a16="http://schemas.microsoft.com/office/drawing/2014/main" id="{6E5A1229-0537-4B70-9388-EA8C30F3EF4D}"/>
              </a:ext>
            </a:extLst>
          </p:cNvPr>
          <p:cNvSpPr>
            <a:spLocks noGrp="1"/>
          </p:cNvSpPr>
          <p:nvPr>
            <p:ph type="dt" sz="half" idx="10"/>
          </p:nvPr>
        </p:nvSpPr>
        <p:spPr/>
        <p:txBody>
          <a:bodyPr/>
          <a:lstStyle/>
          <a:p>
            <a:endParaRPr lang="en-US" dirty="0"/>
          </a:p>
        </p:txBody>
      </p:sp>
      <p:sp>
        <p:nvSpPr>
          <p:cNvPr id="5" name="Footer Placeholder 4">
            <a:extLst>
              <a:ext uri="{FF2B5EF4-FFF2-40B4-BE49-F238E27FC236}">
                <a16:creationId xmlns:a16="http://schemas.microsoft.com/office/drawing/2014/main" id="{45DA6349-4F03-4FB6-BBF2-D29F00861928}"/>
              </a:ext>
            </a:extLst>
          </p:cNvPr>
          <p:cNvSpPr>
            <a:spLocks noGrp="1"/>
          </p:cNvSpPr>
          <p:nvPr>
            <p:ph type="ftr" sz="quarter" idx="11"/>
          </p:nvPr>
        </p:nvSpPr>
        <p:spPr/>
        <p:txBody>
          <a:bodyPr/>
          <a:lstStyle/>
          <a:p>
            <a:r>
              <a:rPr lang="en-US"/>
              <a:t>Introduction to AI</a:t>
            </a:r>
          </a:p>
        </p:txBody>
      </p:sp>
      <p:sp>
        <p:nvSpPr>
          <p:cNvPr id="6" name="Slide Number Placeholder 5">
            <a:extLst>
              <a:ext uri="{FF2B5EF4-FFF2-40B4-BE49-F238E27FC236}">
                <a16:creationId xmlns:a16="http://schemas.microsoft.com/office/drawing/2014/main" id="{82541EB5-457F-4112-92EE-B23E88429364}"/>
              </a:ext>
            </a:extLst>
          </p:cNvPr>
          <p:cNvSpPr>
            <a:spLocks noGrp="1"/>
          </p:cNvSpPr>
          <p:nvPr>
            <p:ph type="sldNum" sz="quarter" idx="12"/>
          </p:nvPr>
        </p:nvSpPr>
        <p:spPr/>
        <p:txBody>
          <a:bodyPr/>
          <a:lstStyle/>
          <a:p>
            <a:fld id="{B7884E68-CE57-44C0-BE0F-84C629DF22D5}" type="slidenum">
              <a:rPr lang="en-US" smtClean="0"/>
              <a:t>15</a:t>
            </a:fld>
            <a:endParaRPr lang="en-US"/>
          </a:p>
        </p:txBody>
      </p:sp>
      <p:pic>
        <p:nvPicPr>
          <p:cNvPr id="7" name="Picture 6">
            <a:extLst>
              <a:ext uri="{FF2B5EF4-FFF2-40B4-BE49-F238E27FC236}">
                <a16:creationId xmlns:a16="http://schemas.microsoft.com/office/drawing/2014/main" id="{AB3EDB32-2818-40A5-B217-361C2FC99495}"/>
              </a:ext>
            </a:extLst>
          </p:cNvPr>
          <p:cNvPicPr>
            <a:picLocks noChangeAspect="1"/>
          </p:cNvPicPr>
          <p:nvPr/>
        </p:nvPicPr>
        <p:blipFill>
          <a:blip r:embed="rId2"/>
          <a:stretch>
            <a:fillRect/>
          </a:stretch>
        </p:blipFill>
        <p:spPr>
          <a:xfrm>
            <a:off x="7715250" y="1913371"/>
            <a:ext cx="4095751" cy="2490953"/>
          </a:xfrm>
          <a:prstGeom prst="rect">
            <a:avLst/>
          </a:prstGeom>
        </p:spPr>
      </p:pic>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8ABDAF8D-03EE-403E-9744-2459030A702B}"/>
                  </a:ext>
                </a:extLst>
              </p:cNvPr>
              <p:cNvSpPr/>
              <p:nvPr/>
            </p:nvSpPr>
            <p:spPr>
              <a:xfrm>
                <a:off x="7879967" y="4602661"/>
                <a:ext cx="4074000" cy="99360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i="1" dirty="0" smtClean="0">
                          <a:solidFill>
                            <a:srgbClr val="FF0000"/>
                          </a:solidFill>
                          <a:latin typeface="Cambria Math" panose="02040503050406030204" pitchFamily="18" charset="0"/>
                          <a:sym typeface="Symbol" panose="05050102010706020507" pitchFamily="18" charset="2"/>
                        </a:rPr>
                        <m:t></m:t>
                      </m:r>
                      <m:r>
                        <a:rPr lang="en-US" sz="2400" i="1" dirty="0" smtClean="0">
                          <a:solidFill>
                            <a:srgbClr val="FF0000"/>
                          </a:solidFill>
                          <a:latin typeface="Cambria Math" panose="02040503050406030204" pitchFamily="18" charset="0"/>
                          <a:sym typeface="Symbol" panose="05050102010706020507" pitchFamily="18" charset="2"/>
                        </a:rPr>
                        <m:t>𝑦</m:t>
                      </m:r>
                      <m:r>
                        <a:rPr lang="en-US" sz="2400" i="1" dirty="0" smtClean="0">
                          <a:solidFill>
                            <a:srgbClr val="FF0000"/>
                          </a:solidFill>
                          <a:latin typeface="Cambria Math" panose="02040503050406030204" pitchFamily="18" charset="0"/>
                          <a:sym typeface="Symbol" panose="05050102010706020507" pitchFamily="18" charset="2"/>
                        </a:rPr>
                        <m:t> = </m:t>
                      </m:r>
                      <m:r>
                        <a:rPr lang="en-US" sz="2400" b="1" i="1" dirty="0">
                          <a:solidFill>
                            <a:srgbClr val="000099"/>
                          </a:solidFill>
                          <a:latin typeface="Cambria Math" panose="02040503050406030204" pitchFamily="18" charset="0"/>
                          <a:sym typeface="Symbol" panose="05050102010706020507" pitchFamily="18" charset="2"/>
                        </a:rPr>
                        <m:t></m:t>
                      </m:r>
                      <m:r>
                        <a:rPr lang="en-US" sz="2400" i="1" dirty="0">
                          <a:solidFill>
                            <a:srgbClr val="FF0000"/>
                          </a:solidFill>
                          <a:latin typeface="Cambria Math" panose="02040503050406030204" pitchFamily="18" charset="0"/>
                          <a:sym typeface="Symbol" panose="05050102010706020507" pitchFamily="18" charset="2"/>
                        </a:rPr>
                        <m:t> </m:t>
                      </m:r>
                      <m:r>
                        <a:rPr lang="en-US" sz="2400" i="1" dirty="0">
                          <a:solidFill>
                            <a:srgbClr val="FF0000"/>
                          </a:solidFill>
                          <a:latin typeface="Cambria Math" panose="02040503050406030204" pitchFamily="18" charset="0"/>
                          <a:sym typeface="Symbol" panose="05050102010706020507" pitchFamily="18" charset="2"/>
                        </a:rPr>
                        <m:t>𝑥</m:t>
                      </m:r>
                    </m:oMath>
                  </m:oMathPara>
                </a14:m>
                <a:endParaRPr lang="en-US" sz="2400" i="1" dirty="0">
                  <a:solidFill>
                    <a:srgbClr val="FF0000"/>
                  </a:solidFill>
                  <a:latin typeface="Cambria Math" panose="02040503050406030204" pitchFamily="18" charset="0"/>
                  <a:sym typeface="Symbol" panose="05050102010706020507" pitchFamily="18" charset="2"/>
                </a:endParaRPr>
              </a:p>
              <a:p>
                <a14:m>
                  <m:oMath xmlns:m="http://schemas.openxmlformats.org/officeDocument/2006/math">
                    <m:r>
                      <a:rPr lang="en-US" sz="2400" i="1" dirty="0">
                        <a:solidFill>
                          <a:srgbClr val="FF0000"/>
                        </a:solidFill>
                        <a:latin typeface="Cambria Math" panose="02040503050406030204" pitchFamily="18" charset="0"/>
                        <a:sym typeface="Symbol" panose="05050102010706020507" pitchFamily="18" charset="2"/>
                      </a:rPr>
                      <m:t> </m:t>
                    </m:r>
                  </m:oMath>
                </a14:m>
                <a:r>
                  <a:rPr lang="en-US" sz="2400" dirty="0">
                    <a:solidFill>
                      <a:srgbClr val="FF0000"/>
                    </a:solidFill>
                    <a:sym typeface="Symbol" panose="05050102010706020507" pitchFamily="18" charset="2"/>
                  </a:rPr>
                  <a:t>[represented as </a:t>
                </a:r>
                <a14:m>
                  <m:oMath xmlns:m="http://schemas.openxmlformats.org/officeDocument/2006/math">
                    <m:f>
                      <m:fPr>
                        <m:ctrlPr>
                          <a:rPr lang="en-US" sz="2400" i="1">
                            <a:solidFill>
                              <a:srgbClr val="FF0000"/>
                            </a:solidFill>
                            <a:latin typeface="Cambria Math" panose="02040503050406030204" pitchFamily="18" charset="0"/>
                            <a:sym typeface="Symbol" panose="05050102010706020507" pitchFamily="18" charset="2"/>
                          </a:rPr>
                        </m:ctrlPr>
                      </m:fPr>
                      <m:num>
                        <m:r>
                          <a:rPr lang="en-US" sz="2400" i="1">
                            <a:solidFill>
                              <a:srgbClr val="FF0000"/>
                            </a:solidFill>
                            <a:latin typeface="Cambria Math" panose="02040503050406030204" pitchFamily="18" charset="0"/>
                            <a:sym typeface="Symbol" panose="05050102010706020507" pitchFamily="18" charset="2"/>
                          </a:rPr>
                          <m:t>𝑑𝑦</m:t>
                        </m:r>
                      </m:num>
                      <m:den>
                        <m:r>
                          <a:rPr lang="en-US" sz="2400" i="1">
                            <a:solidFill>
                              <a:srgbClr val="FF0000"/>
                            </a:solidFill>
                            <a:latin typeface="Cambria Math" panose="02040503050406030204" pitchFamily="18" charset="0"/>
                            <a:sym typeface="Symbol" panose="05050102010706020507" pitchFamily="18" charset="2"/>
                          </a:rPr>
                          <m:t>𝑑𝑥</m:t>
                        </m:r>
                      </m:den>
                    </m:f>
                  </m:oMath>
                </a14:m>
                <a:r>
                  <a:rPr lang="en-US" sz="2400" dirty="0">
                    <a:solidFill>
                      <a:srgbClr val="FF0000"/>
                    </a:solidFill>
                    <a:sym typeface="Symbol" panose="05050102010706020507" pitchFamily="18" charset="2"/>
                  </a:rPr>
                  <a:t> or as </a:t>
                </a:r>
                <a14:m>
                  <m:oMath xmlns:m="http://schemas.openxmlformats.org/officeDocument/2006/math">
                    <m:r>
                      <a:rPr lang="en-US" sz="2400" i="1" dirty="0">
                        <a:solidFill>
                          <a:srgbClr val="FF0000"/>
                        </a:solidFill>
                        <a:latin typeface="Cambria Math" panose="02040503050406030204" pitchFamily="18" charset="0"/>
                        <a:sym typeface="Symbol" panose="05050102010706020507" pitchFamily="18" charset="2"/>
                      </a:rPr>
                      <m:t>𝑓</m:t>
                    </m:r>
                    <m:r>
                      <a:rPr lang="en-US" sz="2400" i="1" dirty="0">
                        <a:solidFill>
                          <a:srgbClr val="FF0000"/>
                        </a:solidFill>
                        <a:latin typeface="Cambria Math" panose="02040503050406030204" pitchFamily="18" charset="0"/>
                        <a:sym typeface="Symbol" panose="05050102010706020507" pitchFamily="18" charset="2"/>
                      </a:rPr>
                      <m:t>’(</m:t>
                    </m:r>
                    <m:r>
                      <a:rPr lang="en-US" sz="2400" i="1" dirty="0">
                        <a:solidFill>
                          <a:srgbClr val="FF0000"/>
                        </a:solidFill>
                        <a:latin typeface="Cambria Math" panose="02040503050406030204" pitchFamily="18" charset="0"/>
                        <a:sym typeface="Symbol" panose="05050102010706020507" pitchFamily="18" charset="2"/>
                      </a:rPr>
                      <m:t>𝑥</m:t>
                    </m:r>
                    <m:r>
                      <a:rPr lang="en-US" sz="2400" i="1" dirty="0">
                        <a:solidFill>
                          <a:srgbClr val="FF0000"/>
                        </a:solidFill>
                        <a:latin typeface="Cambria Math" panose="02040503050406030204" pitchFamily="18" charset="0"/>
                        <a:sym typeface="Symbol" panose="05050102010706020507" pitchFamily="18" charset="2"/>
                      </a:rPr>
                      <m:t>)</m:t>
                    </m:r>
                  </m:oMath>
                </a14:m>
                <a:r>
                  <a:rPr lang="en-US" sz="2400" dirty="0">
                    <a:solidFill>
                      <a:srgbClr val="FF0000"/>
                    </a:solidFill>
                    <a:sym typeface="Symbol" panose="05050102010706020507" pitchFamily="18" charset="2"/>
                  </a:rPr>
                  <a:t>]</a:t>
                </a:r>
              </a:p>
            </p:txBody>
          </p:sp>
        </mc:Choice>
        <mc:Fallback xmlns="">
          <p:sp>
            <p:nvSpPr>
              <p:cNvPr id="8" name="Rectangle 7">
                <a:extLst>
                  <a:ext uri="{FF2B5EF4-FFF2-40B4-BE49-F238E27FC236}">
                    <a16:creationId xmlns:a16="http://schemas.microsoft.com/office/drawing/2014/main" id="{8ABDAF8D-03EE-403E-9744-2459030A702B}"/>
                  </a:ext>
                </a:extLst>
              </p:cNvPr>
              <p:cNvSpPr>
                <a:spLocks noRot="1" noChangeAspect="1" noMove="1" noResize="1" noEditPoints="1" noAdjustHandles="1" noChangeArrowheads="1" noChangeShapeType="1" noTextEdit="1"/>
              </p:cNvSpPr>
              <p:nvPr/>
            </p:nvSpPr>
            <p:spPr>
              <a:xfrm>
                <a:off x="7879967" y="4602661"/>
                <a:ext cx="4074000" cy="993605"/>
              </a:xfrm>
              <a:prstGeom prst="rect">
                <a:avLst/>
              </a:prstGeom>
              <a:blipFill>
                <a:blip r:embed="rId3"/>
                <a:stretch>
                  <a:fillRect l="-749" r="-1347" b="-5521"/>
                </a:stretch>
              </a:blipFill>
            </p:spPr>
            <p:txBody>
              <a:bodyPr/>
              <a:lstStyle/>
              <a:p>
                <a:r>
                  <a:rPr lang="en-US">
                    <a:noFill/>
                  </a:rPr>
                  <a:t> </a:t>
                </a:r>
              </a:p>
            </p:txBody>
          </p:sp>
        </mc:Fallback>
      </mc:AlternateContent>
    </p:spTree>
    <p:extLst>
      <p:ext uri="{BB962C8B-B14F-4D97-AF65-F5344CB8AC3E}">
        <p14:creationId xmlns:p14="http://schemas.microsoft.com/office/powerpoint/2010/main" val="7692682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Iterative Solutions for Function Minimization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04800" y="1228153"/>
                <a:ext cx="11582400" cy="2399911"/>
              </a:xfrm>
            </p:spPr>
            <p:txBody>
              <a:bodyPr>
                <a:normAutofit fontScale="85000" lnSpcReduction="20000"/>
              </a:bodyPr>
              <a:lstStyle/>
              <a:p>
                <a:r>
                  <a:rPr lang="en-US" dirty="0"/>
                  <a:t>Often it is not possible to simply solve</a:t>
                </a:r>
                <a14:m>
                  <m:oMath xmlns:m="http://schemas.openxmlformats.org/officeDocument/2006/math">
                    <m:r>
                      <a:rPr lang="en-US" b="1" i="1" dirty="0">
                        <a:solidFill>
                          <a:srgbClr val="FF0000"/>
                        </a:solidFill>
                        <a:latin typeface="Cambria Math" panose="02040503050406030204" pitchFamily="18" charset="0"/>
                        <a:sym typeface="Symbol" panose="05050102010706020507" pitchFamily="18" charset="2"/>
                      </a:rPr>
                      <m:t> </m:t>
                    </m:r>
                    <m:r>
                      <a:rPr lang="en-US" b="1" i="1" dirty="0">
                        <a:solidFill>
                          <a:srgbClr val="FF0000"/>
                        </a:solidFill>
                        <a:latin typeface="Cambria Math" panose="02040503050406030204" pitchFamily="18" charset="0"/>
                        <a:sym typeface="Symbol" panose="05050102010706020507" pitchFamily="18" charset="2"/>
                      </a:rPr>
                      <m:t>𝒇</m:t>
                    </m:r>
                    <m:r>
                      <a:rPr lang="en-US" b="1" i="1" dirty="0">
                        <a:solidFill>
                          <a:srgbClr val="FF0000"/>
                        </a:solidFill>
                        <a:latin typeface="Cambria Math" panose="02040503050406030204" pitchFamily="18" charset="0"/>
                        <a:sym typeface="Symbol" panose="05050102010706020507" pitchFamily="18" charset="2"/>
                      </a:rPr>
                      <m:t>(</m:t>
                    </m:r>
                    <m:r>
                      <a:rPr lang="en-US" b="1" i="1" dirty="0">
                        <a:solidFill>
                          <a:srgbClr val="FF0000"/>
                        </a:solidFill>
                        <a:latin typeface="Cambria Math" panose="02040503050406030204" pitchFamily="18" charset="0"/>
                        <a:sym typeface="Symbol" panose="05050102010706020507" pitchFamily="18" charset="2"/>
                      </a:rPr>
                      <m:t>𝒙</m:t>
                    </m:r>
                    <m:r>
                      <a:rPr lang="en-US" b="1" i="1" dirty="0">
                        <a:solidFill>
                          <a:srgbClr val="FF0000"/>
                        </a:solidFill>
                        <a:latin typeface="Cambria Math" panose="02040503050406030204" pitchFamily="18" charset="0"/>
                        <a:sym typeface="Symbol" panose="05050102010706020507" pitchFamily="18" charset="2"/>
                      </a:rPr>
                      <m:t>)′=</m:t>
                    </m:r>
                    <m:r>
                      <a:rPr lang="en-US" b="1" i="1" dirty="0">
                        <a:solidFill>
                          <a:srgbClr val="FF0000"/>
                        </a:solidFill>
                        <a:latin typeface="Cambria Math" panose="02040503050406030204" pitchFamily="18" charset="0"/>
                        <a:sym typeface="Symbol" panose="05050102010706020507" pitchFamily="18" charset="2"/>
                      </a:rPr>
                      <m:t>𝟎</m:t>
                    </m:r>
                  </m:oMath>
                </a14:m>
                <a:endParaRPr lang="en-US" b="1" i="1" dirty="0">
                  <a:solidFill>
                    <a:srgbClr val="FF0000"/>
                  </a:solidFill>
                  <a:latin typeface="Cambria Math" panose="02040503050406030204" pitchFamily="18" charset="0"/>
                  <a:sym typeface="Symbol" panose="05050102010706020507" pitchFamily="18" charset="2"/>
                </a:endParaRPr>
              </a:p>
              <a:p>
                <a:r>
                  <a:rPr lang="en-US" dirty="0"/>
                  <a:t>The function to minimize may have an intractable form</a:t>
                </a:r>
              </a:p>
              <a:p>
                <a:r>
                  <a:rPr lang="en-US" dirty="0"/>
                  <a:t>In these situations, iterative solutions are used</a:t>
                </a:r>
              </a:p>
              <a:p>
                <a:pPr lvl="1"/>
                <a:r>
                  <a:rPr lang="en-US" dirty="0"/>
                  <a:t>Start from an initial guess X</a:t>
                </a:r>
                <a:r>
                  <a:rPr lang="en-US" baseline="-25000" dirty="0"/>
                  <a:t>0</a:t>
                </a:r>
                <a:r>
                  <a:rPr lang="en-US" dirty="0"/>
                  <a:t> for the optimal X</a:t>
                </a:r>
              </a:p>
              <a:p>
                <a:pPr lvl="1"/>
                <a:r>
                  <a:rPr lang="en-US" dirty="0"/>
                  <a:t>Update the guess towards a (hopefully) “better” value of f(X)</a:t>
                </a:r>
              </a:p>
              <a:p>
                <a:pPr lvl="1"/>
                <a:r>
                  <a:rPr lang="en-US" dirty="0"/>
                  <a:t>Stop when f(X) no longer decreases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04800" y="1228153"/>
                <a:ext cx="11582400" cy="2399911"/>
              </a:xfrm>
              <a:blipFill>
                <a:blip r:embed="rId2"/>
                <a:stretch>
                  <a:fillRect l="-1158" t="-7868" b="-6599"/>
                </a:stretch>
              </a:blipFill>
            </p:spPr>
            <p:txBody>
              <a:bodyPr/>
              <a:lstStyle/>
              <a:p>
                <a:r>
                  <a:rPr lang="en-US">
                    <a:noFill/>
                  </a:rPr>
                  <a:t> </a:t>
                </a:r>
              </a:p>
            </p:txBody>
          </p:sp>
        </mc:Fallback>
      </mc:AlternateContent>
      <p:pic>
        <p:nvPicPr>
          <p:cNvPr id="5" name="Picture 4"/>
          <p:cNvPicPr>
            <a:picLocks noChangeAspect="1"/>
          </p:cNvPicPr>
          <p:nvPr/>
        </p:nvPicPr>
        <p:blipFill>
          <a:blip r:embed="rId3"/>
          <a:stretch>
            <a:fillRect/>
          </a:stretch>
        </p:blipFill>
        <p:spPr>
          <a:xfrm>
            <a:off x="1733550" y="3628064"/>
            <a:ext cx="8724900" cy="2707529"/>
          </a:xfrm>
          <a:prstGeom prst="rect">
            <a:avLst/>
          </a:prstGeom>
        </p:spPr>
      </p:pic>
    </p:spTree>
    <p:extLst>
      <p:ext uri="{BB962C8B-B14F-4D97-AF65-F5344CB8AC3E}">
        <p14:creationId xmlns:p14="http://schemas.microsoft.com/office/powerpoint/2010/main" val="1872695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8D82C9-46E4-49C7-A4B5-10A1A4DC47CA}"/>
              </a:ext>
            </a:extLst>
          </p:cNvPr>
          <p:cNvSpPr>
            <a:spLocks noGrp="1"/>
          </p:cNvSpPr>
          <p:nvPr>
            <p:ph type="title"/>
          </p:nvPr>
        </p:nvSpPr>
        <p:spPr/>
        <p:txBody>
          <a:bodyPr>
            <a:normAutofit fontScale="90000"/>
          </a:bodyPr>
          <a:lstStyle/>
          <a:p>
            <a:r>
              <a:rPr lang="en-US" dirty="0"/>
              <a:t>Gradient Descent</a:t>
            </a:r>
          </a:p>
        </p:txBody>
      </p:sp>
      <p:sp>
        <p:nvSpPr>
          <p:cNvPr id="3" name="Content Placeholder 2">
            <a:extLst>
              <a:ext uri="{FF2B5EF4-FFF2-40B4-BE49-F238E27FC236}">
                <a16:creationId xmlns:a16="http://schemas.microsoft.com/office/drawing/2014/main" id="{228F8042-7831-49A7-AE57-224A0CD19639}"/>
              </a:ext>
            </a:extLst>
          </p:cNvPr>
          <p:cNvSpPr>
            <a:spLocks noGrp="1"/>
          </p:cNvSpPr>
          <p:nvPr>
            <p:ph idx="1"/>
          </p:nvPr>
        </p:nvSpPr>
        <p:spPr/>
        <p:txBody>
          <a:bodyPr/>
          <a:lstStyle/>
          <a:p>
            <a:r>
              <a:rPr lang="en-US" dirty="0"/>
              <a:t>Algorithm for minimizing loss when training neural network</a:t>
            </a:r>
          </a:p>
          <a:p>
            <a:r>
              <a:rPr lang="en-US" dirty="0"/>
              <a:t>Gradient Descent Algorithm</a:t>
            </a:r>
          </a:p>
          <a:p>
            <a:pPr lvl="1"/>
            <a:r>
              <a:rPr lang="en-US" dirty="0"/>
              <a:t>Start with a random choice of weights. </a:t>
            </a:r>
          </a:p>
          <a:p>
            <a:pPr lvl="1"/>
            <a:r>
              <a:rPr lang="en-US" dirty="0"/>
              <a:t>Repeat: </a:t>
            </a:r>
          </a:p>
          <a:p>
            <a:pPr lvl="2"/>
            <a:r>
              <a:rPr lang="en-US" dirty="0"/>
              <a:t>Calculate the gradient based on all data points: direction that will lead to decreasing loss. </a:t>
            </a:r>
          </a:p>
          <a:p>
            <a:pPr lvl="2"/>
            <a:r>
              <a:rPr lang="en-US" dirty="0"/>
              <a:t>Update weights according to the gradient</a:t>
            </a:r>
          </a:p>
        </p:txBody>
      </p:sp>
      <p:sp>
        <p:nvSpPr>
          <p:cNvPr id="4" name="Date Placeholder 3">
            <a:extLst>
              <a:ext uri="{FF2B5EF4-FFF2-40B4-BE49-F238E27FC236}">
                <a16:creationId xmlns:a16="http://schemas.microsoft.com/office/drawing/2014/main" id="{14D6DFB4-B26B-4E02-8B25-004B2CA23369}"/>
              </a:ext>
            </a:extLst>
          </p:cNvPr>
          <p:cNvSpPr>
            <a:spLocks noGrp="1"/>
          </p:cNvSpPr>
          <p:nvPr>
            <p:ph type="dt" sz="half" idx="10"/>
          </p:nvPr>
        </p:nvSpPr>
        <p:spPr/>
        <p:txBody>
          <a:bodyPr/>
          <a:lstStyle/>
          <a:p>
            <a:endParaRPr lang="en-US" dirty="0"/>
          </a:p>
        </p:txBody>
      </p:sp>
      <p:sp>
        <p:nvSpPr>
          <p:cNvPr id="5" name="Footer Placeholder 4">
            <a:extLst>
              <a:ext uri="{FF2B5EF4-FFF2-40B4-BE49-F238E27FC236}">
                <a16:creationId xmlns:a16="http://schemas.microsoft.com/office/drawing/2014/main" id="{F78EF12B-1AC0-402F-8971-8A7823BD36C5}"/>
              </a:ext>
            </a:extLst>
          </p:cNvPr>
          <p:cNvSpPr>
            <a:spLocks noGrp="1"/>
          </p:cNvSpPr>
          <p:nvPr>
            <p:ph type="ftr" sz="quarter" idx="11"/>
          </p:nvPr>
        </p:nvSpPr>
        <p:spPr/>
        <p:txBody>
          <a:bodyPr/>
          <a:lstStyle/>
          <a:p>
            <a:r>
              <a:rPr lang="en-US"/>
              <a:t>Introduction to AI</a:t>
            </a:r>
          </a:p>
        </p:txBody>
      </p:sp>
      <p:sp>
        <p:nvSpPr>
          <p:cNvPr id="6" name="Slide Number Placeholder 5">
            <a:extLst>
              <a:ext uri="{FF2B5EF4-FFF2-40B4-BE49-F238E27FC236}">
                <a16:creationId xmlns:a16="http://schemas.microsoft.com/office/drawing/2014/main" id="{5A464F67-7563-4E07-8261-E5AB4C1F3864}"/>
              </a:ext>
            </a:extLst>
          </p:cNvPr>
          <p:cNvSpPr>
            <a:spLocks noGrp="1"/>
          </p:cNvSpPr>
          <p:nvPr>
            <p:ph type="sldNum" sz="quarter" idx="12"/>
          </p:nvPr>
        </p:nvSpPr>
        <p:spPr/>
        <p:txBody>
          <a:bodyPr/>
          <a:lstStyle/>
          <a:p>
            <a:fld id="{B7884E68-CE57-44C0-BE0F-84C629DF22D5}" type="slidenum">
              <a:rPr lang="en-US" smtClean="0"/>
              <a:t>17</a:t>
            </a:fld>
            <a:endParaRPr lang="en-US"/>
          </a:p>
        </p:txBody>
      </p:sp>
    </p:spTree>
    <p:extLst>
      <p:ext uri="{BB962C8B-B14F-4D97-AF65-F5344CB8AC3E}">
        <p14:creationId xmlns:p14="http://schemas.microsoft.com/office/powerpoint/2010/main" val="26239873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Gradient Descent</a:t>
            </a:r>
          </a:p>
        </p:txBody>
      </p:sp>
      <p:sp>
        <p:nvSpPr>
          <p:cNvPr id="3" name="Content Placeholder 2"/>
          <p:cNvSpPr>
            <a:spLocks noGrp="1"/>
          </p:cNvSpPr>
          <p:nvPr>
            <p:ph idx="1"/>
          </p:nvPr>
        </p:nvSpPr>
        <p:spPr>
          <a:xfrm>
            <a:off x="304800" y="1228153"/>
            <a:ext cx="11582400" cy="2885061"/>
          </a:xfrm>
        </p:spPr>
        <p:txBody>
          <a:bodyPr>
            <a:normAutofit fontScale="92500" lnSpcReduction="20000"/>
          </a:bodyPr>
          <a:lstStyle/>
          <a:p>
            <a:r>
              <a:rPr lang="en-US" dirty="0"/>
              <a:t>Iterative solution:</a:t>
            </a:r>
          </a:p>
          <a:p>
            <a:pPr lvl="1"/>
            <a:r>
              <a:rPr lang="en-US" dirty="0"/>
              <a:t>Start at some point</a:t>
            </a:r>
          </a:p>
          <a:p>
            <a:pPr lvl="1"/>
            <a:r>
              <a:rPr lang="en-US" dirty="0"/>
              <a:t>Find direction in which to shift this point to decrease error</a:t>
            </a:r>
          </a:p>
          <a:p>
            <a:pPr lvl="1"/>
            <a:r>
              <a:rPr lang="en-US" dirty="0"/>
              <a:t>This can be found from the derivative of the function</a:t>
            </a:r>
          </a:p>
          <a:p>
            <a:pPr lvl="2"/>
            <a:r>
              <a:rPr lang="en-US" dirty="0"/>
              <a:t>A positive derivative → moving left decreases error</a:t>
            </a:r>
          </a:p>
          <a:p>
            <a:pPr lvl="2"/>
            <a:r>
              <a:rPr lang="en-US" dirty="0"/>
              <a:t>A negative derivative → moving right decreases error</a:t>
            </a:r>
          </a:p>
          <a:p>
            <a:pPr lvl="1"/>
            <a:r>
              <a:rPr lang="en-US" dirty="0"/>
              <a:t>Shift point in this direction</a:t>
            </a:r>
          </a:p>
        </p:txBody>
      </p:sp>
      <p:pic>
        <p:nvPicPr>
          <p:cNvPr id="4" name="Picture 3"/>
          <p:cNvPicPr>
            <a:picLocks noChangeAspect="1"/>
          </p:cNvPicPr>
          <p:nvPr/>
        </p:nvPicPr>
        <p:blipFill>
          <a:blip r:embed="rId2"/>
          <a:stretch>
            <a:fillRect/>
          </a:stretch>
        </p:blipFill>
        <p:spPr>
          <a:xfrm>
            <a:off x="3157537" y="3758107"/>
            <a:ext cx="5876925" cy="2524125"/>
          </a:xfrm>
          <a:prstGeom prst="rect">
            <a:avLst/>
          </a:prstGeom>
        </p:spPr>
      </p:pic>
    </p:spTree>
    <p:extLst>
      <p:ext uri="{BB962C8B-B14F-4D97-AF65-F5344CB8AC3E}">
        <p14:creationId xmlns:p14="http://schemas.microsoft.com/office/powerpoint/2010/main" val="4088032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Gradient Descent</a:t>
            </a:r>
          </a:p>
        </p:txBody>
      </p:sp>
      <p:sp>
        <p:nvSpPr>
          <p:cNvPr id="3" name="Content Placeholder 2"/>
          <p:cNvSpPr>
            <a:spLocks noGrp="1"/>
          </p:cNvSpPr>
          <p:nvPr>
            <p:ph idx="1"/>
          </p:nvPr>
        </p:nvSpPr>
        <p:spPr/>
        <p:txBody>
          <a:bodyPr>
            <a:normAutofit/>
          </a:bodyPr>
          <a:lstStyle/>
          <a:p>
            <a:r>
              <a:rPr lang="en-US" dirty="0"/>
              <a:t>Initialize x</a:t>
            </a:r>
            <a:r>
              <a:rPr lang="en-US" baseline="30000" dirty="0"/>
              <a:t>0</a:t>
            </a:r>
            <a:r>
              <a:rPr lang="en-US" dirty="0"/>
              <a:t>, k=0</a:t>
            </a:r>
            <a:endParaRPr lang="en-US" baseline="30000" dirty="0"/>
          </a:p>
          <a:p>
            <a:r>
              <a:rPr lang="en-US" dirty="0"/>
              <a:t>While |f(X</a:t>
            </a:r>
            <a:r>
              <a:rPr lang="en-US" baseline="30000" dirty="0"/>
              <a:t>k+1</a:t>
            </a:r>
            <a:r>
              <a:rPr lang="en-US" dirty="0"/>
              <a:t>)– f(</a:t>
            </a:r>
            <a:r>
              <a:rPr lang="en-US" dirty="0" err="1"/>
              <a:t>X</a:t>
            </a:r>
            <a:r>
              <a:rPr lang="en-US" baseline="30000" dirty="0" err="1"/>
              <a:t>k</a:t>
            </a:r>
            <a:r>
              <a:rPr lang="en-US" dirty="0"/>
              <a:t>)| </a:t>
            </a:r>
            <a:r>
              <a:rPr lang="en-US" dirty="0">
                <a:sym typeface="Symbol" panose="05050102010706020507" pitchFamily="18" charset="2"/>
              </a:rPr>
              <a:t>&gt; </a:t>
            </a:r>
            <a:endParaRPr lang="en-US" dirty="0"/>
          </a:p>
          <a:p>
            <a:pPr marL="0" indent="0">
              <a:buNone/>
            </a:pPr>
            <a:r>
              <a:rPr lang="en-US" dirty="0"/>
              <a:t>         </a:t>
            </a:r>
            <a:r>
              <a:rPr lang="en-US" dirty="0">
                <a:solidFill>
                  <a:srgbClr val="FF0000"/>
                </a:solidFill>
              </a:rPr>
              <a:t>x</a:t>
            </a:r>
            <a:r>
              <a:rPr lang="en-US" baseline="30000" dirty="0">
                <a:solidFill>
                  <a:srgbClr val="FF0000"/>
                </a:solidFill>
              </a:rPr>
              <a:t>k+1</a:t>
            </a:r>
            <a:r>
              <a:rPr lang="en-US" dirty="0">
                <a:solidFill>
                  <a:srgbClr val="FF0000"/>
                </a:solidFill>
              </a:rPr>
              <a:t> = </a:t>
            </a:r>
            <a:r>
              <a:rPr lang="en-US" dirty="0" err="1">
                <a:solidFill>
                  <a:srgbClr val="FF0000"/>
                </a:solidFill>
              </a:rPr>
              <a:t>x</a:t>
            </a:r>
            <a:r>
              <a:rPr lang="en-US" baseline="30000" dirty="0" err="1">
                <a:solidFill>
                  <a:srgbClr val="FF0000"/>
                </a:solidFill>
              </a:rPr>
              <a:t>k</a:t>
            </a:r>
            <a:r>
              <a:rPr lang="en-US" baseline="30000" dirty="0">
                <a:solidFill>
                  <a:srgbClr val="FF0000"/>
                </a:solidFill>
              </a:rPr>
              <a:t>  </a:t>
            </a:r>
            <a:r>
              <a:rPr lang="en-US" dirty="0">
                <a:solidFill>
                  <a:srgbClr val="FF0000"/>
                </a:solidFill>
              </a:rPr>
              <a:t>- </a:t>
            </a:r>
            <a:r>
              <a:rPr lang="en-US" dirty="0">
                <a:solidFill>
                  <a:srgbClr val="FF0000"/>
                </a:solidFill>
                <a:sym typeface="Symbol" panose="05050102010706020507" pitchFamily="18" charset="2"/>
              </a:rPr>
              <a:t></a:t>
            </a:r>
            <a:r>
              <a:rPr lang="en-US" baseline="30000" dirty="0">
                <a:solidFill>
                  <a:srgbClr val="FF0000"/>
                </a:solidFill>
                <a:sym typeface="Symbol" panose="05050102010706020507" pitchFamily="18" charset="2"/>
              </a:rPr>
              <a:t>k</a:t>
            </a:r>
            <a:r>
              <a:rPr lang="en-US" dirty="0">
                <a:solidFill>
                  <a:srgbClr val="FF0000"/>
                </a:solidFill>
                <a:sym typeface="Symbol" panose="05050102010706020507" pitchFamily="18" charset="2"/>
              </a:rPr>
              <a:t> f’(</a:t>
            </a:r>
            <a:r>
              <a:rPr lang="en-US" dirty="0" err="1">
                <a:solidFill>
                  <a:srgbClr val="FF0000"/>
                </a:solidFill>
              </a:rPr>
              <a:t>x</a:t>
            </a:r>
            <a:r>
              <a:rPr lang="en-US" baseline="30000" dirty="0" err="1">
                <a:solidFill>
                  <a:srgbClr val="FF0000"/>
                </a:solidFill>
              </a:rPr>
              <a:t>k</a:t>
            </a:r>
            <a:r>
              <a:rPr lang="en-US" dirty="0">
                <a:solidFill>
                  <a:srgbClr val="FF0000"/>
                </a:solidFill>
                <a:sym typeface="Symbol" panose="05050102010706020507" pitchFamily="18" charset="2"/>
              </a:rPr>
              <a:t>)</a:t>
            </a:r>
            <a:r>
              <a:rPr lang="en-US" dirty="0">
                <a:solidFill>
                  <a:srgbClr val="FF0000"/>
                </a:solidFill>
              </a:rPr>
              <a:t> </a:t>
            </a:r>
          </a:p>
          <a:p>
            <a:pPr marL="0" indent="0">
              <a:buNone/>
            </a:pPr>
            <a:r>
              <a:rPr lang="en-US" dirty="0">
                <a:solidFill>
                  <a:srgbClr val="FF0000"/>
                </a:solidFill>
              </a:rPr>
              <a:t>          k = k + 1</a:t>
            </a:r>
            <a:endParaRPr lang="en-US" dirty="0"/>
          </a:p>
          <a:p>
            <a:r>
              <a:rPr lang="en-US" dirty="0"/>
              <a:t> </a:t>
            </a:r>
            <a:r>
              <a:rPr lang="en-US" dirty="0">
                <a:solidFill>
                  <a:srgbClr val="FF0000"/>
                </a:solidFill>
                <a:sym typeface="Symbol" panose="05050102010706020507" pitchFamily="18" charset="2"/>
              </a:rPr>
              <a:t></a:t>
            </a:r>
            <a:r>
              <a:rPr lang="en-US" baseline="30000" dirty="0">
                <a:solidFill>
                  <a:srgbClr val="FF0000"/>
                </a:solidFill>
                <a:sym typeface="Symbol" panose="05050102010706020507" pitchFamily="18" charset="2"/>
              </a:rPr>
              <a:t>k </a:t>
            </a:r>
            <a:r>
              <a:rPr lang="en-US" dirty="0"/>
              <a:t>is the “step size”</a:t>
            </a:r>
          </a:p>
          <a:p>
            <a:r>
              <a:rPr lang="en-US" dirty="0"/>
              <a:t>Many solutions to choosing step size </a:t>
            </a:r>
            <a:r>
              <a:rPr lang="en-US" dirty="0">
                <a:solidFill>
                  <a:srgbClr val="FF0000"/>
                </a:solidFill>
                <a:sym typeface="Symbol" panose="05050102010706020507" pitchFamily="18" charset="2"/>
              </a:rPr>
              <a:t></a:t>
            </a:r>
            <a:r>
              <a:rPr lang="en-US" baseline="30000" dirty="0">
                <a:solidFill>
                  <a:srgbClr val="FF0000"/>
                </a:solidFill>
                <a:sym typeface="Symbol" panose="05050102010706020507" pitchFamily="18" charset="2"/>
              </a:rPr>
              <a:t>k</a:t>
            </a:r>
            <a:r>
              <a:rPr lang="en-US" dirty="0">
                <a:sym typeface="Symbol" panose="05050102010706020507" pitchFamily="18" charset="2"/>
              </a:rPr>
              <a:t>, usually iteration dependent</a:t>
            </a:r>
          </a:p>
          <a:p>
            <a:pPr marL="0" indent="0">
              <a:buNone/>
            </a:pPr>
            <a:endParaRPr lang="en-US" dirty="0"/>
          </a:p>
        </p:txBody>
      </p:sp>
      <p:pic>
        <p:nvPicPr>
          <p:cNvPr id="4" name="Picture 3"/>
          <p:cNvPicPr>
            <a:picLocks noChangeAspect="1"/>
          </p:cNvPicPr>
          <p:nvPr/>
        </p:nvPicPr>
        <p:blipFill>
          <a:blip r:embed="rId2"/>
          <a:stretch>
            <a:fillRect/>
          </a:stretch>
        </p:blipFill>
        <p:spPr>
          <a:xfrm>
            <a:off x="6916501" y="1228153"/>
            <a:ext cx="4219575" cy="2707528"/>
          </a:xfrm>
          <a:prstGeom prst="rect">
            <a:avLst/>
          </a:prstGeom>
        </p:spPr>
      </p:pic>
    </p:spTree>
    <p:extLst>
      <p:ext uri="{BB962C8B-B14F-4D97-AF65-F5344CB8AC3E}">
        <p14:creationId xmlns:p14="http://schemas.microsoft.com/office/powerpoint/2010/main" val="17556147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Rectangle 2"/>
          <p:cNvSpPr>
            <a:spLocks noGrp="1" noChangeArrowheads="1"/>
          </p:cNvSpPr>
          <p:nvPr>
            <p:ph type="title"/>
          </p:nvPr>
        </p:nvSpPr>
        <p:spPr/>
        <p:txBody>
          <a:bodyPr>
            <a:normAutofit fontScale="90000"/>
          </a:bodyPr>
          <a:lstStyle/>
          <a:p>
            <a:r>
              <a:rPr lang="en-US" altLang="en-US"/>
              <a:t>Outline</a:t>
            </a:r>
            <a:endParaRPr lang="en-US" altLang="en-US" dirty="0"/>
          </a:p>
        </p:txBody>
      </p:sp>
      <p:sp>
        <p:nvSpPr>
          <p:cNvPr id="232451" name="Rectangle 3"/>
          <p:cNvSpPr>
            <a:spLocks noGrp="1" noChangeArrowheads="1"/>
          </p:cNvSpPr>
          <p:nvPr>
            <p:ph type="body" idx="1"/>
          </p:nvPr>
        </p:nvSpPr>
        <p:spPr/>
        <p:txBody>
          <a:bodyPr/>
          <a:lstStyle/>
          <a:p>
            <a:r>
              <a:rPr lang="en-US" altLang="en-US" dirty="0"/>
              <a:t>Neural Network Learning Problem</a:t>
            </a:r>
          </a:p>
          <a:p>
            <a:r>
              <a:rPr lang="en-US" altLang="en-US" dirty="0"/>
              <a:t>Neural Network Learning Problem Setup</a:t>
            </a:r>
          </a:p>
          <a:p>
            <a:r>
              <a:rPr lang="en-US" altLang="en-US" dirty="0"/>
              <a:t>Gradient Descent</a:t>
            </a:r>
          </a:p>
          <a:p>
            <a:r>
              <a:rPr lang="en-US" dirty="0"/>
              <a:t>Training Neural Nets through Gradient Descent</a:t>
            </a:r>
          </a:p>
          <a:p>
            <a:r>
              <a:rPr lang="en-US" dirty="0"/>
              <a:t>Stochastic and Mini-Batch Gradient Descent</a:t>
            </a:r>
          </a:p>
          <a:p>
            <a:r>
              <a:rPr lang="en-US" dirty="0"/>
              <a:t>Avoiding Overfitting during </a:t>
            </a:r>
            <a:r>
              <a:rPr lang="en-US" altLang="en-US" dirty="0"/>
              <a:t>Neural Network</a:t>
            </a:r>
            <a:r>
              <a:rPr lang="en-US" dirty="0"/>
              <a:t> Training: Dropout </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1870C0-7BD1-4EEE-840D-3B00B2C6F912}"/>
              </a:ext>
            </a:extLst>
          </p:cNvPr>
          <p:cNvSpPr>
            <a:spLocks noGrp="1"/>
          </p:cNvSpPr>
          <p:nvPr>
            <p:ph type="title"/>
          </p:nvPr>
        </p:nvSpPr>
        <p:spPr/>
        <p:txBody>
          <a:bodyPr>
            <a:normAutofit fontScale="90000"/>
          </a:bodyPr>
          <a:lstStyle/>
          <a:p>
            <a:r>
              <a:rPr lang="en-US" dirty="0"/>
              <a:t>Gradient Descent Example </a:t>
            </a:r>
          </a:p>
        </p:txBody>
      </p:sp>
      <p:sp>
        <p:nvSpPr>
          <p:cNvPr id="3" name="Content Placeholder 2">
            <a:extLst>
              <a:ext uri="{FF2B5EF4-FFF2-40B4-BE49-F238E27FC236}">
                <a16:creationId xmlns:a16="http://schemas.microsoft.com/office/drawing/2014/main" id="{8CC20418-3434-4843-9EC3-278AF607AEF6}"/>
              </a:ext>
            </a:extLst>
          </p:cNvPr>
          <p:cNvSpPr>
            <a:spLocks noGrp="1"/>
          </p:cNvSpPr>
          <p:nvPr>
            <p:ph idx="1"/>
          </p:nvPr>
        </p:nvSpPr>
        <p:spPr/>
        <p:txBody>
          <a:bodyPr>
            <a:normAutofit fontScale="92500" lnSpcReduction="10000"/>
          </a:bodyPr>
          <a:lstStyle/>
          <a:p>
            <a:r>
              <a:rPr lang="en-US" dirty="0"/>
              <a:t>Given the function </a:t>
            </a:r>
            <a:r>
              <a:rPr lang="en-US" dirty="0">
                <a:solidFill>
                  <a:srgbClr val="FF0000"/>
                </a:solidFill>
              </a:rPr>
              <a:t>f(x</a:t>
            </a:r>
            <a:r>
              <a:rPr lang="en-US" baseline="-25000" dirty="0">
                <a:solidFill>
                  <a:srgbClr val="FF0000"/>
                </a:solidFill>
              </a:rPr>
              <a:t>1</a:t>
            </a:r>
            <a:r>
              <a:rPr lang="en-US" dirty="0">
                <a:solidFill>
                  <a:srgbClr val="FF0000"/>
                </a:solidFill>
              </a:rPr>
              <a:t>, x</a:t>
            </a:r>
            <a:r>
              <a:rPr lang="en-US" baseline="-25000" dirty="0">
                <a:solidFill>
                  <a:srgbClr val="FF0000"/>
                </a:solidFill>
              </a:rPr>
              <a:t>2</a:t>
            </a:r>
            <a:r>
              <a:rPr lang="en-US" dirty="0">
                <a:solidFill>
                  <a:srgbClr val="FF0000"/>
                </a:solidFill>
              </a:rPr>
              <a:t>, x</a:t>
            </a:r>
            <a:r>
              <a:rPr lang="en-US" baseline="-25000" dirty="0">
                <a:solidFill>
                  <a:srgbClr val="FF0000"/>
                </a:solidFill>
              </a:rPr>
              <a:t>3</a:t>
            </a:r>
            <a:r>
              <a:rPr lang="en-US" dirty="0">
                <a:solidFill>
                  <a:srgbClr val="FF0000"/>
                </a:solidFill>
              </a:rPr>
              <a:t>)= (x</a:t>
            </a:r>
            <a:r>
              <a:rPr lang="en-US" baseline="-25000" dirty="0">
                <a:solidFill>
                  <a:srgbClr val="FF0000"/>
                </a:solidFill>
              </a:rPr>
              <a:t>1</a:t>
            </a:r>
            <a:r>
              <a:rPr lang="en-US" dirty="0">
                <a:solidFill>
                  <a:srgbClr val="FF0000"/>
                </a:solidFill>
              </a:rPr>
              <a:t>)</a:t>
            </a:r>
            <a:r>
              <a:rPr lang="en-US" baseline="30000" dirty="0">
                <a:solidFill>
                  <a:srgbClr val="FF0000"/>
                </a:solidFill>
              </a:rPr>
              <a:t>2</a:t>
            </a:r>
            <a:r>
              <a:rPr lang="en-US" dirty="0">
                <a:solidFill>
                  <a:srgbClr val="FF0000"/>
                </a:solidFill>
              </a:rPr>
              <a:t>+x</a:t>
            </a:r>
            <a:r>
              <a:rPr lang="en-US" baseline="-25000" dirty="0">
                <a:solidFill>
                  <a:srgbClr val="FF0000"/>
                </a:solidFill>
              </a:rPr>
              <a:t>1</a:t>
            </a:r>
            <a:r>
              <a:rPr lang="en-US" dirty="0">
                <a:solidFill>
                  <a:srgbClr val="FF0000"/>
                </a:solidFill>
              </a:rPr>
              <a:t>(1-x</a:t>
            </a:r>
            <a:r>
              <a:rPr lang="en-US" baseline="-25000" dirty="0">
                <a:solidFill>
                  <a:srgbClr val="FF0000"/>
                </a:solidFill>
              </a:rPr>
              <a:t>2</a:t>
            </a:r>
            <a:r>
              <a:rPr lang="en-US" dirty="0">
                <a:solidFill>
                  <a:srgbClr val="FF0000"/>
                </a:solidFill>
              </a:rPr>
              <a:t>)+(x</a:t>
            </a:r>
            <a:r>
              <a:rPr lang="en-US" baseline="-25000" dirty="0">
                <a:solidFill>
                  <a:srgbClr val="FF0000"/>
                </a:solidFill>
              </a:rPr>
              <a:t>2</a:t>
            </a:r>
            <a:r>
              <a:rPr lang="en-US" dirty="0">
                <a:solidFill>
                  <a:srgbClr val="FF0000"/>
                </a:solidFill>
              </a:rPr>
              <a:t>)</a:t>
            </a:r>
            <a:r>
              <a:rPr lang="en-US" baseline="30000" dirty="0">
                <a:solidFill>
                  <a:srgbClr val="FF0000"/>
                </a:solidFill>
              </a:rPr>
              <a:t>2</a:t>
            </a:r>
            <a:r>
              <a:rPr lang="en-US" dirty="0">
                <a:solidFill>
                  <a:srgbClr val="FF0000"/>
                </a:solidFill>
              </a:rPr>
              <a:t>-x</a:t>
            </a:r>
            <a:r>
              <a:rPr lang="en-US" baseline="-25000" dirty="0">
                <a:solidFill>
                  <a:srgbClr val="FF0000"/>
                </a:solidFill>
              </a:rPr>
              <a:t>2</a:t>
            </a:r>
            <a:r>
              <a:rPr lang="en-US" dirty="0">
                <a:solidFill>
                  <a:srgbClr val="FF0000"/>
                </a:solidFill>
              </a:rPr>
              <a:t>x</a:t>
            </a:r>
            <a:r>
              <a:rPr lang="en-US" baseline="-25000" dirty="0">
                <a:solidFill>
                  <a:srgbClr val="FF0000"/>
                </a:solidFill>
              </a:rPr>
              <a:t>3</a:t>
            </a:r>
            <a:r>
              <a:rPr lang="en-US" dirty="0">
                <a:solidFill>
                  <a:srgbClr val="FF0000"/>
                </a:solidFill>
              </a:rPr>
              <a:t>+(x</a:t>
            </a:r>
            <a:r>
              <a:rPr lang="en-US" baseline="-25000" dirty="0">
                <a:solidFill>
                  <a:srgbClr val="FF0000"/>
                </a:solidFill>
              </a:rPr>
              <a:t>3</a:t>
            </a:r>
            <a:r>
              <a:rPr lang="en-US" dirty="0">
                <a:solidFill>
                  <a:srgbClr val="FF0000"/>
                </a:solidFill>
              </a:rPr>
              <a:t>)</a:t>
            </a:r>
            <a:r>
              <a:rPr lang="en-US" baseline="30000" dirty="0">
                <a:solidFill>
                  <a:srgbClr val="FF0000"/>
                </a:solidFill>
              </a:rPr>
              <a:t>2</a:t>
            </a:r>
            <a:r>
              <a:rPr lang="en-US" dirty="0">
                <a:solidFill>
                  <a:srgbClr val="FF0000"/>
                </a:solidFill>
              </a:rPr>
              <a:t>+x</a:t>
            </a:r>
            <a:r>
              <a:rPr lang="en-US" baseline="-25000" dirty="0">
                <a:solidFill>
                  <a:srgbClr val="FF0000"/>
                </a:solidFill>
              </a:rPr>
              <a:t>3</a:t>
            </a:r>
          </a:p>
          <a:p>
            <a:pPr marL="76200" indent="0">
              <a:buNone/>
            </a:pPr>
            <a:r>
              <a:rPr lang="en-US" dirty="0"/>
              <a:t>apply the gradient descent algorithm to minimize the function starting with the initial solution (x</a:t>
            </a:r>
            <a:r>
              <a:rPr lang="en-US" baseline="-25000" dirty="0"/>
              <a:t>1</a:t>
            </a:r>
            <a:r>
              <a:rPr lang="en-US" dirty="0"/>
              <a:t>,x</a:t>
            </a:r>
            <a:r>
              <a:rPr lang="en-US" baseline="-25000" dirty="0"/>
              <a:t>2</a:t>
            </a:r>
            <a:r>
              <a:rPr lang="en-US" dirty="0"/>
              <a:t> ,x</a:t>
            </a:r>
            <a:r>
              <a:rPr lang="en-US" baseline="-25000" dirty="0"/>
              <a:t>3</a:t>
            </a:r>
            <a:r>
              <a:rPr lang="en-US" dirty="0"/>
              <a:t>)=(1,1,1) using a learning rate η=0.3 </a:t>
            </a:r>
          </a:p>
          <a:p>
            <a:pPr marL="76200" indent="0">
              <a:buNone/>
            </a:pPr>
            <a:r>
              <a:rPr lang="en-US" dirty="0"/>
              <a:t>f’x</a:t>
            </a:r>
            <a:r>
              <a:rPr lang="en-US" baseline="-25000" dirty="0"/>
              <a:t>1</a:t>
            </a:r>
            <a:r>
              <a:rPr lang="en-US" dirty="0"/>
              <a:t> = 2x</a:t>
            </a:r>
            <a:r>
              <a:rPr lang="en-US" baseline="-25000" dirty="0"/>
              <a:t>1</a:t>
            </a:r>
            <a:r>
              <a:rPr lang="en-US" dirty="0"/>
              <a:t>+1- x</a:t>
            </a:r>
            <a:r>
              <a:rPr lang="en-US" baseline="-25000" dirty="0"/>
              <a:t>2</a:t>
            </a:r>
            <a:r>
              <a:rPr lang="en-US" dirty="0"/>
              <a:t>, f’x</a:t>
            </a:r>
            <a:r>
              <a:rPr lang="en-US" baseline="-25000" dirty="0"/>
              <a:t>1</a:t>
            </a:r>
            <a:r>
              <a:rPr lang="en-US" dirty="0"/>
              <a:t> = 2</a:t>
            </a:r>
          </a:p>
          <a:p>
            <a:pPr marL="76200" indent="0">
              <a:buNone/>
            </a:pPr>
            <a:r>
              <a:rPr lang="en-US" dirty="0"/>
              <a:t>f’x</a:t>
            </a:r>
            <a:r>
              <a:rPr lang="en-US" baseline="-25000" dirty="0"/>
              <a:t>2</a:t>
            </a:r>
            <a:r>
              <a:rPr lang="en-US" dirty="0"/>
              <a:t> = -x</a:t>
            </a:r>
            <a:r>
              <a:rPr lang="en-US" baseline="-25000" dirty="0"/>
              <a:t>1</a:t>
            </a:r>
            <a:r>
              <a:rPr lang="en-US" dirty="0"/>
              <a:t>+2x</a:t>
            </a:r>
            <a:r>
              <a:rPr lang="en-US" baseline="-25000" dirty="0"/>
              <a:t>2</a:t>
            </a:r>
            <a:r>
              <a:rPr lang="en-US" dirty="0"/>
              <a:t>-x</a:t>
            </a:r>
            <a:r>
              <a:rPr lang="en-US" baseline="-25000" dirty="0"/>
              <a:t>3</a:t>
            </a:r>
            <a:r>
              <a:rPr lang="en-US" dirty="0"/>
              <a:t>, f’x</a:t>
            </a:r>
            <a:r>
              <a:rPr lang="en-US" baseline="-25000" dirty="0"/>
              <a:t>2</a:t>
            </a:r>
            <a:r>
              <a:rPr lang="en-US" dirty="0"/>
              <a:t> = 0 	</a:t>
            </a:r>
          </a:p>
          <a:p>
            <a:pPr marL="76200" indent="0">
              <a:buNone/>
            </a:pPr>
            <a:r>
              <a:rPr lang="en-US" dirty="0"/>
              <a:t>f’x</a:t>
            </a:r>
            <a:r>
              <a:rPr lang="en-US" baseline="-25000" dirty="0"/>
              <a:t>3</a:t>
            </a:r>
            <a:r>
              <a:rPr lang="en-US" dirty="0"/>
              <a:t> = -x</a:t>
            </a:r>
            <a:r>
              <a:rPr lang="en-US" baseline="-25000" dirty="0"/>
              <a:t>2</a:t>
            </a:r>
            <a:r>
              <a:rPr lang="en-US" dirty="0"/>
              <a:t>+2x</a:t>
            </a:r>
            <a:r>
              <a:rPr lang="en-US" baseline="-25000" dirty="0"/>
              <a:t>3</a:t>
            </a:r>
            <a:r>
              <a:rPr lang="en-US" dirty="0"/>
              <a:t>+1, f’x</a:t>
            </a:r>
            <a:r>
              <a:rPr lang="en-US" baseline="-25000" dirty="0"/>
              <a:t>3</a:t>
            </a:r>
            <a:r>
              <a:rPr lang="en-US" dirty="0"/>
              <a:t> =2</a:t>
            </a:r>
          </a:p>
          <a:p>
            <a:pPr marL="76200" indent="0">
              <a:buNone/>
            </a:pPr>
            <a:r>
              <a:rPr lang="en-US" dirty="0"/>
              <a:t>x</a:t>
            </a:r>
            <a:r>
              <a:rPr lang="en-US" baseline="-25000" dirty="0"/>
              <a:t>1</a:t>
            </a:r>
            <a:r>
              <a:rPr lang="en-US" dirty="0"/>
              <a:t> = x</a:t>
            </a:r>
            <a:r>
              <a:rPr lang="en-US" baseline="-25000" dirty="0"/>
              <a:t>1 </a:t>
            </a:r>
            <a:r>
              <a:rPr lang="en-US" dirty="0"/>
              <a:t>– η f’x</a:t>
            </a:r>
            <a:r>
              <a:rPr lang="en-US" baseline="-25000" dirty="0"/>
              <a:t>1</a:t>
            </a:r>
            <a:r>
              <a:rPr lang="en-US" dirty="0"/>
              <a:t> = 1 – 0.3*2 = 0.4</a:t>
            </a:r>
          </a:p>
          <a:p>
            <a:pPr marL="76200" indent="0">
              <a:buNone/>
            </a:pPr>
            <a:r>
              <a:rPr lang="en-US" dirty="0"/>
              <a:t>x</a:t>
            </a:r>
            <a:r>
              <a:rPr lang="en-US" baseline="-25000" dirty="0"/>
              <a:t>2</a:t>
            </a:r>
            <a:r>
              <a:rPr lang="en-US" dirty="0"/>
              <a:t> = x</a:t>
            </a:r>
            <a:r>
              <a:rPr lang="en-US" baseline="-25000" dirty="0"/>
              <a:t>2 </a:t>
            </a:r>
            <a:r>
              <a:rPr lang="en-US" dirty="0"/>
              <a:t>– η f’x</a:t>
            </a:r>
            <a:r>
              <a:rPr lang="en-US" baseline="-25000" dirty="0"/>
              <a:t>2</a:t>
            </a:r>
            <a:r>
              <a:rPr lang="en-US" dirty="0"/>
              <a:t> = 1 – 0.3*0 = 1</a:t>
            </a:r>
          </a:p>
          <a:p>
            <a:pPr marL="76200" indent="0">
              <a:buNone/>
            </a:pPr>
            <a:r>
              <a:rPr lang="en-US" dirty="0"/>
              <a:t>x</a:t>
            </a:r>
            <a:r>
              <a:rPr lang="en-US" baseline="-25000" dirty="0"/>
              <a:t>3</a:t>
            </a:r>
            <a:r>
              <a:rPr lang="en-US" dirty="0"/>
              <a:t> = x</a:t>
            </a:r>
            <a:r>
              <a:rPr lang="en-US" baseline="-25000" dirty="0"/>
              <a:t>3 </a:t>
            </a:r>
            <a:r>
              <a:rPr lang="en-US" dirty="0"/>
              <a:t>– η f’x</a:t>
            </a:r>
            <a:r>
              <a:rPr lang="en-US" baseline="-25000" dirty="0"/>
              <a:t>3</a:t>
            </a:r>
            <a:r>
              <a:rPr lang="en-US" dirty="0"/>
              <a:t> = 1 – 0.3*2 = 0.4</a:t>
            </a:r>
          </a:p>
          <a:p>
            <a:endParaRPr lang="en-US" dirty="0"/>
          </a:p>
          <a:p>
            <a:pPr marL="76200" indent="0">
              <a:buNone/>
            </a:pPr>
            <a:endParaRPr lang="en-US" dirty="0"/>
          </a:p>
        </p:txBody>
      </p:sp>
      <p:sp>
        <p:nvSpPr>
          <p:cNvPr id="4" name="Date Placeholder 3">
            <a:extLst>
              <a:ext uri="{FF2B5EF4-FFF2-40B4-BE49-F238E27FC236}">
                <a16:creationId xmlns:a16="http://schemas.microsoft.com/office/drawing/2014/main" id="{4E9063B8-E89E-4064-8075-6C1DF4EEB49A}"/>
              </a:ext>
            </a:extLst>
          </p:cNvPr>
          <p:cNvSpPr>
            <a:spLocks noGrp="1"/>
          </p:cNvSpPr>
          <p:nvPr>
            <p:ph type="dt" sz="half" idx="10"/>
          </p:nvPr>
        </p:nvSpPr>
        <p:spPr/>
        <p:txBody>
          <a:bodyPr/>
          <a:lstStyle/>
          <a:p>
            <a:endParaRPr lang="en-US" dirty="0"/>
          </a:p>
        </p:txBody>
      </p:sp>
      <p:sp>
        <p:nvSpPr>
          <p:cNvPr id="5" name="Footer Placeholder 4">
            <a:extLst>
              <a:ext uri="{FF2B5EF4-FFF2-40B4-BE49-F238E27FC236}">
                <a16:creationId xmlns:a16="http://schemas.microsoft.com/office/drawing/2014/main" id="{E324E4EB-A6F9-46C3-977A-E9D702B110F9}"/>
              </a:ext>
            </a:extLst>
          </p:cNvPr>
          <p:cNvSpPr>
            <a:spLocks noGrp="1"/>
          </p:cNvSpPr>
          <p:nvPr>
            <p:ph type="ftr" sz="quarter" idx="11"/>
          </p:nvPr>
        </p:nvSpPr>
        <p:spPr/>
        <p:txBody>
          <a:bodyPr/>
          <a:lstStyle/>
          <a:p>
            <a:r>
              <a:rPr lang="en-US"/>
              <a:t>Introduction to AI</a:t>
            </a:r>
          </a:p>
        </p:txBody>
      </p:sp>
      <p:sp>
        <p:nvSpPr>
          <p:cNvPr id="6" name="Slide Number Placeholder 5">
            <a:extLst>
              <a:ext uri="{FF2B5EF4-FFF2-40B4-BE49-F238E27FC236}">
                <a16:creationId xmlns:a16="http://schemas.microsoft.com/office/drawing/2014/main" id="{D473024B-3414-49F6-8CE6-0283D13BA22F}"/>
              </a:ext>
            </a:extLst>
          </p:cNvPr>
          <p:cNvSpPr>
            <a:spLocks noGrp="1"/>
          </p:cNvSpPr>
          <p:nvPr>
            <p:ph type="sldNum" sz="quarter" idx="12"/>
          </p:nvPr>
        </p:nvSpPr>
        <p:spPr/>
        <p:txBody>
          <a:bodyPr/>
          <a:lstStyle/>
          <a:p>
            <a:fld id="{B7884E68-CE57-44C0-BE0F-84C629DF22D5}" type="slidenum">
              <a:rPr lang="en-US" smtClean="0"/>
              <a:t>20</a:t>
            </a:fld>
            <a:endParaRPr lang="en-US"/>
          </a:p>
        </p:txBody>
      </p:sp>
    </p:spTree>
    <p:extLst>
      <p:ext uri="{BB962C8B-B14F-4D97-AF65-F5344CB8AC3E}">
        <p14:creationId xmlns:p14="http://schemas.microsoft.com/office/powerpoint/2010/main" val="3310374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Convergence of Gradient Descent</a:t>
            </a:r>
          </a:p>
        </p:txBody>
      </p:sp>
      <p:sp>
        <p:nvSpPr>
          <p:cNvPr id="3" name="Content Placeholder 2"/>
          <p:cNvSpPr>
            <a:spLocks noGrp="1"/>
          </p:cNvSpPr>
          <p:nvPr>
            <p:ph idx="1"/>
          </p:nvPr>
        </p:nvSpPr>
        <p:spPr>
          <a:xfrm>
            <a:off x="304799" y="1143000"/>
            <a:ext cx="7669527" cy="5143500"/>
          </a:xfrm>
        </p:spPr>
        <p:txBody>
          <a:bodyPr>
            <a:normAutofit/>
          </a:bodyPr>
          <a:lstStyle/>
          <a:p>
            <a:r>
              <a:rPr lang="en-US" dirty="0"/>
              <a:t>For appropriate step size, for convex (bowl-shaped) functions, gradient descent will always find the minimum</a:t>
            </a:r>
          </a:p>
          <a:p>
            <a:endParaRPr lang="en-US" dirty="0"/>
          </a:p>
          <a:p>
            <a:r>
              <a:rPr lang="en-US" dirty="0"/>
              <a:t>For non-convex functions it will find a local minimum or an inflection point</a:t>
            </a:r>
          </a:p>
        </p:txBody>
      </p:sp>
      <p:pic>
        <p:nvPicPr>
          <p:cNvPr id="4" name="Picture 3"/>
          <p:cNvPicPr>
            <a:picLocks noChangeAspect="1"/>
          </p:cNvPicPr>
          <p:nvPr/>
        </p:nvPicPr>
        <p:blipFill>
          <a:blip r:embed="rId2"/>
          <a:stretch>
            <a:fillRect/>
          </a:stretch>
        </p:blipFill>
        <p:spPr>
          <a:xfrm>
            <a:off x="7974326" y="1199243"/>
            <a:ext cx="3905250" cy="2457450"/>
          </a:xfrm>
          <a:prstGeom prst="rect">
            <a:avLst/>
          </a:prstGeom>
        </p:spPr>
      </p:pic>
      <p:pic>
        <p:nvPicPr>
          <p:cNvPr id="5" name="Picture 4"/>
          <p:cNvPicPr>
            <a:picLocks noChangeAspect="1"/>
          </p:cNvPicPr>
          <p:nvPr/>
        </p:nvPicPr>
        <p:blipFill>
          <a:blip r:embed="rId3"/>
          <a:stretch>
            <a:fillRect/>
          </a:stretch>
        </p:blipFill>
        <p:spPr>
          <a:xfrm>
            <a:off x="7974326" y="3829050"/>
            <a:ext cx="3838575" cy="2457450"/>
          </a:xfrm>
          <a:prstGeom prst="rect">
            <a:avLst/>
          </a:prstGeom>
        </p:spPr>
      </p:pic>
    </p:spTree>
    <p:extLst>
      <p:ext uri="{BB962C8B-B14F-4D97-AF65-F5344CB8AC3E}">
        <p14:creationId xmlns:p14="http://schemas.microsoft.com/office/powerpoint/2010/main" val="42223946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A230C-B1B4-4D97-863B-1F6DFB597832}"/>
              </a:ext>
            </a:extLst>
          </p:cNvPr>
          <p:cNvSpPr>
            <a:spLocks noGrp="1"/>
          </p:cNvSpPr>
          <p:nvPr>
            <p:ph type="title"/>
          </p:nvPr>
        </p:nvSpPr>
        <p:spPr/>
        <p:txBody>
          <a:bodyPr>
            <a:normAutofit fontScale="90000"/>
          </a:bodyPr>
          <a:lstStyle/>
          <a:p>
            <a:r>
              <a:rPr lang="en-US" dirty="0"/>
              <a:t>Convergence of Gradient Descent</a:t>
            </a:r>
          </a:p>
        </p:txBody>
      </p:sp>
      <p:sp>
        <p:nvSpPr>
          <p:cNvPr id="3" name="Content Placeholder 2">
            <a:extLst>
              <a:ext uri="{FF2B5EF4-FFF2-40B4-BE49-F238E27FC236}">
                <a16:creationId xmlns:a16="http://schemas.microsoft.com/office/drawing/2014/main" id="{A6C788FE-EB76-4820-B958-D30D248AB6DF}"/>
              </a:ext>
            </a:extLst>
          </p:cNvPr>
          <p:cNvSpPr>
            <a:spLocks noGrp="1"/>
          </p:cNvSpPr>
          <p:nvPr>
            <p:ph idx="1"/>
          </p:nvPr>
        </p:nvSpPr>
        <p:spPr>
          <a:xfrm>
            <a:off x="304801" y="1228153"/>
            <a:ext cx="7067682" cy="5021979"/>
          </a:xfrm>
        </p:spPr>
        <p:txBody>
          <a:bodyPr>
            <a:normAutofit fontScale="85000" lnSpcReduction="10000"/>
          </a:bodyPr>
          <a:lstStyle/>
          <a:p>
            <a:r>
              <a:rPr lang="en-US" dirty="0"/>
              <a:t>How fast or slow do we move our point to the optimum point is controlled by step size and denoted by </a:t>
            </a:r>
            <a:r>
              <a:rPr lang="en-US" dirty="0">
                <a:solidFill>
                  <a:srgbClr val="FF0000"/>
                </a:solidFill>
                <a:sym typeface="Symbol" panose="05050102010706020507" pitchFamily="18" charset="2"/>
              </a:rPr>
              <a:t></a:t>
            </a:r>
            <a:r>
              <a:rPr lang="en-US" dirty="0">
                <a:sym typeface="Symbol" panose="05050102010706020507" pitchFamily="18" charset="2"/>
              </a:rPr>
              <a:t>.</a:t>
            </a:r>
          </a:p>
          <a:p>
            <a:r>
              <a:rPr lang="en-US" dirty="0"/>
              <a:t>The effect of step size (</a:t>
            </a:r>
            <a:r>
              <a:rPr lang="en-US" dirty="0">
                <a:solidFill>
                  <a:srgbClr val="FF0000"/>
                </a:solidFill>
                <a:sym typeface="Symbol" panose="05050102010706020507" pitchFamily="18" charset="2"/>
              </a:rPr>
              <a:t></a:t>
            </a:r>
            <a:r>
              <a:rPr lang="en-US" dirty="0"/>
              <a:t>) is as follows:</a:t>
            </a:r>
          </a:p>
          <a:p>
            <a:pPr lvl="1"/>
            <a:r>
              <a:rPr lang="en-US" dirty="0"/>
              <a:t>For </a:t>
            </a:r>
            <a:r>
              <a:rPr lang="en-US" dirty="0">
                <a:solidFill>
                  <a:srgbClr val="FF0000"/>
                </a:solidFill>
                <a:sym typeface="Symbol" panose="05050102010706020507" pitchFamily="18" charset="2"/>
              </a:rPr>
              <a:t> </a:t>
            </a:r>
            <a:r>
              <a:rPr lang="en-US" dirty="0"/>
              <a:t>&lt;</a:t>
            </a:r>
            <a:r>
              <a:rPr lang="en-US" dirty="0">
                <a:solidFill>
                  <a:srgbClr val="FF0000"/>
                </a:solidFill>
                <a:sym typeface="Symbol" panose="05050102010706020507" pitchFamily="18" charset="2"/>
              </a:rPr>
              <a:t> </a:t>
            </a:r>
            <a:r>
              <a:rPr lang="en-US" baseline="-25000" dirty="0"/>
              <a:t>𝑜𝑝𝑡</a:t>
            </a:r>
            <a:r>
              <a:rPr lang="en-US" dirty="0"/>
              <a:t>, the algorithm will converge monotonically and may require many steps</a:t>
            </a:r>
          </a:p>
          <a:p>
            <a:pPr lvl="1"/>
            <a:r>
              <a:rPr lang="en-US" dirty="0"/>
              <a:t>For </a:t>
            </a:r>
            <a:r>
              <a:rPr lang="en-US" dirty="0">
                <a:solidFill>
                  <a:srgbClr val="FF0000"/>
                </a:solidFill>
                <a:sym typeface="Symbol" panose="05050102010706020507" pitchFamily="18" charset="2"/>
              </a:rPr>
              <a:t> </a:t>
            </a:r>
            <a:r>
              <a:rPr lang="en-US" dirty="0">
                <a:sym typeface="Symbol" panose="05050102010706020507" pitchFamily="18" charset="2"/>
              </a:rPr>
              <a:t>=</a:t>
            </a:r>
            <a:r>
              <a:rPr lang="en-US" dirty="0">
                <a:solidFill>
                  <a:srgbClr val="FF0000"/>
                </a:solidFill>
                <a:sym typeface="Symbol" panose="05050102010706020507" pitchFamily="18" charset="2"/>
              </a:rPr>
              <a:t> </a:t>
            </a:r>
            <a:r>
              <a:rPr lang="en-US" baseline="-25000" dirty="0"/>
              <a:t>𝑜𝑝𝑡</a:t>
            </a:r>
            <a:r>
              <a:rPr lang="en-US" dirty="0"/>
              <a:t>, the algorithm will reach to the optimal solution in one step</a:t>
            </a:r>
          </a:p>
          <a:p>
            <a:pPr lvl="1"/>
            <a:r>
              <a:rPr lang="en-US" dirty="0"/>
              <a:t>For </a:t>
            </a:r>
            <a:r>
              <a:rPr lang="en-US" dirty="0">
                <a:sym typeface="Symbol" panose="05050102010706020507" pitchFamily="18" charset="2"/>
              </a:rPr>
              <a:t>2</a:t>
            </a:r>
            <a:r>
              <a:rPr lang="en-US" dirty="0">
                <a:solidFill>
                  <a:srgbClr val="FF0000"/>
                </a:solidFill>
                <a:sym typeface="Symbol" panose="05050102010706020507" pitchFamily="18" charset="2"/>
              </a:rPr>
              <a:t></a:t>
            </a:r>
            <a:r>
              <a:rPr lang="en-US" baseline="-25000" dirty="0"/>
              <a:t>𝑜𝑝𝑡 </a:t>
            </a:r>
            <a:r>
              <a:rPr lang="en-US" dirty="0"/>
              <a:t>&gt;</a:t>
            </a:r>
            <a:r>
              <a:rPr lang="en-US" dirty="0">
                <a:solidFill>
                  <a:srgbClr val="FF0000"/>
                </a:solidFill>
                <a:sym typeface="Symbol" panose="05050102010706020507" pitchFamily="18" charset="2"/>
              </a:rPr>
              <a:t>  </a:t>
            </a:r>
            <a:r>
              <a:rPr lang="en-US" dirty="0">
                <a:sym typeface="Symbol" panose="05050102010706020507" pitchFamily="18" charset="2"/>
              </a:rPr>
              <a:t>&gt;</a:t>
            </a:r>
            <a:r>
              <a:rPr lang="en-US" dirty="0">
                <a:solidFill>
                  <a:srgbClr val="FF0000"/>
                </a:solidFill>
                <a:sym typeface="Symbol" panose="05050102010706020507" pitchFamily="18" charset="2"/>
              </a:rPr>
              <a:t> </a:t>
            </a:r>
            <a:r>
              <a:rPr lang="en-US" baseline="-25000" dirty="0"/>
              <a:t>𝑜𝑝𝑡</a:t>
            </a:r>
            <a:r>
              <a:rPr lang="en-US" dirty="0"/>
              <a:t>, we have oscillating convergence → may converge but requires too many steps to reach to the optimum solution</a:t>
            </a:r>
          </a:p>
          <a:p>
            <a:pPr lvl="1"/>
            <a:r>
              <a:rPr lang="en-US" dirty="0"/>
              <a:t>For </a:t>
            </a:r>
            <a:r>
              <a:rPr lang="en-US" dirty="0">
                <a:solidFill>
                  <a:srgbClr val="FF0000"/>
                </a:solidFill>
                <a:sym typeface="Symbol" panose="05050102010706020507" pitchFamily="18" charset="2"/>
              </a:rPr>
              <a:t> </a:t>
            </a:r>
            <a:r>
              <a:rPr lang="en-US" dirty="0">
                <a:sym typeface="Symbol" panose="05050102010706020507" pitchFamily="18" charset="2"/>
              </a:rPr>
              <a:t>&gt;</a:t>
            </a:r>
            <a:r>
              <a:rPr lang="en-US" dirty="0">
                <a:solidFill>
                  <a:srgbClr val="FF0000"/>
                </a:solidFill>
                <a:sym typeface="Symbol" panose="05050102010706020507" pitchFamily="18" charset="2"/>
              </a:rPr>
              <a:t> </a:t>
            </a:r>
            <a:r>
              <a:rPr lang="en-US" dirty="0">
                <a:sym typeface="Symbol" panose="05050102010706020507" pitchFamily="18" charset="2"/>
              </a:rPr>
              <a:t>2</a:t>
            </a:r>
            <a:r>
              <a:rPr lang="en-US" dirty="0">
                <a:solidFill>
                  <a:srgbClr val="FF0000"/>
                </a:solidFill>
                <a:sym typeface="Symbol" panose="05050102010706020507" pitchFamily="18" charset="2"/>
              </a:rPr>
              <a:t></a:t>
            </a:r>
            <a:r>
              <a:rPr lang="en-US" baseline="-25000" dirty="0"/>
              <a:t>𝑜𝑝𝑡</a:t>
            </a:r>
            <a:r>
              <a:rPr lang="en-US" dirty="0"/>
              <a:t>, we get divergence</a:t>
            </a:r>
          </a:p>
        </p:txBody>
      </p:sp>
      <p:sp>
        <p:nvSpPr>
          <p:cNvPr id="4" name="Date Placeholder 3">
            <a:extLst>
              <a:ext uri="{FF2B5EF4-FFF2-40B4-BE49-F238E27FC236}">
                <a16:creationId xmlns:a16="http://schemas.microsoft.com/office/drawing/2014/main" id="{481246D0-6F1B-4AD4-AFFB-500995A4671B}"/>
              </a:ext>
            </a:extLst>
          </p:cNvPr>
          <p:cNvSpPr>
            <a:spLocks noGrp="1"/>
          </p:cNvSpPr>
          <p:nvPr>
            <p:ph type="dt" sz="half" idx="10"/>
          </p:nvPr>
        </p:nvSpPr>
        <p:spPr/>
        <p:txBody>
          <a:bodyPr/>
          <a:lstStyle/>
          <a:p>
            <a:endParaRPr lang="en-US" dirty="0"/>
          </a:p>
        </p:txBody>
      </p:sp>
      <p:sp>
        <p:nvSpPr>
          <p:cNvPr id="5" name="Footer Placeholder 4">
            <a:extLst>
              <a:ext uri="{FF2B5EF4-FFF2-40B4-BE49-F238E27FC236}">
                <a16:creationId xmlns:a16="http://schemas.microsoft.com/office/drawing/2014/main" id="{2FB1A076-98DF-45D0-AF55-D41808C6230C}"/>
              </a:ext>
            </a:extLst>
          </p:cNvPr>
          <p:cNvSpPr>
            <a:spLocks noGrp="1"/>
          </p:cNvSpPr>
          <p:nvPr>
            <p:ph type="ftr" sz="quarter" idx="11"/>
          </p:nvPr>
        </p:nvSpPr>
        <p:spPr/>
        <p:txBody>
          <a:bodyPr/>
          <a:lstStyle/>
          <a:p>
            <a:r>
              <a:rPr lang="en-US"/>
              <a:t>Introduction to AI</a:t>
            </a:r>
          </a:p>
        </p:txBody>
      </p:sp>
      <p:sp>
        <p:nvSpPr>
          <p:cNvPr id="6" name="Slide Number Placeholder 5">
            <a:extLst>
              <a:ext uri="{FF2B5EF4-FFF2-40B4-BE49-F238E27FC236}">
                <a16:creationId xmlns:a16="http://schemas.microsoft.com/office/drawing/2014/main" id="{77EF7709-2353-489B-A576-B898D0978989}"/>
              </a:ext>
            </a:extLst>
          </p:cNvPr>
          <p:cNvSpPr>
            <a:spLocks noGrp="1"/>
          </p:cNvSpPr>
          <p:nvPr>
            <p:ph type="sldNum" sz="quarter" idx="12"/>
          </p:nvPr>
        </p:nvSpPr>
        <p:spPr/>
        <p:txBody>
          <a:bodyPr/>
          <a:lstStyle/>
          <a:p>
            <a:fld id="{B7884E68-CE57-44C0-BE0F-84C629DF22D5}" type="slidenum">
              <a:rPr lang="en-US" smtClean="0"/>
              <a:t>22</a:t>
            </a:fld>
            <a:endParaRPr lang="en-US"/>
          </a:p>
        </p:txBody>
      </p:sp>
      <p:pic>
        <p:nvPicPr>
          <p:cNvPr id="10" name="Content Placeholder 7">
            <a:extLst>
              <a:ext uri="{FF2B5EF4-FFF2-40B4-BE49-F238E27FC236}">
                <a16:creationId xmlns:a16="http://schemas.microsoft.com/office/drawing/2014/main" id="{8D9AF270-36D1-48F7-B1E7-0AA92A84846B}"/>
              </a:ext>
            </a:extLst>
          </p:cNvPr>
          <p:cNvPicPr>
            <a:picLocks noChangeAspect="1"/>
          </p:cNvPicPr>
          <p:nvPr/>
        </p:nvPicPr>
        <p:blipFill>
          <a:blip r:embed="rId2"/>
          <a:stretch>
            <a:fillRect/>
          </a:stretch>
        </p:blipFill>
        <p:spPr>
          <a:xfrm>
            <a:off x="7372483" y="1200255"/>
            <a:ext cx="4670794" cy="5021263"/>
          </a:xfrm>
          <a:prstGeom prst="rect">
            <a:avLst/>
          </a:prstGeom>
        </p:spPr>
      </p:pic>
    </p:spTree>
    <p:extLst>
      <p:ext uri="{BB962C8B-B14F-4D97-AF65-F5344CB8AC3E}">
        <p14:creationId xmlns:p14="http://schemas.microsoft.com/office/powerpoint/2010/main" val="42314770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DC3708-391C-42C6-ACEF-6CB01B7DB9DA}"/>
              </a:ext>
            </a:extLst>
          </p:cNvPr>
          <p:cNvSpPr>
            <a:spLocks noGrp="1"/>
          </p:cNvSpPr>
          <p:nvPr>
            <p:ph type="title"/>
          </p:nvPr>
        </p:nvSpPr>
        <p:spPr/>
        <p:txBody>
          <a:bodyPr>
            <a:normAutofit fontScale="90000"/>
          </a:bodyPr>
          <a:lstStyle/>
          <a:p>
            <a:r>
              <a:rPr lang="en-US" dirty="0"/>
              <a:t>Gradient Descent Example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949DB0C-6755-4266-BD0A-687A4C4747EA}"/>
                  </a:ext>
                </a:extLst>
              </p:cNvPr>
              <p:cNvSpPr>
                <a:spLocks noGrp="1"/>
              </p:cNvSpPr>
              <p:nvPr>
                <p:ph idx="1"/>
              </p:nvPr>
            </p:nvSpPr>
            <p:spPr>
              <a:xfrm>
                <a:off x="304800" y="1228153"/>
                <a:ext cx="6777240" cy="5021979"/>
              </a:xfrm>
            </p:spPr>
            <p:txBody>
              <a:bodyPr>
                <a:normAutofit lnSpcReduction="10000"/>
              </a:bodyPr>
              <a:lstStyle/>
              <a:p>
                <a:r>
                  <a:rPr lang="en-US" dirty="0"/>
                  <a:t>In most real-life applications, the error function is not convex. What to do then?</a:t>
                </a:r>
              </a:p>
              <a:p>
                <a:r>
                  <a:rPr lang="en-US" dirty="0"/>
                  <a:t>Consider the function:</a:t>
                </a:r>
              </a:p>
              <a:p>
                <a:pPr marL="304800" lvl="1"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2</m:t>
                              </m:r>
                            </m:sup>
                          </m:sSup>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cos</m:t>
                              </m:r>
                            </m:fName>
                            <m:e>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𝑥</m:t>
                              </m:r>
                            </m:e>
                          </m:func>
                        </m:num>
                        <m:den>
                          <m:r>
                            <a:rPr lang="en-US" b="0" i="1" smtClean="0">
                              <a:latin typeface="Cambria Math" panose="02040503050406030204" pitchFamily="18" charset="0"/>
                            </a:rPr>
                            <m:t>10</m:t>
                          </m:r>
                        </m:den>
                      </m:f>
                    </m:oMath>
                  </m:oMathPara>
                </a14:m>
                <a:endParaRPr lang="en-US" dirty="0"/>
              </a:p>
              <a:p>
                <a:r>
                  <a:rPr lang="en-US" dirty="0"/>
                  <a:t>This function has many local minima. </a:t>
                </a:r>
              </a:p>
              <a:p>
                <a:r>
                  <a:rPr lang="en-US" dirty="0"/>
                  <a:t>Gradient descent will find different ones depending on our initial guess and our step size </a:t>
                </a:r>
                <a:r>
                  <a:rPr lang="en-US" dirty="0">
                    <a:solidFill>
                      <a:srgbClr val="FF0000"/>
                    </a:solidFill>
                    <a:sym typeface="Symbol" panose="05050102010706020507" pitchFamily="18" charset="2"/>
                  </a:rPr>
                  <a:t></a:t>
                </a:r>
                <a:r>
                  <a:rPr lang="en-US" dirty="0">
                    <a:sym typeface="Symbol" panose="05050102010706020507" pitchFamily="18" charset="2"/>
                  </a:rPr>
                  <a:t>.</a:t>
                </a:r>
                <a:endParaRPr lang="en-US" dirty="0"/>
              </a:p>
            </p:txBody>
          </p:sp>
        </mc:Choice>
        <mc:Fallback xmlns="">
          <p:sp>
            <p:nvSpPr>
              <p:cNvPr id="3" name="Content Placeholder 2">
                <a:extLst>
                  <a:ext uri="{FF2B5EF4-FFF2-40B4-BE49-F238E27FC236}">
                    <a16:creationId xmlns:a16="http://schemas.microsoft.com/office/drawing/2014/main" id="{9949DB0C-6755-4266-BD0A-687A4C4747EA}"/>
                  </a:ext>
                </a:extLst>
              </p:cNvPr>
              <p:cNvSpPr>
                <a:spLocks noGrp="1" noRot="1" noChangeAspect="1" noMove="1" noResize="1" noEditPoints="1" noAdjustHandles="1" noChangeArrowheads="1" noChangeShapeType="1" noTextEdit="1"/>
              </p:cNvSpPr>
              <p:nvPr>
                <p:ph idx="1"/>
              </p:nvPr>
            </p:nvSpPr>
            <p:spPr>
              <a:xfrm>
                <a:off x="304800" y="1228153"/>
                <a:ext cx="6777240" cy="5021979"/>
              </a:xfrm>
              <a:blipFill>
                <a:blip r:embed="rId2"/>
                <a:stretch>
                  <a:fillRect l="-2518" t="-3762" r="-2608"/>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FED5D5A5-FB72-40E2-A4E6-295A20DB289A}"/>
              </a:ext>
            </a:extLst>
          </p:cNvPr>
          <p:cNvSpPr>
            <a:spLocks noGrp="1"/>
          </p:cNvSpPr>
          <p:nvPr>
            <p:ph type="dt" sz="half" idx="10"/>
          </p:nvPr>
        </p:nvSpPr>
        <p:spPr/>
        <p:txBody>
          <a:bodyPr/>
          <a:lstStyle/>
          <a:p>
            <a:endParaRPr lang="en-US" dirty="0"/>
          </a:p>
        </p:txBody>
      </p:sp>
      <p:sp>
        <p:nvSpPr>
          <p:cNvPr id="5" name="Footer Placeholder 4">
            <a:extLst>
              <a:ext uri="{FF2B5EF4-FFF2-40B4-BE49-F238E27FC236}">
                <a16:creationId xmlns:a16="http://schemas.microsoft.com/office/drawing/2014/main" id="{2C3D1B83-712C-4843-966F-7404A639A410}"/>
              </a:ext>
            </a:extLst>
          </p:cNvPr>
          <p:cNvSpPr>
            <a:spLocks noGrp="1"/>
          </p:cNvSpPr>
          <p:nvPr>
            <p:ph type="ftr" sz="quarter" idx="11"/>
          </p:nvPr>
        </p:nvSpPr>
        <p:spPr/>
        <p:txBody>
          <a:bodyPr/>
          <a:lstStyle/>
          <a:p>
            <a:r>
              <a:rPr lang="en-US"/>
              <a:t>Introduction to AI</a:t>
            </a:r>
          </a:p>
        </p:txBody>
      </p:sp>
      <p:sp>
        <p:nvSpPr>
          <p:cNvPr id="6" name="Slide Number Placeholder 5">
            <a:extLst>
              <a:ext uri="{FF2B5EF4-FFF2-40B4-BE49-F238E27FC236}">
                <a16:creationId xmlns:a16="http://schemas.microsoft.com/office/drawing/2014/main" id="{487D8F7D-CCF7-4F52-88E1-3A5BA45557CF}"/>
              </a:ext>
            </a:extLst>
          </p:cNvPr>
          <p:cNvSpPr>
            <a:spLocks noGrp="1"/>
          </p:cNvSpPr>
          <p:nvPr>
            <p:ph type="sldNum" sz="quarter" idx="12"/>
          </p:nvPr>
        </p:nvSpPr>
        <p:spPr/>
        <p:txBody>
          <a:bodyPr/>
          <a:lstStyle/>
          <a:p>
            <a:fld id="{B7884E68-CE57-44C0-BE0F-84C629DF22D5}" type="slidenum">
              <a:rPr lang="en-US" smtClean="0"/>
              <a:t>23</a:t>
            </a:fld>
            <a:endParaRPr lang="en-US"/>
          </a:p>
        </p:txBody>
      </p:sp>
      <p:pic>
        <p:nvPicPr>
          <p:cNvPr id="8" name="Picture 7" descr="Chart, line chart&#10;&#10;Description automatically generated">
            <a:extLst>
              <a:ext uri="{FF2B5EF4-FFF2-40B4-BE49-F238E27FC236}">
                <a16:creationId xmlns:a16="http://schemas.microsoft.com/office/drawing/2014/main" id="{3DE8080A-D8D4-425F-814A-E2399E05DC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82040" y="1200254"/>
            <a:ext cx="4921539" cy="5021979"/>
          </a:xfrm>
          <a:prstGeom prst="rect">
            <a:avLst/>
          </a:prstGeom>
        </p:spPr>
      </p:pic>
    </p:spTree>
    <p:extLst>
      <p:ext uri="{BB962C8B-B14F-4D97-AF65-F5344CB8AC3E}">
        <p14:creationId xmlns:p14="http://schemas.microsoft.com/office/powerpoint/2010/main" val="9854819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1A3ACC-3A90-4719-AB15-5C448EF9FEF0}"/>
              </a:ext>
            </a:extLst>
          </p:cNvPr>
          <p:cNvSpPr>
            <a:spLocks noGrp="1"/>
          </p:cNvSpPr>
          <p:nvPr>
            <p:ph type="title"/>
          </p:nvPr>
        </p:nvSpPr>
        <p:spPr/>
        <p:txBody>
          <a:bodyPr>
            <a:normAutofit fontScale="90000"/>
          </a:bodyPr>
          <a:lstStyle/>
          <a:p>
            <a:r>
              <a:rPr lang="en-US" dirty="0"/>
              <a:t>Gradient Descent Example </a:t>
            </a:r>
          </a:p>
        </p:txBody>
      </p:sp>
      <p:sp>
        <p:nvSpPr>
          <p:cNvPr id="3" name="Content Placeholder 2">
            <a:extLst>
              <a:ext uri="{FF2B5EF4-FFF2-40B4-BE49-F238E27FC236}">
                <a16:creationId xmlns:a16="http://schemas.microsoft.com/office/drawing/2014/main" id="{2A7FFD7C-F3AD-46B3-BFEF-990DC2DA21B9}"/>
              </a:ext>
            </a:extLst>
          </p:cNvPr>
          <p:cNvSpPr>
            <a:spLocks noGrp="1"/>
          </p:cNvSpPr>
          <p:nvPr>
            <p:ph idx="1"/>
          </p:nvPr>
        </p:nvSpPr>
        <p:spPr>
          <a:xfrm>
            <a:off x="304800" y="1228153"/>
            <a:ext cx="7429500" cy="5021979"/>
          </a:xfrm>
        </p:spPr>
        <p:txBody>
          <a:bodyPr/>
          <a:lstStyle/>
          <a:p>
            <a:r>
              <a:rPr lang="en-US" dirty="0"/>
              <a:t>If we choose 𝑥</a:t>
            </a:r>
            <a:r>
              <a:rPr lang="en-US" baseline="-25000" dirty="0"/>
              <a:t>0</a:t>
            </a:r>
            <a:r>
              <a:rPr lang="en-US" dirty="0"/>
              <a:t>=6 and </a:t>
            </a:r>
            <a:r>
              <a:rPr lang="en-US" dirty="0">
                <a:solidFill>
                  <a:srgbClr val="FF0000"/>
                </a:solidFill>
                <a:sym typeface="Symbol" panose="05050102010706020507" pitchFamily="18" charset="2"/>
              </a:rPr>
              <a:t> </a:t>
            </a:r>
            <a:r>
              <a:rPr lang="en-US" dirty="0"/>
              <a:t>=0.2, for example, gradient descent moves as shown in the graph below. The first point is 𝑥</a:t>
            </a:r>
            <a:r>
              <a:rPr lang="en-US" baseline="-25000" dirty="0"/>
              <a:t>0</a:t>
            </a:r>
            <a:r>
              <a:rPr lang="en-US" dirty="0"/>
              <a:t> and the gradient suggests to move to the left. After only 10 steps, we have converged to the local minimum near 𝑥=4.</a:t>
            </a:r>
          </a:p>
        </p:txBody>
      </p:sp>
      <p:sp>
        <p:nvSpPr>
          <p:cNvPr id="4" name="Date Placeholder 3">
            <a:extLst>
              <a:ext uri="{FF2B5EF4-FFF2-40B4-BE49-F238E27FC236}">
                <a16:creationId xmlns:a16="http://schemas.microsoft.com/office/drawing/2014/main" id="{F01764FE-7ED8-4A2F-9D4B-24015FF37AC6}"/>
              </a:ext>
            </a:extLst>
          </p:cNvPr>
          <p:cNvSpPr>
            <a:spLocks noGrp="1"/>
          </p:cNvSpPr>
          <p:nvPr>
            <p:ph type="dt" sz="half" idx="10"/>
          </p:nvPr>
        </p:nvSpPr>
        <p:spPr/>
        <p:txBody>
          <a:bodyPr/>
          <a:lstStyle/>
          <a:p>
            <a:endParaRPr lang="en-US" dirty="0"/>
          </a:p>
        </p:txBody>
      </p:sp>
      <p:sp>
        <p:nvSpPr>
          <p:cNvPr id="5" name="Footer Placeholder 4">
            <a:extLst>
              <a:ext uri="{FF2B5EF4-FFF2-40B4-BE49-F238E27FC236}">
                <a16:creationId xmlns:a16="http://schemas.microsoft.com/office/drawing/2014/main" id="{48A3B019-AA37-40D4-A38A-098B93A4E5D4}"/>
              </a:ext>
            </a:extLst>
          </p:cNvPr>
          <p:cNvSpPr>
            <a:spLocks noGrp="1"/>
          </p:cNvSpPr>
          <p:nvPr>
            <p:ph type="ftr" sz="quarter" idx="11"/>
          </p:nvPr>
        </p:nvSpPr>
        <p:spPr/>
        <p:txBody>
          <a:bodyPr/>
          <a:lstStyle/>
          <a:p>
            <a:r>
              <a:rPr lang="en-US"/>
              <a:t>Introduction to AI</a:t>
            </a:r>
          </a:p>
        </p:txBody>
      </p:sp>
      <p:sp>
        <p:nvSpPr>
          <p:cNvPr id="6" name="Slide Number Placeholder 5">
            <a:extLst>
              <a:ext uri="{FF2B5EF4-FFF2-40B4-BE49-F238E27FC236}">
                <a16:creationId xmlns:a16="http://schemas.microsoft.com/office/drawing/2014/main" id="{F5ED6C3E-8217-46BC-A21D-46C88794A1BE}"/>
              </a:ext>
            </a:extLst>
          </p:cNvPr>
          <p:cNvSpPr>
            <a:spLocks noGrp="1"/>
          </p:cNvSpPr>
          <p:nvPr>
            <p:ph type="sldNum" sz="quarter" idx="12"/>
          </p:nvPr>
        </p:nvSpPr>
        <p:spPr/>
        <p:txBody>
          <a:bodyPr/>
          <a:lstStyle/>
          <a:p>
            <a:fld id="{B7884E68-CE57-44C0-BE0F-84C629DF22D5}" type="slidenum">
              <a:rPr lang="en-US" smtClean="0"/>
              <a:t>24</a:t>
            </a:fld>
            <a:endParaRPr lang="en-US"/>
          </a:p>
        </p:txBody>
      </p:sp>
      <p:pic>
        <p:nvPicPr>
          <p:cNvPr id="8" name="Picture 7" descr="Chart, line chart&#10;&#10;Description automatically generated">
            <a:extLst>
              <a:ext uri="{FF2B5EF4-FFF2-40B4-BE49-F238E27FC236}">
                <a16:creationId xmlns:a16="http://schemas.microsoft.com/office/drawing/2014/main" id="{C87A8080-0942-45DE-BB00-73F0278D01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55113" y="1228153"/>
            <a:ext cx="4398342" cy="4473399"/>
          </a:xfrm>
          <a:prstGeom prst="rect">
            <a:avLst/>
          </a:prstGeom>
        </p:spPr>
      </p:pic>
    </p:spTree>
    <p:extLst>
      <p:ext uri="{BB962C8B-B14F-4D97-AF65-F5344CB8AC3E}">
        <p14:creationId xmlns:p14="http://schemas.microsoft.com/office/powerpoint/2010/main" val="35009829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1A3ACC-3A90-4719-AB15-5C448EF9FEF0}"/>
              </a:ext>
            </a:extLst>
          </p:cNvPr>
          <p:cNvSpPr>
            <a:spLocks noGrp="1"/>
          </p:cNvSpPr>
          <p:nvPr>
            <p:ph type="title"/>
          </p:nvPr>
        </p:nvSpPr>
        <p:spPr/>
        <p:txBody>
          <a:bodyPr>
            <a:normAutofit fontScale="90000"/>
          </a:bodyPr>
          <a:lstStyle/>
          <a:p>
            <a:r>
              <a:rPr lang="en-US" dirty="0"/>
              <a:t>Gradient Descent Example </a:t>
            </a:r>
          </a:p>
        </p:txBody>
      </p:sp>
      <p:sp>
        <p:nvSpPr>
          <p:cNvPr id="3" name="Content Placeholder 2">
            <a:extLst>
              <a:ext uri="{FF2B5EF4-FFF2-40B4-BE49-F238E27FC236}">
                <a16:creationId xmlns:a16="http://schemas.microsoft.com/office/drawing/2014/main" id="{2A7FFD7C-F3AD-46B3-BFEF-990DC2DA21B9}"/>
              </a:ext>
            </a:extLst>
          </p:cNvPr>
          <p:cNvSpPr>
            <a:spLocks noGrp="1"/>
          </p:cNvSpPr>
          <p:nvPr>
            <p:ph idx="1"/>
          </p:nvPr>
        </p:nvSpPr>
        <p:spPr>
          <a:xfrm>
            <a:off x="304800" y="1228153"/>
            <a:ext cx="7482840" cy="5021979"/>
          </a:xfrm>
        </p:spPr>
        <p:txBody>
          <a:bodyPr/>
          <a:lstStyle/>
          <a:p>
            <a:r>
              <a:rPr lang="en-US" dirty="0"/>
              <a:t>We then get stuck on the local minimum.</a:t>
            </a:r>
          </a:p>
          <a:p>
            <a:r>
              <a:rPr lang="en-US" dirty="0"/>
              <a:t>We choose </a:t>
            </a:r>
            <a:r>
              <a:rPr lang="en-US" dirty="0">
                <a:solidFill>
                  <a:srgbClr val="FF0000"/>
                </a:solidFill>
                <a:sym typeface="Symbol" panose="05050102010706020507" pitchFamily="18" charset="2"/>
              </a:rPr>
              <a:t> </a:t>
            </a:r>
            <a:r>
              <a:rPr lang="en-US" dirty="0"/>
              <a:t>&gt;2</a:t>
            </a:r>
            <a:r>
              <a:rPr lang="en-US" dirty="0">
                <a:solidFill>
                  <a:srgbClr val="FF0000"/>
                </a:solidFill>
                <a:sym typeface="Symbol" panose="05050102010706020507" pitchFamily="18" charset="2"/>
              </a:rPr>
              <a:t> </a:t>
            </a:r>
            <a:r>
              <a:rPr lang="en-US" baseline="-25000" dirty="0"/>
              <a:t>𝑜𝑝𝑡</a:t>
            </a:r>
            <a:r>
              <a:rPr lang="en-US" dirty="0"/>
              <a:t> and get a new point outside the local minimum valley and then do the gradient decent again to find other local minima. </a:t>
            </a:r>
          </a:p>
          <a:p>
            <a:r>
              <a:rPr lang="en-US" dirty="0"/>
              <a:t>We repeat multiple times and then choose the one that is the lowest. </a:t>
            </a:r>
          </a:p>
          <a:p>
            <a:r>
              <a:rPr lang="en-US" dirty="0"/>
              <a:t>Note: in real applications and depending on the complexity of the error curve, you may not reach the global minimum value. </a:t>
            </a:r>
          </a:p>
        </p:txBody>
      </p:sp>
      <p:sp>
        <p:nvSpPr>
          <p:cNvPr id="4" name="Date Placeholder 3">
            <a:extLst>
              <a:ext uri="{FF2B5EF4-FFF2-40B4-BE49-F238E27FC236}">
                <a16:creationId xmlns:a16="http://schemas.microsoft.com/office/drawing/2014/main" id="{F01764FE-7ED8-4A2F-9D4B-24015FF37AC6}"/>
              </a:ext>
            </a:extLst>
          </p:cNvPr>
          <p:cNvSpPr>
            <a:spLocks noGrp="1"/>
          </p:cNvSpPr>
          <p:nvPr>
            <p:ph type="dt" sz="half" idx="10"/>
          </p:nvPr>
        </p:nvSpPr>
        <p:spPr/>
        <p:txBody>
          <a:bodyPr/>
          <a:lstStyle/>
          <a:p>
            <a:endParaRPr lang="en-US" dirty="0"/>
          </a:p>
        </p:txBody>
      </p:sp>
      <p:sp>
        <p:nvSpPr>
          <p:cNvPr id="5" name="Footer Placeholder 4">
            <a:extLst>
              <a:ext uri="{FF2B5EF4-FFF2-40B4-BE49-F238E27FC236}">
                <a16:creationId xmlns:a16="http://schemas.microsoft.com/office/drawing/2014/main" id="{48A3B019-AA37-40D4-A38A-098B93A4E5D4}"/>
              </a:ext>
            </a:extLst>
          </p:cNvPr>
          <p:cNvSpPr>
            <a:spLocks noGrp="1"/>
          </p:cNvSpPr>
          <p:nvPr>
            <p:ph type="ftr" sz="quarter" idx="11"/>
          </p:nvPr>
        </p:nvSpPr>
        <p:spPr/>
        <p:txBody>
          <a:bodyPr/>
          <a:lstStyle/>
          <a:p>
            <a:r>
              <a:rPr lang="en-US"/>
              <a:t>Introduction to AI</a:t>
            </a:r>
          </a:p>
        </p:txBody>
      </p:sp>
      <p:sp>
        <p:nvSpPr>
          <p:cNvPr id="6" name="Slide Number Placeholder 5">
            <a:extLst>
              <a:ext uri="{FF2B5EF4-FFF2-40B4-BE49-F238E27FC236}">
                <a16:creationId xmlns:a16="http://schemas.microsoft.com/office/drawing/2014/main" id="{F5ED6C3E-8217-46BC-A21D-46C88794A1BE}"/>
              </a:ext>
            </a:extLst>
          </p:cNvPr>
          <p:cNvSpPr>
            <a:spLocks noGrp="1"/>
          </p:cNvSpPr>
          <p:nvPr>
            <p:ph type="sldNum" sz="quarter" idx="12"/>
          </p:nvPr>
        </p:nvSpPr>
        <p:spPr/>
        <p:txBody>
          <a:bodyPr/>
          <a:lstStyle/>
          <a:p>
            <a:fld id="{B7884E68-CE57-44C0-BE0F-84C629DF22D5}" type="slidenum">
              <a:rPr lang="en-US" smtClean="0"/>
              <a:t>25</a:t>
            </a:fld>
            <a:endParaRPr lang="en-US"/>
          </a:p>
        </p:txBody>
      </p:sp>
      <p:pic>
        <p:nvPicPr>
          <p:cNvPr id="8" name="Picture 7" descr="Chart, line chart&#10;&#10;Description automatically generated">
            <a:extLst>
              <a:ext uri="{FF2B5EF4-FFF2-40B4-BE49-F238E27FC236}">
                <a16:creationId xmlns:a16="http://schemas.microsoft.com/office/drawing/2014/main" id="{C87A8080-0942-45DE-BB00-73F0278D01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55113" y="1228153"/>
            <a:ext cx="4398342" cy="4473399"/>
          </a:xfrm>
          <a:prstGeom prst="rect">
            <a:avLst/>
          </a:prstGeom>
        </p:spPr>
      </p:pic>
    </p:spTree>
    <p:extLst>
      <p:ext uri="{BB962C8B-B14F-4D97-AF65-F5344CB8AC3E}">
        <p14:creationId xmlns:p14="http://schemas.microsoft.com/office/powerpoint/2010/main" val="36840086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Neural Network (NN) Units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04799" y="1143001"/>
                <a:ext cx="6086948" cy="5067676"/>
              </a:xfrm>
            </p:spPr>
            <p:txBody>
              <a:bodyPr>
                <a:normAutofit fontScale="92500" lnSpcReduction="10000"/>
              </a:bodyPr>
              <a:lstStyle/>
              <a:p>
                <a:r>
                  <a:rPr lang="en-US" sz="3400" dirty="0"/>
                  <a:t>Each neuron in the NN is represented by a </a:t>
                </a:r>
                <a:r>
                  <a:rPr lang="en-US" dirty="0">
                    <a:solidFill>
                      <a:srgbClr val="FF0000"/>
                    </a:solidFill>
                  </a:rPr>
                  <a:t>Perceptron </a:t>
                </a:r>
                <a:r>
                  <a:rPr lang="en-US" sz="3400" dirty="0"/>
                  <a:t>with the following setting:</a:t>
                </a:r>
              </a:p>
              <a:p>
                <a:pPr marL="819150" lvl="1" indent="-514350">
                  <a:buFont typeface="+mj-lt"/>
                  <a:buAutoNum type="arabicPeriod"/>
                </a:pPr>
                <a:r>
                  <a:rPr lang="en-US" dirty="0"/>
                  <a:t>Inputs are real valued </a:t>
                </a:r>
                <a14:m>
                  <m:oMath xmlns:m="http://schemas.openxmlformats.org/officeDocument/2006/math">
                    <m:d>
                      <m:dPr>
                        <m:ctrlPr>
                          <a:rPr lang="en-US" i="1" smtClean="0">
                            <a:latin typeface="Cambria Math" panose="02040503050406030204" pitchFamily="18" charset="0"/>
                          </a:rPr>
                        </m:ctrlPr>
                      </m:dPr>
                      <m:e>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i="1" smtClean="0">
                            <a:latin typeface="Cambria Math" panose="02040503050406030204" pitchFamily="18" charset="0"/>
                            <a:ea typeface="Cambria Math" panose="02040503050406030204" pitchFamily="18" charset="0"/>
                          </a:rPr>
                          <m:t>∈</m:t>
                        </m:r>
                        <m:r>
                          <a:rPr lang="en-US" i="1" smtClean="0">
                            <a:latin typeface="Cambria Math" panose="02040503050406030204" pitchFamily="18" charset="0"/>
                            <a:ea typeface="Cambria Math" panose="02040503050406030204" pitchFamily="18" charset="0"/>
                          </a:rPr>
                          <m:t>ℝ</m:t>
                        </m:r>
                      </m:e>
                    </m:d>
                  </m:oMath>
                </a14:m>
                <a:endParaRPr lang="en-US" dirty="0"/>
              </a:p>
              <a:p>
                <a:pPr marL="819150" lvl="1" indent="-514350">
                  <a:buFont typeface="+mj-lt"/>
                  <a:buAutoNum type="arabicPeriod"/>
                </a:pPr>
                <a:r>
                  <a:rPr lang="en-US" dirty="0"/>
                  <a:t>A bias representing a threshold to trigger the perceptron</a:t>
                </a:r>
              </a:p>
              <a:p>
                <a:pPr marL="969413" lvl="2" indent="-514350"/>
                <a:r>
                  <a:rPr lang="en-US" dirty="0">
                    <a:latin typeface="CIDFont+F2"/>
                  </a:rPr>
                  <a:t>Bias can be viewed as the weight of another input with fixed value 1</a:t>
                </a:r>
                <a:endParaRPr lang="en-US" dirty="0"/>
              </a:p>
              <a:p>
                <a:pPr marL="819150" lvl="1" indent="-514350">
                  <a:buFont typeface="+mj-lt"/>
                  <a:buAutoNum type="arabicPeriod"/>
                </a:pPr>
                <a:r>
                  <a:rPr lang="en-US" dirty="0"/>
                  <a:t>Activation functions are not necessarily threshold functions</a:t>
                </a:r>
              </a:p>
              <a:p>
                <a:pPr marL="819150" lvl="1" indent="-514350">
                  <a:buFont typeface="+mj-lt"/>
                  <a:buAutoNum type="arabicPeriod"/>
                </a:pPr>
                <a:r>
                  <a:rPr lang="en-US" dirty="0"/>
                  <a:t>Activation functions need to be differentiable.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04799" y="1143001"/>
                <a:ext cx="6086948" cy="5067676"/>
              </a:xfrm>
              <a:blipFill>
                <a:blip r:embed="rId2"/>
                <a:stretch>
                  <a:fillRect l="-2703" t="-3610" r="-4404"/>
                </a:stretch>
              </a:blipFill>
            </p:spPr>
            <p:txBody>
              <a:bodyPr/>
              <a:lstStyle/>
              <a:p>
                <a:r>
                  <a:rPr lang="en-US">
                    <a:noFill/>
                  </a:rPr>
                  <a:t> </a:t>
                </a:r>
              </a:p>
            </p:txBody>
          </p:sp>
        </mc:Fallback>
      </mc:AlternateContent>
      <p:pic>
        <p:nvPicPr>
          <p:cNvPr id="10" name="Picture 9">
            <a:extLst>
              <a:ext uri="{FF2B5EF4-FFF2-40B4-BE49-F238E27FC236}">
                <a16:creationId xmlns:a16="http://schemas.microsoft.com/office/drawing/2014/main" id="{F5E0E52F-EB82-6639-C94D-915D7399D5FE}"/>
              </a:ext>
            </a:extLst>
          </p:cNvPr>
          <p:cNvPicPr>
            <a:picLocks noChangeAspect="1"/>
          </p:cNvPicPr>
          <p:nvPr/>
        </p:nvPicPr>
        <p:blipFill>
          <a:blip r:embed="rId3"/>
          <a:stretch>
            <a:fillRect/>
          </a:stretch>
        </p:blipFill>
        <p:spPr>
          <a:xfrm>
            <a:off x="6905930" y="1418029"/>
            <a:ext cx="4981270" cy="4517620"/>
          </a:xfrm>
          <a:prstGeom prst="rect">
            <a:avLst/>
          </a:prstGeom>
        </p:spPr>
      </p:pic>
      <p:sp>
        <p:nvSpPr>
          <p:cNvPr id="11" name="Date Placeholder 4">
            <a:extLst>
              <a:ext uri="{FF2B5EF4-FFF2-40B4-BE49-F238E27FC236}">
                <a16:creationId xmlns:a16="http://schemas.microsoft.com/office/drawing/2014/main" id="{FDD365F1-55C5-3D6C-A680-D7E47DFE3FD9}"/>
              </a:ext>
            </a:extLst>
          </p:cNvPr>
          <p:cNvSpPr>
            <a:spLocks noGrp="1"/>
          </p:cNvSpPr>
          <p:nvPr>
            <p:ph type="dt" sz="half" idx="10"/>
          </p:nvPr>
        </p:nvSpPr>
        <p:spPr>
          <a:xfrm>
            <a:off x="304801" y="6448468"/>
            <a:ext cx="2472271" cy="365125"/>
          </a:xfrm>
        </p:spPr>
        <p:txBody>
          <a:bodyPr/>
          <a:lstStyle/>
          <a:p>
            <a:fld id="{11C91B59-BAF3-4521-AFE5-F10C3E2C9939}" type="datetime1">
              <a:rPr lang="en-US" smtClean="0"/>
              <a:t>12/5/2022</a:t>
            </a:fld>
            <a:endParaRPr lang="en-US"/>
          </a:p>
        </p:txBody>
      </p:sp>
      <p:sp>
        <p:nvSpPr>
          <p:cNvPr id="12" name="Footer Placeholder 5">
            <a:extLst>
              <a:ext uri="{FF2B5EF4-FFF2-40B4-BE49-F238E27FC236}">
                <a16:creationId xmlns:a16="http://schemas.microsoft.com/office/drawing/2014/main" id="{ABC8D4DC-A5B5-42BD-51FF-FB9C3043EFB6}"/>
              </a:ext>
            </a:extLst>
          </p:cNvPr>
          <p:cNvSpPr>
            <a:spLocks noGrp="1"/>
          </p:cNvSpPr>
          <p:nvPr>
            <p:ph type="ftr" sz="quarter" idx="11"/>
          </p:nvPr>
        </p:nvSpPr>
        <p:spPr>
          <a:xfrm>
            <a:off x="3686186" y="6459786"/>
            <a:ext cx="4822804" cy="365125"/>
          </a:xfrm>
        </p:spPr>
        <p:txBody>
          <a:bodyPr/>
          <a:lstStyle/>
          <a:p>
            <a:r>
              <a:rPr lang="en-US"/>
              <a:t>Introduction to AI</a:t>
            </a:r>
          </a:p>
        </p:txBody>
      </p:sp>
      <p:sp>
        <p:nvSpPr>
          <p:cNvPr id="13" name="Slide Number Placeholder 6">
            <a:extLst>
              <a:ext uri="{FF2B5EF4-FFF2-40B4-BE49-F238E27FC236}">
                <a16:creationId xmlns:a16="http://schemas.microsoft.com/office/drawing/2014/main" id="{673E2112-8D81-309E-543C-3D71EB44D44F}"/>
              </a:ext>
            </a:extLst>
          </p:cNvPr>
          <p:cNvSpPr>
            <a:spLocks noGrp="1"/>
          </p:cNvSpPr>
          <p:nvPr>
            <p:ph type="sldNum" sz="quarter" idx="12"/>
          </p:nvPr>
        </p:nvSpPr>
        <p:spPr>
          <a:xfrm>
            <a:off x="10575176" y="6448468"/>
            <a:ext cx="1312025" cy="365125"/>
          </a:xfrm>
        </p:spPr>
        <p:txBody>
          <a:bodyPr/>
          <a:lstStyle/>
          <a:p>
            <a:fld id="{B7884E68-CE57-44C0-BE0F-84C629DF22D5}" type="slidenum">
              <a:rPr lang="en-US" smtClean="0"/>
              <a:t>26</a:t>
            </a:fld>
            <a:endParaRPr lang="en-US"/>
          </a:p>
        </p:txBody>
      </p:sp>
    </p:spTree>
    <p:extLst>
      <p:ext uri="{BB962C8B-B14F-4D97-AF65-F5344CB8AC3E}">
        <p14:creationId xmlns:p14="http://schemas.microsoft.com/office/powerpoint/2010/main" val="8425281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5CD4A9E-2B2E-A2DF-8713-8EB4243C4BA2}"/>
              </a:ext>
            </a:extLst>
          </p:cNvPr>
          <p:cNvSpPr>
            <a:spLocks noGrp="1"/>
          </p:cNvSpPr>
          <p:nvPr>
            <p:ph type="title"/>
          </p:nvPr>
        </p:nvSpPr>
        <p:spPr/>
        <p:txBody>
          <a:bodyPr>
            <a:normAutofit fontScale="90000"/>
          </a:bodyPr>
          <a:lstStyle/>
          <a:p>
            <a:r>
              <a:rPr lang="en-US" dirty="0"/>
              <a:t>Activation Functions</a:t>
            </a:r>
          </a:p>
        </p:txBody>
      </p:sp>
      <p:sp>
        <p:nvSpPr>
          <p:cNvPr id="9" name="Content Placeholder 8">
            <a:extLst>
              <a:ext uri="{FF2B5EF4-FFF2-40B4-BE49-F238E27FC236}">
                <a16:creationId xmlns:a16="http://schemas.microsoft.com/office/drawing/2014/main" id="{871019D1-EADE-2DAB-78FF-A8C7B8826603}"/>
              </a:ext>
            </a:extLst>
          </p:cNvPr>
          <p:cNvSpPr>
            <a:spLocks noGrp="1"/>
          </p:cNvSpPr>
          <p:nvPr>
            <p:ph idx="1"/>
          </p:nvPr>
        </p:nvSpPr>
        <p:spPr/>
        <p:txBody>
          <a:bodyPr>
            <a:normAutofit fontScale="92500" lnSpcReduction="10000"/>
          </a:bodyPr>
          <a:lstStyle/>
          <a:p>
            <a:r>
              <a:rPr lang="en-US" i="1" dirty="0">
                <a:solidFill>
                  <a:srgbClr val="FF0000"/>
                </a:solidFill>
              </a:rPr>
              <a:t>Why</a:t>
            </a:r>
            <a:r>
              <a:rPr lang="en-US" dirty="0"/>
              <a:t> do we need Activation Functions in Neural Networks?</a:t>
            </a:r>
          </a:p>
          <a:p>
            <a:pPr lvl="1"/>
            <a:r>
              <a:rPr lang="en-US" dirty="0"/>
              <a:t>The purpose of an activation function is to add </a:t>
            </a:r>
            <a:r>
              <a:rPr lang="en-US" dirty="0">
                <a:solidFill>
                  <a:srgbClr val="FF0000"/>
                </a:solidFill>
              </a:rPr>
              <a:t>non-linearity</a:t>
            </a:r>
            <a:r>
              <a:rPr lang="en-US" dirty="0"/>
              <a:t> to the neural network.</a:t>
            </a:r>
          </a:p>
          <a:p>
            <a:r>
              <a:rPr lang="en-US" dirty="0"/>
              <a:t>Let’s suppose we have a neural network working </a:t>
            </a:r>
            <a:r>
              <a:rPr lang="en-US" i="1" dirty="0">
                <a:solidFill>
                  <a:srgbClr val="FF0000"/>
                </a:solidFill>
              </a:rPr>
              <a:t>without</a:t>
            </a:r>
            <a:r>
              <a:rPr lang="en-US" dirty="0"/>
              <a:t> the </a:t>
            </a:r>
            <a:r>
              <a:rPr lang="en-US" dirty="0">
                <a:solidFill>
                  <a:srgbClr val="FF0000"/>
                </a:solidFill>
              </a:rPr>
              <a:t>activation functions</a:t>
            </a:r>
            <a:r>
              <a:rPr lang="en-US" dirty="0"/>
              <a:t>. In that case:</a:t>
            </a:r>
          </a:p>
          <a:p>
            <a:pPr marL="590550" indent="-514350">
              <a:buFont typeface="+mj-lt"/>
              <a:buAutoNum type="arabicPeriod"/>
            </a:pPr>
            <a:r>
              <a:rPr lang="en-US" dirty="0"/>
              <a:t>Every neuron will only be performing a linear transformation on the inputs using the weights and biases. </a:t>
            </a:r>
          </a:p>
          <a:p>
            <a:pPr marL="590550" indent="-514350">
              <a:buFont typeface="+mj-lt"/>
              <a:buAutoNum type="arabicPeriod"/>
            </a:pPr>
            <a:r>
              <a:rPr lang="en-US" dirty="0"/>
              <a:t>All layers will behave in the same way because the composition of two linear functions is a linear function itself. </a:t>
            </a:r>
          </a:p>
          <a:p>
            <a:pPr marL="590550" indent="-514350">
              <a:buFont typeface="+mj-lt"/>
              <a:buAutoNum type="arabicPeriod"/>
            </a:pPr>
            <a:r>
              <a:rPr lang="en-US" dirty="0"/>
              <a:t>Learning complex task is impossible, and our model would be just a linear regression model.</a:t>
            </a:r>
          </a:p>
          <a:p>
            <a:endParaRPr lang="en-US" dirty="0"/>
          </a:p>
        </p:txBody>
      </p:sp>
      <p:sp>
        <p:nvSpPr>
          <p:cNvPr id="5" name="Date Placeholder 4">
            <a:extLst>
              <a:ext uri="{FF2B5EF4-FFF2-40B4-BE49-F238E27FC236}">
                <a16:creationId xmlns:a16="http://schemas.microsoft.com/office/drawing/2014/main" id="{CCA6274D-2B8F-AE8C-51AC-24A918363B92}"/>
              </a:ext>
            </a:extLst>
          </p:cNvPr>
          <p:cNvSpPr>
            <a:spLocks noGrp="1"/>
          </p:cNvSpPr>
          <p:nvPr>
            <p:ph type="dt" sz="half" idx="10"/>
          </p:nvPr>
        </p:nvSpPr>
        <p:spPr/>
        <p:txBody>
          <a:bodyPr/>
          <a:lstStyle/>
          <a:p>
            <a:fld id="{11C91B59-BAF3-4521-AFE5-F10C3E2C9939}" type="datetime1">
              <a:rPr lang="en-US" smtClean="0"/>
              <a:t>12/5/2022</a:t>
            </a:fld>
            <a:endParaRPr lang="en-US"/>
          </a:p>
        </p:txBody>
      </p:sp>
      <p:sp>
        <p:nvSpPr>
          <p:cNvPr id="6" name="Footer Placeholder 5">
            <a:extLst>
              <a:ext uri="{FF2B5EF4-FFF2-40B4-BE49-F238E27FC236}">
                <a16:creationId xmlns:a16="http://schemas.microsoft.com/office/drawing/2014/main" id="{D9A73C0A-9937-D4F8-2E5E-6D5D7AB5E3A8}"/>
              </a:ext>
            </a:extLst>
          </p:cNvPr>
          <p:cNvSpPr>
            <a:spLocks noGrp="1"/>
          </p:cNvSpPr>
          <p:nvPr>
            <p:ph type="ftr" sz="quarter" idx="11"/>
          </p:nvPr>
        </p:nvSpPr>
        <p:spPr/>
        <p:txBody>
          <a:bodyPr/>
          <a:lstStyle/>
          <a:p>
            <a:r>
              <a:rPr lang="en-US"/>
              <a:t>Introduction to AI</a:t>
            </a:r>
          </a:p>
        </p:txBody>
      </p:sp>
      <p:sp>
        <p:nvSpPr>
          <p:cNvPr id="7" name="Slide Number Placeholder 6">
            <a:extLst>
              <a:ext uri="{FF2B5EF4-FFF2-40B4-BE49-F238E27FC236}">
                <a16:creationId xmlns:a16="http://schemas.microsoft.com/office/drawing/2014/main" id="{BB3D3C19-CB9D-3F98-E6B3-199629462883}"/>
              </a:ext>
            </a:extLst>
          </p:cNvPr>
          <p:cNvSpPr>
            <a:spLocks noGrp="1"/>
          </p:cNvSpPr>
          <p:nvPr>
            <p:ph type="sldNum" sz="quarter" idx="12"/>
          </p:nvPr>
        </p:nvSpPr>
        <p:spPr/>
        <p:txBody>
          <a:bodyPr/>
          <a:lstStyle/>
          <a:p>
            <a:fld id="{B7884E68-CE57-44C0-BE0F-84C629DF22D5}" type="slidenum">
              <a:rPr lang="en-US" smtClean="0"/>
              <a:t>27</a:t>
            </a:fld>
            <a:endParaRPr lang="en-US"/>
          </a:p>
        </p:txBody>
      </p:sp>
      <p:sp>
        <p:nvSpPr>
          <p:cNvPr id="10" name="TextBox 9">
            <a:extLst>
              <a:ext uri="{FF2B5EF4-FFF2-40B4-BE49-F238E27FC236}">
                <a16:creationId xmlns:a16="http://schemas.microsoft.com/office/drawing/2014/main" id="{ECDDBA46-70FF-0289-64C2-7A6E56838044}"/>
              </a:ext>
            </a:extLst>
          </p:cNvPr>
          <p:cNvSpPr txBox="1"/>
          <p:nvPr/>
        </p:nvSpPr>
        <p:spPr>
          <a:xfrm>
            <a:off x="7202690" y="6495904"/>
            <a:ext cx="4430828" cy="276999"/>
          </a:xfrm>
          <a:prstGeom prst="rect">
            <a:avLst/>
          </a:prstGeom>
          <a:noFill/>
        </p:spPr>
        <p:txBody>
          <a:bodyPr wrap="none" rtlCol="0">
            <a:spAutoFit/>
          </a:bodyPr>
          <a:lstStyle/>
          <a:p>
            <a:r>
              <a:rPr lang="en-US" sz="1200" dirty="0">
                <a:solidFill>
                  <a:schemeClr val="bg1"/>
                </a:solidFill>
              </a:rPr>
              <a:t>https://www.v7labs.com/blog/neural-networks-activation-functions</a:t>
            </a:r>
          </a:p>
        </p:txBody>
      </p:sp>
    </p:spTree>
    <p:extLst>
      <p:ext uri="{BB962C8B-B14F-4D97-AF65-F5344CB8AC3E}">
        <p14:creationId xmlns:p14="http://schemas.microsoft.com/office/powerpoint/2010/main" val="42942611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5CD4A9E-2B2E-A2DF-8713-8EB4243C4BA2}"/>
              </a:ext>
            </a:extLst>
          </p:cNvPr>
          <p:cNvSpPr>
            <a:spLocks noGrp="1"/>
          </p:cNvSpPr>
          <p:nvPr>
            <p:ph type="title"/>
          </p:nvPr>
        </p:nvSpPr>
        <p:spPr>
          <a:xfrm>
            <a:off x="304800" y="286605"/>
            <a:ext cx="11582400" cy="703996"/>
          </a:xfrm>
        </p:spPr>
        <p:txBody>
          <a:bodyPr anchor="b">
            <a:normAutofit/>
          </a:bodyPr>
          <a:lstStyle/>
          <a:p>
            <a:r>
              <a:rPr lang="en-US" sz="4300" dirty="0">
                <a:latin typeface="Corbel" panose="020B0503020204020204" pitchFamily="34" charset="0"/>
              </a:rPr>
              <a:t>Activation Functions</a:t>
            </a:r>
          </a:p>
        </p:txBody>
      </p:sp>
      <p:sp>
        <p:nvSpPr>
          <p:cNvPr id="9" name="Content Placeholder 8">
            <a:extLst>
              <a:ext uri="{FF2B5EF4-FFF2-40B4-BE49-F238E27FC236}">
                <a16:creationId xmlns:a16="http://schemas.microsoft.com/office/drawing/2014/main" id="{871019D1-EADE-2DAB-78FF-A8C7B8826603}"/>
              </a:ext>
            </a:extLst>
          </p:cNvPr>
          <p:cNvSpPr>
            <a:spLocks noGrp="1"/>
          </p:cNvSpPr>
          <p:nvPr>
            <p:ph sz="half" idx="1"/>
          </p:nvPr>
        </p:nvSpPr>
        <p:spPr>
          <a:xfrm>
            <a:off x="304799" y="1193800"/>
            <a:ext cx="9176867" cy="5080000"/>
          </a:xfrm>
        </p:spPr>
        <p:txBody>
          <a:bodyPr>
            <a:normAutofit/>
          </a:bodyPr>
          <a:lstStyle/>
          <a:p>
            <a:pPr>
              <a:buFont typeface="Wingdings" panose="05000000000000000000" pitchFamily="2" charset="2"/>
              <a:buChar char="v"/>
            </a:pPr>
            <a:r>
              <a:rPr lang="en-US" dirty="0"/>
              <a:t>Linear activation functions:</a:t>
            </a:r>
          </a:p>
          <a:p>
            <a:pPr marL="658363" lvl="1" indent="-457200">
              <a:buFont typeface="+mj-lt"/>
              <a:buAutoNum type="arabicPeriod"/>
            </a:pPr>
            <a:r>
              <a:rPr lang="en-US" sz="2400" dirty="0"/>
              <a:t>It’s not possible to use backpropagation as the derivative of the function is a constant and has no relation to the input x</a:t>
            </a:r>
          </a:p>
          <a:p>
            <a:pPr marL="658363" lvl="1" indent="-457200">
              <a:buFont typeface="+mj-lt"/>
              <a:buAutoNum type="arabicPeriod"/>
            </a:pPr>
            <a:r>
              <a:rPr lang="en-US" sz="2400" dirty="0"/>
              <a:t>A linear activation function turns the neural network into just one layer where all layers of the neural network will collapse into one if a linear activation function is used</a:t>
            </a:r>
          </a:p>
          <a:p>
            <a:pPr>
              <a:buFont typeface="Wingdings" panose="05000000000000000000" pitchFamily="2" charset="2"/>
              <a:buChar char="v"/>
            </a:pPr>
            <a:r>
              <a:rPr lang="en-US" dirty="0"/>
              <a:t>Non-linear activation functions:</a:t>
            </a:r>
          </a:p>
          <a:p>
            <a:pPr marL="883150" lvl="1" indent="-514350">
              <a:buFont typeface="+mj-lt"/>
              <a:buAutoNum type="arabicPeriod"/>
            </a:pPr>
            <a:r>
              <a:rPr lang="en-US" sz="2400" dirty="0"/>
              <a:t>They allow backpropagation because now the derivative function would be related to the input, and it’s possible to go back and understand which weights in the input neurons can provide a better prediction</a:t>
            </a:r>
          </a:p>
          <a:p>
            <a:pPr marL="883150" lvl="1" indent="-514350">
              <a:buFont typeface="+mj-lt"/>
              <a:buAutoNum type="arabicPeriod"/>
            </a:pPr>
            <a:r>
              <a:rPr lang="en-US" sz="2400" dirty="0"/>
              <a:t>They allow the stacking of multiple layers where the output can be represented as a functional computation in a neural network</a:t>
            </a:r>
          </a:p>
        </p:txBody>
      </p:sp>
      <p:pic>
        <p:nvPicPr>
          <p:cNvPr id="11" name="Picture 10" descr="A picture containing text, antenna, colorful&#10;&#10;Description automatically generated">
            <a:extLst>
              <a:ext uri="{FF2B5EF4-FFF2-40B4-BE49-F238E27FC236}">
                <a16:creationId xmlns:a16="http://schemas.microsoft.com/office/drawing/2014/main" id="{319FC14D-0B56-1E46-5219-CB6C0E5C75BB}"/>
              </a:ext>
            </a:extLst>
          </p:cNvPr>
          <p:cNvPicPr>
            <a:picLocks noChangeAspect="1"/>
          </p:cNvPicPr>
          <p:nvPr/>
        </p:nvPicPr>
        <p:blipFill rotWithShape="1">
          <a:blip r:embed="rId2">
            <a:extLst>
              <a:ext uri="{28A0092B-C50C-407E-A947-70E740481C1C}">
                <a14:useLocalDpi xmlns:a14="http://schemas.microsoft.com/office/drawing/2010/main" val="0"/>
              </a:ext>
            </a:extLst>
          </a:blip>
          <a:srcRect r="54910"/>
          <a:stretch/>
        </p:blipFill>
        <p:spPr>
          <a:xfrm>
            <a:off x="9481666" y="1193800"/>
            <a:ext cx="2187019" cy="2461574"/>
          </a:xfrm>
          <a:prstGeom prst="rect">
            <a:avLst/>
          </a:prstGeom>
          <a:noFill/>
        </p:spPr>
      </p:pic>
      <p:sp>
        <p:nvSpPr>
          <p:cNvPr id="5" name="Date Placeholder 4">
            <a:extLst>
              <a:ext uri="{FF2B5EF4-FFF2-40B4-BE49-F238E27FC236}">
                <a16:creationId xmlns:a16="http://schemas.microsoft.com/office/drawing/2014/main" id="{CCA6274D-2B8F-AE8C-51AC-24A918363B92}"/>
              </a:ext>
            </a:extLst>
          </p:cNvPr>
          <p:cNvSpPr>
            <a:spLocks noGrp="1"/>
          </p:cNvSpPr>
          <p:nvPr>
            <p:ph type="dt" sz="half" idx="10"/>
          </p:nvPr>
        </p:nvSpPr>
        <p:spPr>
          <a:xfrm>
            <a:off x="304801" y="6442483"/>
            <a:ext cx="2472271" cy="365125"/>
          </a:xfrm>
        </p:spPr>
        <p:txBody>
          <a:bodyPr anchor="ctr">
            <a:normAutofit/>
          </a:bodyPr>
          <a:lstStyle/>
          <a:p>
            <a:pPr>
              <a:spcAft>
                <a:spcPts val="600"/>
              </a:spcAft>
            </a:pPr>
            <a:fld id="{11C91B59-BAF3-4521-AFE5-F10C3E2C9939}" type="datetime1">
              <a:rPr lang="en-US" smtClean="0"/>
              <a:pPr>
                <a:spcAft>
                  <a:spcPts val="600"/>
                </a:spcAft>
              </a:pPr>
              <a:t>12/5/2022</a:t>
            </a:fld>
            <a:endParaRPr lang="en-US"/>
          </a:p>
        </p:txBody>
      </p:sp>
      <p:sp>
        <p:nvSpPr>
          <p:cNvPr id="6" name="Footer Placeholder 5">
            <a:extLst>
              <a:ext uri="{FF2B5EF4-FFF2-40B4-BE49-F238E27FC236}">
                <a16:creationId xmlns:a16="http://schemas.microsoft.com/office/drawing/2014/main" id="{D9A73C0A-9937-D4F8-2E5E-6D5D7AB5E3A8}"/>
              </a:ext>
            </a:extLst>
          </p:cNvPr>
          <p:cNvSpPr>
            <a:spLocks noGrp="1"/>
          </p:cNvSpPr>
          <p:nvPr>
            <p:ph type="ftr" sz="quarter" idx="11"/>
          </p:nvPr>
        </p:nvSpPr>
        <p:spPr>
          <a:xfrm>
            <a:off x="3686186" y="6459786"/>
            <a:ext cx="4822804" cy="365125"/>
          </a:xfrm>
        </p:spPr>
        <p:txBody>
          <a:bodyPr anchor="ctr">
            <a:normAutofit/>
          </a:bodyPr>
          <a:lstStyle/>
          <a:p>
            <a:pPr>
              <a:spcAft>
                <a:spcPts val="600"/>
              </a:spcAft>
            </a:pPr>
            <a:r>
              <a:rPr lang="en-US"/>
              <a:t>Introduction to AI</a:t>
            </a:r>
          </a:p>
        </p:txBody>
      </p:sp>
      <p:sp>
        <p:nvSpPr>
          <p:cNvPr id="7" name="Slide Number Placeholder 6">
            <a:extLst>
              <a:ext uri="{FF2B5EF4-FFF2-40B4-BE49-F238E27FC236}">
                <a16:creationId xmlns:a16="http://schemas.microsoft.com/office/drawing/2014/main" id="{BB3D3C19-CB9D-3F98-E6B3-199629462883}"/>
              </a:ext>
            </a:extLst>
          </p:cNvPr>
          <p:cNvSpPr>
            <a:spLocks noGrp="1"/>
          </p:cNvSpPr>
          <p:nvPr>
            <p:ph type="sldNum" sz="quarter" idx="12"/>
          </p:nvPr>
        </p:nvSpPr>
        <p:spPr>
          <a:xfrm>
            <a:off x="10575176" y="6448468"/>
            <a:ext cx="1312025" cy="365125"/>
          </a:xfrm>
        </p:spPr>
        <p:txBody>
          <a:bodyPr anchor="ctr">
            <a:normAutofit/>
          </a:bodyPr>
          <a:lstStyle/>
          <a:p>
            <a:pPr>
              <a:spcAft>
                <a:spcPts val="600"/>
              </a:spcAft>
            </a:pPr>
            <a:fld id="{B7884E68-CE57-44C0-BE0F-84C629DF22D5}" type="slidenum">
              <a:rPr lang="en-US" smtClean="0"/>
              <a:pPr>
                <a:spcAft>
                  <a:spcPts val="600"/>
                </a:spcAft>
              </a:pPr>
              <a:t>28</a:t>
            </a:fld>
            <a:endParaRPr lang="en-US"/>
          </a:p>
        </p:txBody>
      </p:sp>
      <p:pic>
        <p:nvPicPr>
          <p:cNvPr id="12" name="Picture 11" descr="A picture containing text, antenna, colorful&#10;&#10;Description automatically generated">
            <a:extLst>
              <a:ext uri="{FF2B5EF4-FFF2-40B4-BE49-F238E27FC236}">
                <a16:creationId xmlns:a16="http://schemas.microsoft.com/office/drawing/2014/main" id="{1D06B7EB-5FBE-955C-5206-F1D63E109BE8}"/>
              </a:ext>
            </a:extLst>
          </p:cNvPr>
          <p:cNvPicPr>
            <a:picLocks noChangeAspect="1"/>
          </p:cNvPicPr>
          <p:nvPr/>
        </p:nvPicPr>
        <p:blipFill rotWithShape="1">
          <a:blip r:embed="rId2">
            <a:extLst>
              <a:ext uri="{28A0092B-C50C-407E-A947-70E740481C1C}">
                <a14:useLocalDpi xmlns:a14="http://schemas.microsoft.com/office/drawing/2010/main" val="0"/>
              </a:ext>
            </a:extLst>
          </a:blip>
          <a:srcRect l="50841"/>
          <a:stretch/>
        </p:blipFill>
        <p:spPr>
          <a:xfrm>
            <a:off x="9382973" y="3655374"/>
            <a:ext cx="2384403" cy="2461574"/>
          </a:xfrm>
          <a:prstGeom prst="rect">
            <a:avLst/>
          </a:prstGeom>
          <a:noFill/>
        </p:spPr>
      </p:pic>
      <p:sp>
        <p:nvSpPr>
          <p:cNvPr id="13" name="TextBox 12">
            <a:extLst>
              <a:ext uri="{FF2B5EF4-FFF2-40B4-BE49-F238E27FC236}">
                <a16:creationId xmlns:a16="http://schemas.microsoft.com/office/drawing/2014/main" id="{A6B55221-DE08-2F94-C84C-86B164852F06}"/>
              </a:ext>
            </a:extLst>
          </p:cNvPr>
          <p:cNvSpPr txBox="1"/>
          <p:nvPr/>
        </p:nvSpPr>
        <p:spPr>
          <a:xfrm>
            <a:off x="7202690" y="6495904"/>
            <a:ext cx="4430828" cy="276999"/>
          </a:xfrm>
          <a:prstGeom prst="rect">
            <a:avLst/>
          </a:prstGeom>
          <a:noFill/>
        </p:spPr>
        <p:txBody>
          <a:bodyPr wrap="none" rtlCol="0">
            <a:spAutoFit/>
          </a:bodyPr>
          <a:lstStyle/>
          <a:p>
            <a:r>
              <a:rPr lang="en-US" sz="1200" dirty="0">
                <a:solidFill>
                  <a:schemeClr val="bg1"/>
                </a:solidFill>
              </a:rPr>
              <a:t>https://www.v7labs.com/blog/neural-networks-activation-functions</a:t>
            </a:r>
          </a:p>
        </p:txBody>
      </p:sp>
    </p:spTree>
    <p:extLst>
      <p:ext uri="{BB962C8B-B14F-4D97-AF65-F5344CB8AC3E}">
        <p14:creationId xmlns:p14="http://schemas.microsoft.com/office/powerpoint/2010/main" val="30449503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5CD4A9E-2B2E-A2DF-8713-8EB4243C4BA2}"/>
              </a:ext>
            </a:extLst>
          </p:cNvPr>
          <p:cNvSpPr>
            <a:spLocks noGrp="1"/>
          </p:cNvSpPr>
          <p:nvPr>
            <p:ph type="title"/>
          </p:nvPr>
        </p:nvSpPr>
        <p:spPr/>
        <p:txBody>
          <a:bodyPr>
            <a:normAutofit fontScale="90000"/>
          </a:bodyPr>
          <a:lstStyle/>
          <a:p>
            <a:r>
              <a:rPr lang="en-US" dirty="0"/>
              <a:t>Activation Functions</a:t>
            </a:r>
          </a:p>
        </p:txBody>
      </p:sp>
      <mc:AlternateContent xmlns:mc="http://schemas.openxmlformats.org/markup-compatibility/2006" xmlns:a14="http://schemas.microsoft.com/office/drawing/2010/main">
        <mc:Choice Requires="a14">
          <p:sp>
            <p:nvSpPr>
              <p:cNvPr id="9" name="Content Placeholder 8">
                <a:extLst>
                  <a:ext uri="{FF2B5EF4-FFF2-40B4-BE49-F238E27FC236}">
                    <a16:creationId xmlns:a16="http://schemas.microsoft.com/office/drawing/2014/main" id="{871019D1-EADE-2DAB-78FF-A8C7B8826603}"/>
                  </a:ext>
                </a:extLst>
              </p:cNvPr>
              <p:cNvSpPr>
                <a:spLocks noGrp="1"/>
              </p:cNvSpPr>
              <p:nvPr>
                <p:ph idx="1"/>
              </p:nvPr>
            </p:nvSpPr>
            <p:spPr>
              <a:xfrm>
                <a:off x="304800" y="1228153"/>
                <a:ext cx="8204190" cy="5021979"/>
              </a:xfrm>
            </p:spPr>
            <p:txBody>
              <a:bodyPr>
                <a:normAutofit fontScale="85000" lnSpcReduction="10000"/>
              </a:bodyPr>
              <a:lstStyle/>
              <a:p>
                <a:r>
                  <a:rPr lang="en-US" b="1" dirty="0"/>
                  <a:t>Binary Step Function</a:t>
                </a:r>
              </a:p>
              <a:p>
                <a:pPr lvl="1"/>
                <a:r>
                  <a:rPr lang="en-US" dirty="0"/>
                  <a:t>The input fed to the activation function is compared to a certain </a:t>
                </a:r>
                <a:r>
                  <a:rPr lang="en-US" b="1" dirty="0">
                    <a:solidFill>
                      <a:srgbClr val="FF0000"/>
                    </a:solidFill>
                  </a:rPr>
                  <a:t>threshold</a:t>
                </a:r>
                <a:r>
                  <a:rPr lang="en-US" dirty="0"/>
                  <a:t>; if the input is greater than it, then the neuron is activated, else it is deactivated, meaning that its output is not passed on to the next hidden layer.</a:t>
                </a:r>
              </a:p>
              <a:p>
                <a:pPr lvl="2"/>
                <a14:m>
                  <m:oMath xmlns:m="http://schemas.openxmlformats.org/officeDocument/2006/math">
                    <m:r>
                      <a:rPr lang="en-US" i="1" smtClean="0">
                        <a:latin typeface="Cambria Math" panose="02040503050406030204" pitchFamily="18" charset="0"/>
                      </a:rPr>
                      <m:t>𝑓</m:t>
                    </m:r>
                    <m:d>
                      <m:dPr>
                        <m:ctrlPr>
                          <a:rPr lang="en-US" i="1">
                            <a:latin typeface="Cambria Math" panose="02040503050406030204" pitchFamily="18" charset="0"/>
                          </a:rPr>
                        </m:ctrlPr>
                      </m:dPr>
                      <m:e>
                        <m:nary>
                          <m:naryPr>
                            <m:chr m:val="∑"/>
                            <m:limLoc m:val="undOvr"/>
                            <m:ctrlPr>
                              <a:rPr lang="en-US" i="1">
                                <a:latin typeface="Cambria Math" panose="02040503050406030204" pitchFamily="18" charset="0"/>
                              </a:rPr>
                            </m:ctrlPr>
                          </m:naryPr>
                          <m:sub>
                            <m: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𝑛</m:t>
                            </m:r>
                          </m:sup>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𝑖</m:t>
                                </m:r>
                              </m:sub>
                            </m:sSub>
                          </m:e>
                        </m:nary>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1"/>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1</m:t>
                              </m:r>
                              <m:r>
                                <a:rPr lang="en-US" b="0" i="1" smtClean="0">
                                  <a:latin typeface="Cambria Math" panose="02040503050406030204" pitchFamily="18" charset="0"/>
                                </a:rPr>
                                <m:t>     </m:t>
                              </m:r>
                              <m:r>
                                <a:rPr lang="en-US" b="0" i="1" smtClean="0">
                                  <a:latin typeface="Cambria Math" panose="02040503050406030204" pitchFamily="18" charset="0"/>
                                </a:rPr>
                                <m:t>𝑖𝑓</m:t>
                              </m:r>
                              <m:r>
                                <a:rPr lang="en-US" b="0" i="1" smtClean="0">
                                  <a:latin typeface="Cambria Math" panose="02040503050406030204" pitchFamily="18" charset="0"/>
                                </a:rPr>
                                <m:t> </m:t>
                              </m:r>
                              <m:r>
                                <a:rPr lang="en-US" b="0" i="1" smtClean="0">
                                  <a:latin typeface="Cambria Math" panose="02040503050406030204" pitchFamily="18" charset="0"/>
                                </a:rPr>
                                <m:t>𝑧</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𝑇</m:t>
                              </m:r>
                            </m:e>
                          </m:mr>
                          <m:mr>
                            <m:e>
                              <m:r>
                                <a:rPr lang="en-US" b="0" i="1" smtClean="0">
                                  <a:latin typeface="Cambria Math" panose="02040503050406030204" pitchFamily="18" charset="0"/>
                                </a:rPr>
                                <m:t>0 </m:t>
                              </m:r>
                              <m:r>
                                <a:rPr lang="en-US" b="0" i="1" smtClean="0">
                                  <a:latin typeface="Cambria Math" panose="02040503050406030204" pitchFamily="18" charset="0"/>
                                </a:rPr>
                                <m:t>𝑜𝑡h𝑒𝑟𝑤𝑖𝑠𝑒</m:t>
                              </m:r>
                            </m:e>
                          </m:mr>
                        </m:m>
                      </m:e>
                    </m:d>
                  </m:oMath>
                </a14:m>
                <a:endParaRPr lang="en-US" dirty="0"/>
              </a:p>
              <a:p>
                <a:r>
                  <a:rPr lang="en-US" dirty="0"/>
                  <a:t>Limitations of binary step function:</a:t>
                </a:r>
              </a:p>
              <a:p>
                <a:pPr marL="757237" lvl="1" indent="-514350">
                  <a:buFont typeface="+mj-lt"/>
                  <a:buAutoNum type="arabicPeriod"/>
                </a:pPr>
                <a:r>
                  <a:rPr lang="en-US" dirty="0"/>
                  <a:t>It cannot provide multi-value outputs, i.e., it cannot be used for multi-class classification problems. </a:t>
                </a:r>
              </a:p>
              <a:p>
                <a:pPr marL="757237" lvl="1" indent="-514350">
                  <a:buFont typeface="+mj-lt"/>
                  <a:buAutoNum type="arabicPeriod"/>
                </a:pPr>
                <a:r>
                  <a:rPr lang="en-US" dirty="0"/>
                  <a:t>The gradient of the step function is zero, which causes a hindrance in the backpropagation process.</a:t>
                </a:r>
              </a:p>
            </p:txBody>
          </p:sp>
        </mc:Choice>
        <mc:Fallback xmlns="">
          <p:sp>
            <p:nvSpPr>
              <p:cNvPr id="9" name="Content Placeholder 8">
                <a:extLst>
                  <a:ext uri="{FF2B5EF4-FFF2-40B4-BE49-F238E27FC236}">
                    <a16:creationId xmlns:a16="http://schemas.microsoft.com/office/drawing/2014/main" id="{871019D1-EADE-2DAB-78FF-A8C7B8826603}"/>
                  </a:ext>
                </a:extLst>
              </p:cNvPr>
              <p:cNvSpPr>
                <a:spLocks noGrp="1" noRot="1" noChangeAspect="1" noMove="1" noResize="1" noEditPoints="1" noAdjustHandles="1" noChangeArrowheads="1" noChangeShapeType="1" noTextEdit="1"/>
              </p:cNvSpPr>
              <p:nvPr>
                <p:ph idx="1"/>
              </p:nvPr>
            </p:nvSpPr>
            <p:spPr>
              <a:xfrm>
                <a:off x="304800" y="1228153"/>
                <a:ext cx="8204190" cy="5021979"/>
              </a:xfrm>
              <a:blipFill>
                <a:blip r:embed="rId2"/>
                <a:stretch>
                  <a:fillRect l="-1634" t="-3034" b="-485"/>
                </a:stretch>
              </a:blipFill>
            </p:spPr>
            <p:txBody>
              <a:bodyPr/>
              <a:lstStyle/>
              <a:p>
                <a:r>
                  <a:rPr lang="en-US">
                    <a:noFill/>
                  </a:rPr>
                  <a:t> </a:t>
                </a:r>
              </a:p>
            </p:txBody>
          </p:sp>
        </mc:Fallback>
      </mc:AlternateContent>
      <p:sp>
        <p:nvSpPr>
          <p:cNvPr id="5" name="Date Placeholder 4">
            <a:extLst>
              <a:ext uri="{FF2B5EF4-FFF2-40B4-BE49-F238E27FC236}">
                <a16:creationId xmlns:a16="http://schemas.microsoft.com/office/drawing/2014/main" id="{CCA6274D-2B8F-AE8C-51AC-24A918363B92}"/>
              </a:ext>
            </a:extLst>
          </p:cNvPr>
          <p:cNvSpPr>
            <a:spLocks noGrp="1"/>
          </p:cNvSpPr>
          <p:nvPr>
            <p:ph type="dt" sz="half" idx="10"/>
          </p:nvPr>
        </p:nvSpPr>
        <p:spPr/>
        <p:txBody>
          <a:bodyPr/>
          <a:lstStyle/>
          <a:p>
            <a:fld id="{11C91B59-BAF3-4521-AFE5-F10C3E2C9939}" type="datetime1">
              <a:rPr lang="en-US" smtClean="0"/>
              <a:t>12/5/2022</a:t>
            </a:fld>
            <a:endParaRPr lang="en-US"/>
          </a:p>
        </p:txBody>
      </p:sp>
      <p:sp>
        <p:nvSpPr>
          <p:cNvPr id="6" name="Footer Placeholder 5">
            <a:extLst>
              <a:ext uri="{FF2B5EF4-FFF2-40B4-BE49-F238E27FC236}">
                <a16:creationId xmlns:a16="http://schemas.microsoft.com/office/drawing/2014/main" id="{D9A73C0A-9937-D4F8-2E5E-6D5D7AB5E3A8}"/>
              </a:ext>
            </a:extLst>
          </p:cNvPr>
          <p:cNvSpPr>
            <a:spLocks noGrp="1"/>
          </p:cNvSpPr>
          <p:nvPr>
            <p:ph type="ftr" sz="quarter" idx="11"/>
          </p:nvPr>
        </p:nvSpPr>
        <p:spPr/>
        <p:txBody>
          <a:bodyPr/>
          <a:lstStyle/>
          <a:p>
            <a:r>
              <a:rPr lang="en-US"/>
              <a:t>Introduction to AI</a:t>
            </a:r>
          </a:p>
        </p:txBody>
      </p:sp>
      <p:sp>
        <p:nvSpPr>
          <p:cNvPr id="7" name="Slide Number Placeholder 6">
            <a:extLst>
              <a:ext uri="{FF2B5EF4-FFF2-40B4-BE49-F238E27FC236}">
                <a16:creationId xmlns:a16="http://schemas.microsoft.com/office/drawing/2014/main" id="{BB3D3C19-CB9D-3F98-E6B3-199629462883}"/>
              </a:ext>
            </a:extLst>
          </p:cNvPr>
          <p:cNvSpPr>
            <a:spLocks noGrp="1"/>
          </p:cNvSpPr>
          <p:nvPr>
            <p:ph type="sldNum" sz="quarter" idx="12"/>
          </p:nvPr>
        </p:nvSpPr>
        <p:spPr/>
        <p:txBody>
          <a:bodyPr/>
          <a:lstStyle/>
          <a:p>
            <a:fld id="{B7884E68-CE57-44C0-BE0F-84C629DF22D5}" type="slidenum">
              <a:rPr lang="en-US" smtClean="0"/>
              <a:t>29</a:t>
            </a:fld>
            <a:endParaRPr lang="en-US"/>
          </a:p>
        </p:txBody>
      </p:sp>
      <p:pic>
        <p:nvPicPr>
          <p:cNvPr id="3" name="Picture 2" descr="Chart, line chart, box and whisker chart&#10;&#10;Description automatically generated">
            <a:extLst>
              <a:ext uri="{FF2B5EF4-FFF2-40B4-BE49-F238E27FC236}">
                <a16:creationId xmlns:a16="http://schemas.microsoft.com/office/drawing/2014/main" id="{0851C9AD-195B-CCD2-7478-FFB07D38B960}"/>
              </a:ext>
            </a:extLst>
          </p:cNvPr>
          <p:cNvPicPr>
            <a:picLocks noChangeAspect="1"/>
          </p:cNvPicPr>
          <p:nvPr/>
        </p:nvPicPr>
        <p:blipFill rotWithShape="1">
          <a:blip r:embed="rId3">
            <a:extLst>
              <a:ext uri="{28A0092B-C50C-407E-A947-70E740481C1C}">
                <a14:useLocalDpi xmlns:a14="http://schemas.microsoft.com/office/drawing/2010/main" val="0"/>
              </a:ext>
            </a:extLst>
          </a:blip>
          <a:srcRect l="7159" t="9430" r="8644" b="8216"/>
          <a:stretch/>
        </p:blipFill>
        <p:spPr>
          <a:xfrm>
            <a:off x="8784197" y="2279342"/>
            <a:ext cx="2938509" cy="2299316"/>
          </a:xfrm>
          <a:prstGeom prst="rect">
            <a:avLst/>
          </a:prstGeom>
        </p:spPr>
      </p:pic>
      <p:sp>
        <p:nvSpPr>
          <p:cNvPr id="4" name="TextBox 3">
            <a:extLst>
              <a:ext uri="{FF2B5EF4-FFF2-40B4-BE49-F238E27FC236}">
                <a16:creationId xmlns:a16="http://schemas.microsoft.com/office/drawing/2014/main" id="{00015BA1-8484-2D22-34B9-2F20B81DEB11}"/>
              </a:ext>
            </a:extLst>
          </p:cNvPr>
          <p:cNvSpPr txBox="1"/>
          <p:nvPr/>
        </p:nvSpPr>
        <p:spPr>
          <a:xfrm>
            <a:off x="7202690" y="6495904"/>
            <a:ext cx="4430828" cy="276999"/>
          </a:xfrm>
          <a:prstGeom prst="rect">
            <a:avLst/>
          </a:prstGeom>
          <a:noFill/>
        </p:spPr>
        <p:txBody>
          <a:bodyPr wrap="none" rtlCol="0">
            <a:spAutoFit/>
          </a:bodyPr>
          <a:lstStyle/>
          <a:p>
            <a:r>
              <a:rPr lang="en-US" sz="1200" dirty="0">
                <a:solidFill>
                  <a:schemeClr val="bg1"/>
                </a:solidFill>
              </a:rPr>
              <a:t>https://www.v7labs.com/blog/neural-networks-activation-functions</a:t>
            </a:r>
          </a:p>
        </p:txBody>
      </p:sp>
    </p:spTree>
    <p:extLst>
      <p:ext uri="{BB962C8B-B14F-4D97-AF65-F5344CB8AC3E}">
        <p14:creationId xmlns:p14="http://schemas.microsoft.com/office/powerpoint/2010/main" val="35400225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86605"/>
            <a:ext cx="11582400" cy="703996"/>
          </a:xfrm>
        </p:spPr>
        <p:txBody>
          <a:bodyPr anchor="b">
            <a:normAutofit/>
          </a:bodyPr>
          <a:lstStyle/>
          <a:p>
            <a:r>
              <a:rPr lang="en-US" sz="4400" dirty="0"/>
              <a:t>Neural Networks</a:t>
            </a:r>
          </a:p>
        </p:txBody>
      </p:sp>
      <p:sp>
        <p:nvSpPr>
          <p:cNvPr id="3" name="Content Placeholder 2"/>
          <p:cNvSpPr>
            <a:spLocks noGrp="1"/>
          </p:cNvSpPr>
          <p:nvPr>
            <p:ph sz="half" idx="1"/>
          </p:nvPr>
        </p:nvSpPr>
        <p:spPr>
          <a:xfrm>
            <a:off x="304799" y="1193800"/>
            <a:ext cx="6718169" cy="5080000"/>
          </a:xfrm>
        </p:spPr>
        <p:txBody>
          <a:bodyPr>
            <a:normAutofit/>
          </a:bodyPr>
          <a:lstStyle/>
          <a:p>
            <a:r>
              <a:rPr lang="en-US" sz="2800" dirty="0"/>
              <a:t>Neural networks are universal function approximators, where they can:</a:t>
            </a:r>
          </a:p>
          <a:p>
            <a:pPr marL="819150" lvl="1" indent="-514350">
              <a:buFont typeface="+mj-lt"/>
              <a:buAutoNum type="arabicPeriod"/>
            </a:pPr>
            <a:r>
              <a:rPr lang="en-US" sz="2800" dirty="0"/>
              <a:t>Model any Boolean function</a:t>
            </a:r>
          </a:p>
          <a:p>
            <a:pPr marL="819150" lvl="1" indent="-514350">
              <a:buFont typeface="+mj-lt"/>
              <a:buAutoNum type="arabicPeriod"/>
            </a:pPr>
            <a:r>
              <a:rPr lang="en-US" sz="2800" dirty="0"/>
              <a:t>Model any classification boundary</a:t>
            </a:r>
          </a:p>
          <a:p>
            <a:pPr marL="819150" lvl="1" indent="-514350">
              <a:buFont typeface="+mj-lt"/>
              <a:buAutoNum type="arabicPeriod"/>
            </a:pPr>
            <a:r>
              <a:rPr lang="en-US" sz="2800" dirty="0"/>
              <a:t>Model any continuous valued function</a:t>
            </a:r>
          </a:p>
          <a:p>
            <a:r>
              <a:rPr lang="en-US" sz="2800" dirty="0"/>
              <a:t>To approximate a given function, the neural network must satisfy minimal architecture constraints, i.e., the number of neuron per layer and the number of hidden layers must be sufficient to approximate the intended function.</a:t>
            </a:r>
          </a:p>
        </p:txBody>
      </p:sp>
      <p:sp>
        <p:nvSpPr>
          <p:cNvPr id="17" name="Date Placeholder 4">
            <a:extLst>
              <a:ext uri="{FF2B5EF4-FFF2-40B4-BE49-F238E27FC236}">
                <a16:creationId xmlns:a16="http://schemas.microsoft.com/office/drawing/2014/main" id="{0D03879E-C014-6457-EEA1-8F1B2DBD88D1}"/>
              </a:ext>
            </a:extLst>
          </p:cNvPr>
          <p:cNvSpPr>
            <a:spLocks noGrp="1"/>
          </p:cNvSpPr>
          <p:nvPr>
            <p:ph type="dt" sz="half" idx="10"/>
          </p:nvPr>
        </p:nvSpPr>
        <p:spPr>
          <a:xfrm>
            <a:off x="304801" y="6442483"/>
            <a:ext cx="2472271" cy="365125"/>
          </a:xfrm>
        </p:spPr>
        <p:txBody>
          <a:bodyPr/>
          <a:lstStyle/>
          <a:p>
            <a:pPr>
              <a:spcAft>
                <a:spcPts val="600"/>
              </a:spcAft>
            </a:pPr>
            <a:fld id="{11C91B59-BAF3-4521-AFE5-F10C3E2C9939}" type="datetime1">
              <a:rPr lang="en-US" smtClean="0"/>
              <a:pPr>
                <a:spcAft>
                  <a:spcPts val="600"/>
                </a:spcAft>
              </a:pPr>
              <a:t>12/5/2022</a:t>
            </a:fld>
            <a:endParaRPr lang="en-US"/>
          </a:p>
        </p:txBody>
      </p:sp>
      <p:sp>
        <p:nvSpPr>
          <p:cNvPr id="19" name="Footer Placeholder 5">
            <a:extLst>
              <a:ext uri="{FF2B5EF4-FFF2-40B4-BE49-F238E27FC236}">
                <a16:creationId xmlns:a16="http://schemas.microsoft.com/office/drawing/2014/main" id="{50977822-D444-6C31-741D-DA4451412FC3}"/>
              </a:ext>
            </a:extLst>
          </p:cNvPr>
          <p:cNvSpPr>
            <a:spLocks noGrp="1"/>
          </p:cNvSpPr>
          <p:nvPr>
            <p:ph type="ftr" sz="quarter" idx="11"/>
          </p:nvPr>
        </p:nvSpPr>
        <p:spPr>
          <a:xfrm>
            <a:off x="3686186" y="6459786"/>
            <a:ext cx="4822804" cy="365125"/>
          </a:xfrm>
        </p:spPr>
        <p:txBody>
          <a:bodyPr/>
          <a:lstStyle/>
          <a:p>
            <a:pPr>
              <a:spcAft>
                <a:spcPts val="600"/>
              </a:spcAft>
            </a:pPr>
            <a:r>
              <a:rPr lang="en-US"/>
              <a:t>Introduction to AI</a:t>
            </a:r>
          </a:p>
        </p:txBody>
      </p:sp>
      <p:sp>
        <p:nvSpPr>
          <p:cNvPr id="21" name="Slide Number Placeholder 6">
            <a:extLst>
              <a:ext uri="{FF2B5EF4-FFF2-40B4-BE49-F238E27FC236}">
                <a16:creationId xmlns:a16="http://schemas.microsoft.com/office/drawing/2014/main" id="{E4C088E0-2D28-35FB-A9DB-2B5DD3BEC81E}"/>
              </a:ext>
            </a:extLst>
          </p:cNvPr>
          <p:cNvSpPr>
            <a:spLocks noGrp="1"/>
          </p:cNvSpPr>
          <p:nvPr>
            <p:ph type="sldNum" sz="quarter" idx="12"/>
          </p:nvPr>
        </p:nvSpPr>
        <p:spPr>
          <a:xfrm>
            <a:off x="10575176" y="6448468"/>
            <a:ext cx="1312025" cy="365125"/>
          </a:xfrm>
        </p:spPr>
        <p:txBody>
          <a:bodyPr/>
          <a:lstStyle/>
          <a:p>
            <a:pPr>
              <a:spcAft>
                <a:spcPts val="600"/>
              </a:spcAft>
            </a:pPr>
            <a:fld id="{B7884E68-CE57-44C0-BE0F-84C629DF22D5}" type="slidenum">
              <a:rPr lang="en-US" smtClean="0"/>
              <a:pPr>
                <a:spcAft>
                  <a:spcPts val="600"/>
                </a:spcAft>
              </a:pPr>
              <a:t>3</a:t>
            </a:fld>
            <a:endParaRPr lang="en-US"/>
          </a:p>
        </p:txBody>
      </p:sp>
      <p:pic>
        <p:nvPicPr>
          <p:cNvPr id="29" name="Picture 28">
            <a:extLst>
              <a:ext uri="{FF2B5EF4-FFF2-40B4-BE49-F238E27FC236}">
                <a16:creationId xmlns:a16="http://schemas.microsoft.com/office/drawing/2014/main" id="{33B5C89A-B968-8C94-1B16-DAF2FBC7ECD8}"/>
              </a:ext>
            </a:extLst>
          </p:cNvPr>
          <p:cNvPicPr>
            <a:picLocks noChangeAspect="1"/>
          </p:cNvPicPr>
          <p:nvPr/>
        </p:nvPicPr>
        <p:blipFill>
          <a:blip r:embed="rId2"/>
          <a:stretch>
            <a:fillRect/>
          </a:stretch>
        </p:blipFill>
        <p:spPr>
          <a:xfrm>
            <a:off x="6766562" y="1396010"/>
            <a:ext cx="5425438" cy="4675580"/>
          </a:xfrm>
          <a:prstGeom prst="rect">
            <a:avLst/>
          </a:prstGeom>
        </p:spPr>
      </p:pic>
    </p:spTree>
    <p:extLst>
      <p:ext uri="{BB962C8B-B14F-4D97-AF65-F5344CB8AC3E}">
        <p14:creationId xmlns:p14="http://schemas.microsoft.com/office/powerpoint/2010/main" val="356755783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22F745-585E-4F2D-2E26-312E21A7B5D8}"/>
              </a:ext>
            </a:extLst>
          </p:cNvPr>
          <p:cNvSpPr>
            <a:spLocks noGrp="1"/>
          </p:cNvSpPr>
          <p:nvPr>
            <p:ph type="title"/>
          </p:nvPr>
        </p:nvSpPr>
        <p:spPr/>
        <p:txBody>
          <a:bodyPr>
            <a:normAutofit fontScale="90000"/>
          </a:bodyPr>
          <a:lstStyle/>
          <a:p>
            <a:r>
              <a:rPr lang="en-US" dirty="0"/>
              <a:t>Activation Functions (Sigmoid/logistic Activation)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B6DC41F-5358-14BB-572C-5137CD7FD677}"/>
                  </a:ext>
                </a:extLst>
              </p:cNvPr>
              <p:cNvSpPr>
                <a:spLocks noGrp="1"/>
              </p:cNvSpPr>
              <p:nvPr>
                <p:ph idx="1"/>
              </p:nvPr>
            </p:nvSpPr>
            <p:spPr>
              <a:xfrm>
                <a:off x="304801" y="1228153"/>
                <a:ext cx="7321118" cy="5021979"/>
              </a:xfrm>
            </p:spPr>
            <p:txBody>
              <a:bodyPr>
                <a:normAutofit fontScale="92500"/>
              </a:bodyPr>
              <a:lstStyle/>
              <a:p>
                <a:r>
                  <a:rPr lang="en-US" b="1" dirty="0"/>
                  <a:t>Sigmoid / Logistic Activation Function </a:t>
                </a:r>
              </a:p>
              <a:p>
                <a:pPr lvl="1"/>
                <a:r>
                  <a:rPr lang="en-US" dirty="0"/>
                  <a:t>This function takes any real value as input and outputs values in the range of 0 to 1</a:t>
                </a:r>
              </a:p>
              <a:p>
                <a:pPr lvl="1"/>
                <a:r>
                  <a:rPr lang="en-US" dirty="0"/>
                  <a:t>The larger the input (more positive), the closer the output value will be to 1.0, whereas the smaller the input (more negative), the closer the output will be to 0.0</a:t>
                </a:r>
              </a:p>
              <a:p>
                <a:pPr lvl="1"/>
                <a:r>
                  <a:rPr lang="en-US" dirty="0"/>
                  <a:t>Mathematically it can be represented as:</a:t>
                </a:r>
              </a:p>
              <a:p>
                <a:pPr marL="304800" lvl="1"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𝑧</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m:t>
                              </m:r>
                              <m:r>
                                <a:rPr lang="en-US" b="0" i="1" smtClean="0">
                                  <a:latin typeface="Cambria Math" panose="02040503050406030204" pitchFamily="18" charset="0"/>
                                </a:rPr>
                                <m:t>𝑧</m:t>
                              </m:r>
                            </m:sup>
                          </m:sSup>
                        </m:den>
                      </m:f>
                    </m:oMath>
                  </m:oMathPara>
                </a14:m>
                <a:endParaRPr lang="en-US" dirty="0"/>
              </a:p>
              <a:p>
                <a:pPr marL="304800" lvl="1" indent="0">
                  <a:buNone/>
                </a:pPr>
                <a:endParaRPr lang="en-US" dirty="0"/>
              </a:p>
            </p:txBody>
          </p:sp>
        </mc:Choice>
        <mc:Fallback xmlns="">
          <p:sp>
            <p:nvSpPr>
              <p:cNvPr id="3" name="Content Placeholder 2">
                <a:extLst>
                  <a:ext uri="{FF2B5EF4-FFF2-40B4-BE49-F238E27FC236}">
                    <a16:creationId xmlns:a16="http://schemas.microsoft.com/office/drawing/2014/main" id="{BB6DC41F-5358-14BB-572C-5137CD7FD677}"/>
                  </a:ext>
                </a:extLst>
              </p:cNvPr>
              <p:cNvSpPr>
                <a:spLocks noGrp="1" noRot="1" noChangeAspect="1" noMove="1" noResize="1" noEditPoints="1" noAdjustHandles="1" noChangeArrowheads="1" noChangeShapeType="1" noTextEdit="1"/>
              </p:cNvSpPr>
              <p:nvPr>
                <p:ph idx="1"/>
              </p:nvPr>
            </p:nvSpPr>
            <p:spPr>
              <a:xfrm>
                <a:off x="304801" y="1228153"/>
                <a:ext cx="7321118" cy="5021979"/>
              </a:xfrm>
              <a:blipFill>
                <a:blip r:embed="rId2"/>
                <a:stretch>
                  <a:fillRect l="-2165" t="-2791" r="-1499"/>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F92EE250-3A0B-F734-E675-070BEB64E1E9}"/>
              </a:ext>
            </a:extLst>
          </p:cNvPr>
          <p:cNvSpPr>
            <a:spLocks noGrp="1"/>
          </p:cNvSpPr>
          <p:nvPr>
            <p:ph type="dt" sz="half" idx="10"/>
          </p:nvPr>
        </p:nvSpPr>
        <p:spPr/>
        <p:txBody>
          <a:bodyPr/>
          <a:lstStyle/>
          <a:p>
            <a:endParaRPr lang="en-US" dirty="0"/>
          </a:p>
        </p:txBody>
      </p:sp>
      <p:sp>
        <p:nvSpPr>
          <p:cNvPr id="5" name="Footer Placeholder 4">
            <a:extLst>
              <a:ext uri="{FF2B5EF4-FFF2-40B4-BE49-F238E27FC236}">
                <a16:creationId xmlns:a16="http://schemas.microsoft.com/office/drawing/2014/main" id="{15DA56C2-DBB2-1DD4-E897-6214230568BD}"/>
              </a:ext>
            </a:extLst>
          </p:cNvPr>
          <p:cNvSpPr>
            <a:spLocks noGrp="1"/>
          </p:cNvSpPr>
          <p:nvPr>
            <p:ph type="ftr" sz="quarter" idx="11"/>
          </p:nvPr>
        </p:nvSpPr>
        <p:spPr/>
        <p:txBody>
          <a:bodyPr/>
          <a:lstStyle/>
          <a:p>
            <a:r>
              <a:rPr lang="en-US"/>
              <a:t>Introduction to AI</a:t>
            </a:r>
          </a:p>
        </p:txBody>
      </p:sp>
      <p:sp>
        <p:nvSpPr>
          <p:cNvPr id="6" name="Slide Number Placeholder 5">
            <a:extLst>
              <a:ext uri="{FF2B5EF4-FFF2-40B4-BE49-F238E27FC236}">
                <a16:creationId xmlns:a16="http://schemas.microsoft.com/office/drawing/2014/main" id="{D68E115C-A3F4-EB25-4B3F-3B94FEED4FCE}"/>
              </a:ext>
            </a:extLst>
          </p:cNvPr>
          <p:cNvSpPr>
            <a:spLocks noGrp="1"/>
          </p:cNvSpPr>
          <p:nvPr>
            <p:ph type="sldNum" sz="quarter" idx="12"/>
          </p:nvPr>
        </p:nvSpPr>
        <p:spPr/>
        <p:txBody>
          <a:bodyPr/>
          <a:lstStyle/>
          <a:p>
            <a:fld id="{B7884E68-CE57-44C0-BE0F-84C629DF22D5}" type="slidenum">
              <a:rPr lang="en-US" smtClean="0"/>
              <a:t>30</a:t>
            </a:fld>
            <a:endParaRPr lang="en-US"/>
          </a:p>
        </p:txBody>
      </p:sp>
      <p:sp>
        <p:nvSpPr>
          <p:cNvPr id="9" name="TextBox 8">
            <a:extLst>
              <a:ext uri="{FF2B5EF4-FFF2-40B4-BE49-F238E27FC236}">
                <a16:creationId xmlns:a16="http://schemas.microsoft.com/office/drawing/2014/main" id="{E5B003DE-7FF5-6E4B-37CB-08DDDE4042E3}"/>
              </a:ext>
            </a:extLst>
          </p:cNvPr>
          <p:cNvSpPr txBox="1"/>
          <p:nvPr/>
        </p:nvSpPr>
        <p:spPr>
          <a:xfrm>
            <a:off x="7202690" y="6495904"/>
            <a:ext cx="4430828" cy="276999"/>
          </a:xfrm>
          <a:prstGeom prst="rect">
            <a:avLst/>
          </a:prstGeom>
          <a:noFill/>
        </p:spPr>
        <p:txBody>
          <a:bodyPr wrap="none" rtlCol="0">
            <a:spAutoFit/>
          </a:bodyPr>
          <a:lstStyle/>
          <a:p>
            <a:r>
              <a:rPr lang="en-US" sz="1200" dirty="0">
                <a:solidFill>
                  <a:schemeClr val="bg1"/>
                </a:solidFill>
              </a:rPr>
              <a:t>https://www.v7labs.com/blog/neural-networks-activation-functions</a:t>
            </a:r>
          </a:p>
        </p:txBody>
      </p:sp>
      <p:pic>
        <p:nvPicPr>
          <p:cNvPr id="15" name="Picture 14">
            <a:extLst>
              <a:ext uri="{FF2B5EF4-FFF2-40B4-BE49-F238E27FC236}">
                <a16:creationId xmlns:a16="http://schemas.microsoft.com/office/drawing/2014/main" id="{F7668BC7-53AA-DD69-F5E4-052C2CA08005}"/>
              </a:ext>
            </a:extLst>
          </p:cNvPr>
          <p:cNvPicPr>
            <a:picLocks noChangeAspect="1"/>
          </p:cNvPicPr>
          <p:nvPr/>
        </p:nvPicPr>
        <p:blipFill rotWithShape="1">
          <a:blip r:embed="rId3"/>
          <a:srcRect l="8350" t="2695" r="8234" b="4699"/>
          <a:stretch/>
        </p:blipFill>
        <p:spPr>
          <a:xfrm>
            <a:off x="7437747" y="1480008"/>
            <a:ext cx="4449452" cy="3704734"/>
          </a:xfrm>
          <a:prstGeom prst="rect">
            <a:avLst/>
          </a:prstGeom>
        </p:spPr>
      </p:pic>
    </p:spTree>
    <p:extLst>
      <p:ext uri="{BB962C8B-B14F-4D97-AF65-F5344CB8AC3E}">
        <p14:creationId xmlns:p14="http://schemas.microsoft.com/office/powerpoint/2010/main" val="148197498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22F745-585E-4F2D-2E26-312E21A7B5D8}"/>
              </a:ext>
            </a:extLst>
          </p:cNvPr>
          <p:cNvSpPr>
            <a:spLocks noGrp="1"/>
          </p:cNvSpPr>
          <p:nvPr>
            <p:ph type="title"/>
          </p:nvPr>
        </p:nvSpPr>
        <p:spPr/>
        <p:txBody>
          <a:bodyPr>
            <a:normAutofit fontScale="90000"/>
          </a:bodyPr>
          <a:lstStyle/>
          <a:p>
            <a:r>
              <a:rPr lang="en-US" dirty="0"/>
              <a:t>Activation Functions (Sigmoid/logistic Activation)</a:t>
            </a:r>
          </a:p>
        </p:txBody>
      </p:sp>
      <p:sp>
        <p:nvSpPr>
          <p:cNvPr id="3" name="Content Placeholder 2">
            <a:extLst>
              <a:ext uri="{FF2B5EF4-FFF2-40B4-BE49-F238E27FC236}">
                <a16:creationId xmlns:a16="http://schemas.microsoft.com/office/drawing/2014/main" id="{BB6DC41F-5358-14BB-572C-5137CD7FD677}"/>
              </a:ext>
            </a:extLst>
          </p:cNvPr>
          <p:cNvSpPr>
            <a:spLocks noGrp="1"/>
          </p:cNvSpPr>
          <p:nvPr>
            <p:ph idx="1"/>
          </p:nvPr>
        </p:nvSpPr>
        <p:spPr>
          <a:xfrm>
            <a:off x="304801" y="1228153"/>
            <a:ext cx="7321118" cy="5021979"/>
          </a:xfrm>
        </p:spPr>
        <p:txBody>
          <a:bodyPr>
            <a:normAutofit/>
          </a:bodyPr>
          <a:lstStyle/>
          <a:p>
            <a:r>
              <a:rPr lang="en-US" dirty="0"/>
              <a:t>Sigmoid/logistic activation function is one of the most widely used functions because: </a:t>
            </a:r>
          </a:p>
          <a:p>
            <a:pPr marL="819150" lvl="1" indent="-514350">
              <a:buFont typeface="+mj-lt"/>
              <a:buAutoNum type="arabicPeriod"/>
            </a:pPr>
            <a:r>
              <a:rPr lang="en-US" dirty="0"/>
              <a:t>Used when we must predict the probability as an output. Since probability only exists between 0 and 1, sigmoid is the right choice.</a:t>
            </a:r>
          </a:p>
          <a:p>
            <a:pPr marL="819150" lvl="1" indent="-514350">
              <a:buFont typeface="+mj-lt"/>
              <a:buAutoNum type="arabicPeriod"/>
            </a:pPr>
            <a:r>
              <a:rPr lang="en-US" dirty="0"/>
              <a:t>The function is differentiable and provides a smooth gradient, i.e., preventing jumps in output values.</a:t>
            </a:r>
          </a:p>
        </p:txBody>
      </p:sp>
      <p:sp>
        <p:nvSpPr>
          <p:cNvPr id="4" name="Date Placeholder 3">
            <a:extLst>
              <a:ext uri="{FF2B5EF4-FFF2-40B4-BE49-F238E27FC236}">
                <a16:creationId xmlns:a16="http://schemas.microsoft.com/office/drawing/2014/main" id="{F92EE250-3A0B-F734-E675-070BEB64E1E9}"/>
              </a:ext>
            </a:extLst>
          </p:cNvPr>
          <p:cNvSpPr>
            <a:spLocks noGrp="1"/>
          </p:cNvSpPr>
          <p:nvPr>
            <p:ph type="dt" sz="half" idx="10"/>
          </p:nvPr>
        </p:nvSpPr>
        <p:spPr/>
        <p:txBody>
          <a:bodyPr/>
          <a:lstStyle/>
          <a:p>
            <a:endParaRPr lang="en-US" dirty="0"/>
          </a:p>
        </p:txBody>
      </p:sp>
      <p:sp>
        <p:nvSpPr>
          <p:cNvPr id="5" name="Footer Placeholder 4">
            <a:extLst>
              <a:ext uri="{FF2B5EF4-FFF2-40B4-BE49-F238E27FC236}">
                <a16:creationId xmlns:a16="http://schemas.microsoft.com/office/drawing/2014/main" id="{15DA56C2-DBB2-1DD4-E897-6214230568BD}"/>
              </a:ext>
            </a:extLst>
          </p:cNvPr>
          <p:cNvSpPr>
            <a:spLocks noGrp="1"/>
          </p:cNvSpPr>
          <p:nvPr>
            <p:ph type="ftr" sz="quarter" idx="11"/>
          </p:nvPr>
        </p:nvSpPr>
        <p:spPr/>
        <p:txBody>
          <a:bodyPr/>
          <a:lstStyle/>
          <a:p>
            <a:r>
              <a:rPr lang="en-US"/>
              <a:t>Introduction to AI</a:t>
            </a:r>
          </a:p>
        </p:txBody>
      </p:sp>
      <p:sp>
        <p:nvSpPr>
          <p:cNvPr id="6" name="Slide Number Placeholder 5">
            <a:extLst>
              <a:ext uri="{FF2B5EF4-FFF2-40B4-BE49-F238E27FC236}">
                <a16:creationId xmlns:a16="http://schemas.microsoft.com/office/drawing/2014/main" id="{D68E115C-A3F4-EB25-4B3F-3B94FEED4FCE}"/>
              </a:ext>
            </a:extLst>
          </p:cNvPr>
          <p:cNvSpPr>
            <a:spLocks noGrp="1"/>
          </p:cNvSpPr>
          <p:nvPr>
            <p:ph type="sldNum" sz="quarter" idx="12"/>
          </p:nvPr>
        </p:nvSpPr>
        <p:spPr/>
        <p:txBody>
          <a:bodyPr/>
          <a:lstStyle/>
          <a:p>
            <a:fld id="{B7884E68-CE57-44C0-BE0F-84C629DF22D5}" type="slidenum">
              <a:rPr lang="en-US" smtClean="0"/>
              <a:t>31</a:t>
            </a:fld>
            <a:endParaRPr lang="en-US"/>
          </a:p>
        </p:txBody>
      </p:sp>
      <p:sp>
        <p:nvSpPr>
          <p:cNvPr id="7" name="TextBox 6">
            <a:extLst>
              <a:ext uri="{FF2B5EF4-FFF2-40B4-BE49-F238E27FC236}">
                <a16:creationId xmlns:a16="http://schemas.microsoft.com/office/drawing/2014/main" id="{17533CC5-BBEC-372D-8D94-E497CF852D20}"/>
              </a:ext>
            </a:extLst>
          </p:cNvPr>
          <p:cNvSpPr txBox="1"/>
          <p:nvPr/>
        </p:nvSpPr>
        <p:spPr>
          <a:xfrm>
            <a:off x="7202690" y="6495904"/>
            <a:ext cx="4430828" cy="276999"/>
          </a:xfrm>
          <a:prstGeom prst="rect">
            <a:avLst/>
          </a:prstGeom>
          <a:noFill/>
        </p:spPr>
        <p:txBody>
          <a:bodyPr wrap="none" rtlCol="0">
            <a:spAutoFit/>
          </a:bodyPr>
          <a:lstStyle/>
          <a:p>
            <a:r>
              <a:rPr lang="en-US" sz="1200" dirty="0">
                <a:solidFill>
                  <a:schemeClr val="bg1"/>
                </a:solidFill>
              </a:rPr>
              <a:t>https://www.v7labs.com/blog/neural-networks-activation-functions</a:t>
            </a:r>
          </a:p>
        </p:txBody>
      </p:sp>
      <p:pic>
        <p:nvPicPr>
          <p:cNvPr id="11" name="Picture 10">
            <a:extLst>
              <a:ext uri="{FF2B5EF4-FFF2-40B4-BE49-F238E27FC236}">
                <a16:creationId xmlns:a16="http://schemas.microsoft.com/office/drawing/2014/main" id="{DD3D169E-5FE5-37F8-E456-83E85F8608F9}"/>
              </a:ext>
            </a:extLst>
          </p:cNvPr>
          <p:cNvPicPr>
            <a:picLocks noChangeAspect="1"/>
          </p:cNvPicPr>
          <p:nvPr/>
        </p:nvPicPr>
        <p:blipFill rotWithShape="1">
          <a:blip r:embed="rId2"/>
          <a:srcRect l="8350" t="2695" r="8234" b="4699"/>
          <a:stretch/>
        </p:blipFill>
        <p:spPr>
          <a:xfrm>
            <a:off x="7437747" y="1480008"/>
            <a:ext cx="4449452" cy="3704734"/>
          </a:xfrm>
          <a:prstGeom prst="rect">
            <a:avLst/>
          </a:prstGeom>
        </p:spPr>
      </p:pic>
    </p:spTree>
    <p:extLst>
      <p:ext uri="{BB962C8B-B14F-4D97-AF65-F5344CB8AC3E}">
        <p14:creationId xmlns:p14="http://schemas.microsoft.com/office/powerpoint/2010/main" val="20076722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1F8381-8FD0-2063-698A-4129A0488DC0}"/>
              </a:ext>
            </a:extLst>
          </p:cNvPr>
          <p:cNvSpPr>
            <a:spLocks noGrp="1"/>
          </p:cNvSpPr>
          <p:nvPr>
            <p:ph type="title"/>
          </p:nvPr>
        </p:nvSpPr>
        <p:spPr/>
        <p:txBody>
          <a:bodyPr>
            <a:normAutofit fontScale="90000"/>
          </a:bodyPr>
          <a:lstStyle/>
          <a:p>
            <a:r>
              <a:rPr lang="en-US" dirty="0"/>
              <a:t>Activation Functions (Sigmoid/logistic Activation)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191D951-C48D-0834-F417-7FAB2A9FD06A}"/>
                  </a:ext>
                </a:extLst>
              </p:cNvPr>
              <p:cNvSpPr>
                <a:spLocks noGrp="1"/>
              </p:cNvSpPr>
              <p:nvPr>
                <p:ph idx="1"/>
              </p:nvPr>
            </p:nvSpPr>
            <p:spPr>
              <a:xfrm>
                <a:off x="304800" y="1228153"/>
                <a:ext cx="8381999" cy="5021979"/>
              </a:xfrm>
            </p:spPr>
            <p:txBody>
              <a:bodyPr>
                <a:normAutofit lnSpcReduction="10000"/>
              </a:bodyPr>
              <a:lstStyle/>
              <a:p>
                <a:r>
                  <a:rPr lang="en-US" dirty="0"/>
                  <a:t>The limitations of sigmoid function:</a:t>
                </a:r>
              </a:p>
              <a:p>
                <a:pPr lvl="1"/>
                <a:r>
                  <a:rPr lang="en-US" dirty="0"/>
                  <a:t>The derivative of the function is:</a:t>
                </a:r>
              </a:p>
              <a:p>
                <a:pPr marL="304800" lvl="1" indent="0">
                  <a:buNone/>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𝑓</m:t>
                          </m:r>
                        </m:e>
                        <m:sup>
                          <m:r>
                            <a:rPr lang="en-US" b="0" i="1" smtClean="0">
                              <a:latin typeface="Cambria Math" panose="02040503050406030204" pitchFamily="18" charset="0"/>
                            </a:rPr>
                            <m:t>′</m:t>
                          </m:r>
                        </m:sup>
                      </m:sSup>
                      <m:d>
                        <m:dPr>
                          <m:ctrlPr>
                            <a:rPr lang="en-US" i="1" smtClean="0">
                              <a:latin typeface="Cambria Math" panose="02040503050406030204" pitchFamily="18" charset="0"/>
                            </a:rPr>
                          </m:ctrlPr>
                        </m:dPr>
                        <m:e>
                          <m:r>
                            <a:rPr lang="en-US" b="0" i="1" smtClean="0">
                              <a:latin typeface="Cambria Math" panose="02040503050406030204" pitchFamily="18" charset="0"/>
                            </a:rPr>
                            <m:t>𝑧</m:t>
                          </m:r>
                        </m:e>
                      </m:d>
                      <m:r>
                        <a:rPr lang="en-US" b="0" i="1" smtClean="0">
                          <a:latin typeface="Cambria Math" panose="02040503050406030204" pitchFamily="18" charset="0"/>
                        </a:rPr>
                        <m:t>=</m:t>
                      </m:r>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𝑧</m:t>
                          </m:r>
                        </m:e>
                      </m:d>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i="1">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𝑧</m:t>
                              </m:r>
                            </m:e>
                          </m:d>
                        </m:e>
                      </m:d>
                    </m:oMath>
                  </m:oMathPara>
                </a14:m>
                <a:endParaRPr lang="en-US" dirty="0"/>
              </a:p>
              <a:p>
                <a:pPr lvl="1"/>
                <a:r>
                  <a:rPr lang="en-US" dirty="0"/>
                  <a:t>As we can see from the derivative figure, the gradients are only significant for range -4 to 4</a:t>
                </a:r>
              </a:p>
              <a:p>
                <a:pPr lvl="1"/>
                <a:r>
                  <a:rPr lang="en-US" dirty="0"/>
                  <a:t>The output of the sigmoid function is not symmetric around zero </a:t>
                </a:r>
                <a:r>
                  <a:rPr lang="en-US" dirty="0">
                    <a:sym typeface="Wingdings" panose="05000000000000000000" pitchFamily="2" charset="2"/>
                  </a:rPr>
                  <a:t></a:t>
                </a:r>
                <a:r>
                  <a:rPr lang="en-US" dirty="0"/>
                  <a:t> the output of all the neurons will be of the same sign! </a:t>
                </a:r>
              </a:p>
              <a:p>
                <a:pPr lvl="2"/>
                <a:r>
                  <a:rPr lang="en-US" dirty="0"/>
                  <a:t>This makes the training of the neural network more difficult and unstable.</a:t>
                </a:r>
              </a:p>
              <a:p>
                <a:pPr lvl="1"/>
                <a:r>
                  <a:rPr lang="en-US" dirty="0"/>
                  <a:t>Vanishing Gradient problem (discussed next)</a:t>
                </a:r>
              </a:p>
              <a:p>
                <a:pPr lvl="1"/>
                <a:endParaRPr lang="en-US" dirty="0"/>
              </a:p>
            </p:txBody>
          </p:sp>
        </mc:Choice>
        <mc:Fallback xmlns="">
          <p:sp>
            <p:nvSpPr>
              <p:cNvPr id="3" name="Content Placeholder 2">
                <a:extLst>
                  <a:ext uri="{FF2B5EF4-FFF2-40B4-BE49-F238E27FC236}">
                    <a16:creationId xmlns:a16="http://schemas.microsoft.com/office/drawing/2014/main" id="{B191D951-C48D-0834-F417-7FAB2A9FD06A}"/>
                  </a:ext>
                </a:extLst>
              </p:cNvPr>
              <p:cNvSpPr>
                <a:spLocks noGrp="1" noRot="1" noChangeAspect="1" noMove="1" noResize="1" noEditPoints="1" noAdjustHandles="1" noChangeArrowheads="1" noChangeShapeType="1" noTextEdit="1"/>
              </p:cNvSpPr>
              <p:nvPr>
                <p:ph idx="1"/>
              </p:nvPr>
            </p:nvSpPr>
            <p:spPr>
              <a:xfrm>
                <a:off x="304800" y="1228153"/>
                <a:ext cx="8381999" cy="5021979"/>
              </a:xfrm>
              <a:blipFill>
                <a:blip r:embed="rId2"/>
                <a:stretch>
                  <a:fillRect l="-2036" t="-3762" r="-364"/>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14FCBB5A-6208-1BCF-F6F1-73145F5309CC}"/>
              </a:ext>
            </a:extLst>
          </p:cNvPr>
          <p:cNvSpPr>
            <a:spLocks noGrp="1"/>
          </p:cNvSpPr>
          <p:nvPr>
            <p:ph type="dt" sz="half" idx="10"/>
          </p:nvPr>
        </p:nvSpPr>
        <p:spPr/>
        <p:txBody>
          <a:bodyPr/>
          <a:lstStyle/>
          <a:p>
            <a:endParaRPr lang="en-US" dirty="0"/>
          </a:p>
        </p:txBody>
      </p:sp>
      <p:sp>
        <p:nvSpPr>
          <p:cNvPr id="5" name="Footer Placeholder 4">
            <a:extLst>
              <a:ext uri="{FF2B5EF4-FFF2-40B4-BE49-F238E27FC236}">
                <a16:creationId xmlns:a16="http://schemas.microsoft.com/office/drawing/2014/main" id="{DB57AC2D-3770-773D-DFD9-BB5FC1EC9DBC}"/>
              </a:ext>
            </a:extLst>
          </p:cNvPr>
          <p:cNvSpPr>
            <a:spLocks noGrp="1"/>
          </p:cNvSpPr>
          <p:nvPr>
            <p:ph type="ftr" sz="quarter" idx="11"/>
          </p:nvPr>
        </p:nvSpPr>
        <p:spPr/>
        <p:txBody>
          <a:bodyPr/>
          <a:lstStyle/>
          <a:p>
            <a:r>
              <a:rPr lang="en-US"/>
              <a:t>Introduction to AI</a:t>
            </a:r>
          </a:p>
        </p:txBody>
      </p:sp>
      <p:sp>
        <p:nvSpPr>
          <p:cNvPr id="6" name="Slide Number Placeholder 5">
            <a:extLst>
              <a:ext uri="{FF2B5EF4-FFF2-40B4-BE49-F238E27FC236}">
                <a16:creationId xmlns:a16="http://schemas.microsoft.com/office/drawing/2014/main" id="{A5C2D2FC-5141-8CAB-9B6C-6132FF118426}"/>
              </a:ext>
            </a:extLst>
          </p:cNvPr>
          <p:cNvSpPr>
            <a:spLocks noGrp="1"/>
          </p:cNvSpPr>
          <p:nvPr>
            <p:ph type="sldNum" sz="quarter" idx="12"/>
          </p:nvPr>
        </p:nvSpPr>
        <p:spPr/>
        <p:txBody>
          <a:bodyPr/>
          <a:lstStyle/>
          <a:p>
            <a:fld id="{B7884E68-CE57-44C0-BE0F-84C629DF22D5}" type="slidenum">
              <a:rPr lang="en-US" smtClean="0"/>
              <a:t>32</a:t>
            </a:fld>
            <a:endParaRPr lang="en-US"/>
          </a:p>
        </p:txBody>
      </p:sp>
      <p:sp>
        <p:nvSpPr>
          <p:cNvPr id="12" name="TextBox 11">
            <a:extLst>
              <a:ext uri="{FF2B5EF4-FFF2-40B4-BE49-F238E27FC236}">
                <a16:creationId xmlns:a16="http://schemas.microsoft.com/office/drawing/2014/main" id="{E51A15B2-1E6F-747A-1DF2-B95424B3D005}"/>
              </a:ext>
            </a:extLst>
          </p:cNvPr>
          <p:cNvSpPr txBox="1"/>
          <p:nvPr/>
        </p:nvSpPr>
        <p:spPr>
          <a:xfrm>
            <a:off x="7202690" y="6495904"/>
            <a:ext cx="4430828" cy="276999"/>
          </a:xfrm>
          <a:prstGeom prst="rect">
            <a:avLst/>
          </a:prstGeom>
          <a:noFill/>
        </p:spPr>
        <p:txBody>
          <a:bodyPr wrap="none" rtlCol="0">
            <a:spAutoFit/>
          </a:bodyPr>
          <a:lstStyle/>
          <a:p>
            <a:r>
              <a:rPr lang="en-US" sz="1200" dirty="0">
                <a:solidFill>
                  <a:schemeClr val="bg1"/>
                </a:solidFill>
              </a:rPr>
              <a:t>https://www.v7labs.com/blog/neural-networks-activation-functions</a:t>
            </a:r>
          </a:p>
        </p:txBody>
      </p:sp>
      <p:pic>
        <p:nvPicPr>
          <p:cNvPr id="17" name="Picture 16">
            <a:extLst>
              <a:ext uri="{FF2B5EF4-FFF2-40B4-BE49-F238E27FC236}">
                <a16:creationId xmlns:a16="http://schemas.microsoft.com/office/drawing/2014/main" id="{83AAD7B9-2AA2-122D-4C0D-50237FD57147}"/>
              </a:ext>
            </a:extLst>
          </p:cNvPr>
          <p:cNvPicPr>
            <a:picLocks noChangeAspect="1"/>
          </p:cNvPicPr>
          <p:nvPr/>
        </p:nvPicPr>
        <p:blipFill rotWithShape="1">
          <a:blip r:embed="rId3"/>
          <a:srcRect l="8350" t="2695" r="8234" b="4699"/>
          <a:stretch/>
        </p:blipFill>
        <p:spPr>
          <a:xfrm>
            <a:off x="8660066" y="1140027"/>
            <a:ext cx="3048025" cy="2537868"/>
          </a:xfrm>
          <a:prstGeom prst="rect">
            <a:avLst/>
          </a:prstGeom>
        </p:spPr>
      </p:pic>
      <p:pic>
        <p:nvPicPr>
          <p:cNvPr id="19" name="Picture 18">
            <a:extLst>
              <a:ext uri="{FF2B5EF4-FFF2-40B4-BE49-F238E27FC236}">
                <a16:creationId xmlns:a16="http://schemas.microsoft.com/office/drawing/2014/main" id="{0A17174E-306F-63E0-5A6D-8798B5B4B1D2}"/>
              </a:ext>
            </a:extLst>
          </p:cNvPr>
          <p:cNvPicPr>
            <a:picLocks noChangeAspect="1"/>
          </p:cNvPicPr>
          <p:nvPr/>
        </p:nvPicPr>
        <p:blipFill rotWithShape="1">
          <a:blip r:embed="rId4"/>
          <a:srcRect l="-30566" t="-35237" r="7331" b="2900"/>
          <a:stretch/>
        </p:blipFill>
        <p:spPr>
          <a:xfrm>
            <a:off x="7202690" y="2648932"/>
            <a:ext cx="4580815" cy="3689326"/>
          </a:xfrm>
          <a:prstGeom prst="rect">
            <a:avLst/>
          </a:prstGeom>
        </p:spPr>
      </p:pic>
    </p:spTree>
    <p:extLst>
      <p:ext uri="{BB962C8B-B14F-4D97-AF65-F5344CB8AC3E}">
        <p14:creationId xmlns:p14="http://schemas.microsoft.com/office/powerpoint/2010/main" val="21045489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1F8381-8FD0-2063-698A-4129A0488DC0}"/>
              </a:ext>
            </a:extLst>
          </p:cNvPr>
          <p:cNvSpPr>
            <a:spLocks noGrp="1"/>
          </p:cNvSpPr>
          <p:nvPr>
            <p:ph type="title"/>
          </p:nvPr>
        </p:nvSpPr>
        <p:spPr/>
        <p:txBody>
          <a:bodyPr>
            <a:normAutofit fontScale="90000"/>
          </a:bodyPr>
          <a:lstStyle/>
          <a:p>
            <a:r>
              <a:rPr lang="en-US" dirty="0"/>
              <a:t>Activation Functions (Sigmoid/logistic Activation)</a:t>
            </a:r>
          </a:p>
        </p:txBody>
      </p:sp>
      <p:sp>
        <p:nvSpPr>
          <p:cNvPr id="3" name="Content Placeholder 2">
            <a:extLst>
              <a:ext uri="{FF2B5EF4-FFF2-40B4-BE49-F238E27FC236}">
                <a16:creationId xmlns:a16="http://schemas.microsoft.com/office/drawing/2014/main" id="{B191D951-C48D-0834-F417-7FAB2A9FD06A}"/>
              </a:ext>
            </a:extLst>
          </p:cNvPr>
          <p:cNvSpPr>
            <a:spLocks noGrp="1"/>
          </p:cNvSpPr>
          <p:nvPr>
            <p:ph idx="1"/>
          </p:nvPr>
        </p:nvSpPr>
        <p:spPr>
          <a:xfrm>
            <a:off x="304800" y="1228153"/>
            <a:ext cx="9620434" cy="5048359"/>
          </a:xfrm>
        </p:spPr>
        <p:txBody>
          <a:bodyPr>
            <a:normAutofit lnSpcReduction="10000"/>
          </a:bodyPr>
          <a:lstStyle/>
          <a:p>
            <a:r>
              <a:rPr lang="en-US" dirty="0"/>
              <a:t>Vanishing Gradient problem in Sigmoid:</a:t>
            </a:r>
          </a:p>
          <a:p>
            <a:pPr lvl="1"/>
            <a:r>
              <a:rPr lang="en-US" dirty="0"/>
              <a:t>Sigmoid squishes the entire input space into a small output space between 0 and 1</a:t>
            </a:r>
          </a:p>
          <a:p>
            <a:pPr lvl="1"/>
            <a:r>
              <a:rPr lang="en-US" dirty="0"/>
              <a:t>Therefore, a large change in the input of the sigmoid function will cause a small change in the output. Hence, the derivative becomes small.</a:t>
            </a:r>
          </a:p>
          <a:p>
            <a:pPr lvl="1"/>
            <a:r>
              <a:rPr lang="en-US" dirty="0"/>
              <a:t>For shallow networks with only a few hidden layers that use these activations, this isn’t a big problem. However, when more layers are used, it can cause the gradient to be too small for training to work effectively. </a:t>
            </a:r>
          </a:p>
          <a:p>
            <a:pPr lvl="1"/>
            <a:endParaRPr lang="en-US" dirty="0"/>
          </a:p>
          <a:p>
            <a:pPr lvl="1"/>
            <a:endParaRPr lang="en-US" dirty="0"/>
          </a:p>
        </p:txBody>
      </p:sp>
      <p:sp>
        <p:nvSpPr>
          <p:cNvPr id="4" name="Date Placeholder 3">
            <a:extLst>
              <a:ext uri="{FF2B5EF4-FFF2-40B4-BE49-F238E27FC236}">
                <a16:creationId xmlns:a16="http://schemas.microsoft.com/office/drawing/2014/main" id="{14FCBB5A-6208-1BCF-F6F1-73145F5309CC}"/>
              </a:ext>
            </a:extLst>
          </p:cNvPr>
          <p:cNvSpPr>
            <a:spLocks noGrp="1"/>
          </p:cNvSpPr>
          <p:nvPr>
            <p:ph type="dt" sz="half" idx="10"/>
          </p:nvPr>
        </p:nvSpPr>
        <p:spPr/>
        <p:txBody>
          <a:bodyPr/>
          <a:lstStyle/>
          <a:p>
            <a:endParaRPr lang="en-US" dirty="0"/>
          </a:p>
        </p:txBody>
      </p:sp>
      <p:sp>
        <p:nvSpPr>
          <p:cNvPr id="5" name="Footer Placeholder 4">
            <a:extLst>
              <a:ext uri="{FF2B5EF4-FFF2-40B4-BE49-F238E27FC236}">
                <a16:creationId xmlns:a16="http://schemas.microsoft.com/office/drawing/2014/main" id="{DB57AC2D-3770-773D-DFD9-BB5FC1EC9DBC}"/>
              </a:ext>
            </a:extLst>
          </p:cNvPr>
          <p:cNvSpPr>
            <a:spLocks noGrp="1"/>
          </p:cNvSpPr>
          <p:nvPr>
            <p:ph type="ftr" sz="quarter" idx="11"/>
          </p:nvPr>
        </p:nvSpPr>
        <p:spPr/>
        <p:txBody>
          <a:bodyPr/>
          <a:lstStyle/>
          <a:p>
            <a:r>
              <a:rPr lang="en-US"/>
              <a:t>Introduction to AI</a:t>
            </a:r>
          </a:p>
        </p:txBody>
      </p:sp>
      <p:sp>
        <p:nvSpPr>
          <p:cNvPr id="6" name="Slide Number Placeholder 5">
            <a:extLst>
              <a:ext uri="{FF2B5EF4-FFF2-40B4-BE49-F238E27FC236}">
                <a16:creationId xmlns:a16="http://schemas.microsoft.com/office/drawing/2014/main" id="{A5C2D2FC-5141-8CAB-9B6C-6132FF118426}"/>
              </a:ext>
            </a:extLst>
          </p:cNvPr>
          <p:cNvSpPr>
            <a:spLocks noGrp="1"/>
          </p:cNvSpPr>
          <p:nvPr>
            <p:ph type="sldNum" sz="quarter" idx="12"/>
          </p:nvPr>
        </p:nvSpPr>
        <p:spPr/>
        <p:txBody>
          <a:bodyPr/>
          <a:lstStyle/>
          <a:p>
            <a:fld id="{B7884E68-CE57-44C0-BE0F-84C629DF22D5}" type="slidenum">
              <a:rPr lang="en-US" smtClean="0"/>
              <a:t>33</a:t>
            </a:fld>
            <a:endParaRPr lang="en-US"/>
          </a:p>
        </p:txBody>
      </p:sp>
      <p:sp>
        <p:nvSpPr>
          <p:cNvPr id="12" name="TextBox 11">
            <a:extLst>
              <a:ext uri="{FF2B5EF4-FFF2-40B4-BE49-F238E27FC236}">
                <a16:creationId xmlns:a16="http://schemas.microsoft.com/office/drawing/2014/main" id="{E51A15B2-1E6F-747A-1DF2-B95424B3D005}"/>
              </a:ext>
            </a:extLst>
          </p:cNvPr>
          <p:cNvSpPr txBox="1"/>
          <p:nvPr/>
        </p:nvSpPr>
        <p:spPr>
          <a:xfrm>
            <a:off x="7202690" y="6495904"/>
            <a:ext cx="4430828" cy="276999"/>
          </a:xfrm>
          <a:prstGeom prst="rect">
            <a:avLst/>
          </a:prstGeom>
          <a:noFill/>
        </p:spPr>
        <p:txBody>
          <a:bodyPr wrap="none" rtlCol="0">
            <a:spAutoFit/>
          </a:bodyPr>
          <a:lstStyle/>
          <a:p>
            <a:r>
              <a:rPr lang="en-US" sz="1200" dirty="0">
                <a:solidFill>
                  <a:schemeClr val="bg1"/>
                </a:solidFill>
              </a:rPr>
              <a:t>https://www.v7labs.com/blog/neural-networks-activation-functions</a:t>
            </a:r>
          </a:p>
        </p:txBody>
      </p:sp>
      <p:pic>
        <p:nvPicPr>
          <p:cNvPr id="17" name="Picture 16">
            <a:extLst>
              <a:ext uri="{FF2B5EF4-FFF2-40B4-BE49-F238E27FC236}">
                <a16:creationId xmlns:a16="http://schemas.microsoft.com/office/drawing/2014/main" id="{83AAD7B9-2AA2-122D-4C0D-50237FD57147}"/>
              </a:ext>
            </a:extLst>
          </p:cNvPr>
          <p:cNvPicPr>
            <a:picLocks noChangeAspect="1"/>
          </p:cNvPicPr>
          <p:nvPr/>
        </p:nvPicPr>
        <p:blipFill rotWithShape="1">
          <a:blip r:embed="rId2"/>
          <a:srcRect l="8350" t="2695" r="8234" b="4699"/>
          <a:stretch/>
        </p:blipFill>
        <p:spPr>
          <a:xfrm>
            <a:off x="9925234" y="2622945"/>
            <a:ext cx="2032988" cy="1692721"/>
          </a:xfrm>
          <a:prstGeom prst="rect">
            <a:avLst/>
          </a:prstGeom>
        </p:spPr>
      </p:pic>
    </p:spTree>
    <p:extLst>
      <p:ext uri="{BB962C8B-B14F-4D97-AF65-F5344CB8AC3E}">
        <p14:creationId xmlns:p14="http://schemas.microsoft.com/office/powerpoint/2010/main" val="342040051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F91B6E-20E8-A334-A33D-EC1BD5EC90F7}"/>
              </a:ext>
            </a:extLst>
          </p:cNvPr>
          <p:cNvSpPr>
            <a:spLocks noGrp="1"/>
          </p:cNvSpPr>
          <p:nvPr>
            <p:ph type="title"/>
          </p:nvPr>
        </p:nvSpPr>
        <p:spPr/>
        <p:txBody>
          <a:bodyPr>
            <a:normAutofit fontScale="90000"/>
          </a:bodyPr>
          <a:lstStyle/>
          <a:p>
            <a:r>
              <a:rPr lang="en-US" dirty="0"/>
              <a:t>Activation Functions (Tanh Activation)</a:t>
            </a:r>
          </a:p>
        </p:txBody>
      </p:sp>
      <p:sp>
        <p:nvSpPr>
          <p:cNvPr id="3" name="Content Placeholder 2">
            <a:extLst>
              <a:ext uri="{FF2B5EF4-FFF2-40B4-BE49-F238E27FC236}">
                <a16:creationId xmlns:a16="http://schemas.microsoft.com/office/drawing/2014/main" id="{231B2602-7123-BAB9-6B38-0C0C9F3D9320}"/>
              </a:ext>
            </a:extLst>
          </p:cNvPr>
          <p:cNvSpPr>
            <a:spLocks noGrp="1"/>
          </p:cNvSpPr>
          <p:nvPr>
            <p:ph idx="1"/>
          </p:nvPr>
        </p:nvSpPr>
        <p:spPr>
          <a:xfrm>
            <a:off x="304800" y="1228153"/>
            <a:ext cx="7462887" cy="5021979"/>
          </a:xfrm>
        </p:spPr>
        <p:txBody>
          <a:bodyPr>
            <a:normAutofit fontScale="92500" lnSpcReduction="10000"/>
          </a:bodyPr>
          <a:lstStyle/>
          <a:p>
            <a:r>
              <a:rPr lang="en-US" b="1" dirty="0"/>
              <a:t>Tanh Function (Hyperbolic Tangent)</a:t>
            </a:r>
          </a:p>
          <a:p>
            <a:pPr lvl="1"/>
            <a:r>
              <a:rPr lang="en-US" dirty="0"/>
              <a:t>Tanh function is very similar to the sigmoid/logistic activation function, with the difference in output range of </a:t>
            </a:r>
            <a:r>
              <a:rPr lang="en-US" dirty="0">
                <a:solidFill>
                  <a:srgbClr val="FF0000"/>
                </a:solidFill>
              </a:rPr>
              <a:t>-1 to 1</a:t>
            </a:r>
          </a:p>
          <a:p>
            <a:r>
              <a:rPr lang="en-US" dirty="0"/>
              <a:t>Advantages:</a:t>
            </a:r>
          </a:p>
          <a:p>
            <a:pPr marL="757237" lvl="1" indent="-514350">
              <a:buFont typeface="+mj-lt"/>
              <a:buAutoNum type="arabicPeriod"/>
            </a:pPr>
            <a:r>
              <a:rPr lang="en-US" dirty="0"/>
              <a:t>The output is Zero centered; hence we can map the output values as strongly negative, neutral, or strongly positive.</a:t>
            </a:r>
          </a:p>
          <a:p>
            <a:pPr marL="757237" lvl="1" indent="-514350">
              <a:buFont typeface="+mj-lt"/>
              <a:buAutoNum type="arabicPeriod"/>
            </a:pPr>
            <a:r>
              <a:rPr lang="en-US" dirty="0"/>
              <a:t>Usually used in hidden layers of a neural network as its values lie between -1 to 1. It helps in centering the data and makes learning for the next layer much easier.</a:t>
            </a:r>
          </a:p>
        </p:txBody>
      </p:sp>
      <p:sp>
        <p:nvSpPr>
          <p:cNvPr id="4" name="Date Placeholder 3">
            <a:extLst>
              <a:ext uri="{FF2B5EF4-FFF2-40B4-BE49-F238E27FC236}">
                <a16:creationId xmlns:a16="http://schemas.microsoft.com/office/drawing/2014/main" id="{A382758D-F60B-C7E2-978B-F802AED0B56C}"/>
              </a:ext>
            </a:extLst>
          </p:cNvPr>
          <p:cNvSpPr>
            <a:spLocks noGrp="1"/>
          </p:cNvSpPr>
          <p:nvPr>
            <p:ph type="dt" sz="half" idx="10"/>
          </p:nvPr>
        </p:nvSpPr>
        <p:spPr/>
        <p:txBody>
          <a:bodyPr/>
          <a:lstStyle/>
          <a:p>
            <a:endParaRPr lang="en-US" dirty="0"/>
          </a:p>
        </p:txBody>
      </p:sp>
      <p:sp>
        <p:nvSpPr>
          <p:cNvPr id="5" name="Footer Placeholder 4">
            <a:extLst>
              <a:ext uri="{FF2B5EF4-FFF2-40B4-BE49-F238E27FC236}">
                <a16:creationId xmlns:a16="http://schemas.microsoft.com/office/drawing/2014/main" id="{248B6CA3-A048-F1A8-1331-4B125439C1F1}"/>
              </a:ext>
            </a:extLst>
          </p:cNvPr>
          <p:cNvSpPr>
            <a:spLocks noGrp="1"/>
          </p:cNvSpPr>
          <p:nvPr>
            <p:ph type="ftr" sz="quarter" idx="11"/>
          </p:nvPr>
        </p:nvSpPr>
        <p:spPr/>
        <p:txBody>
          <a:bodyPr/>
          <a:lstStyle/>
          <a:p>
            <a:r>
              <a:rPr lang="en-US"/>
              <a:t>Introduction to AI</a:t>
            </a:r>
          </a:p>
        </p:txBody>
      </p:sp>
      <p:sp>
        <p:nvSpPr>
          <p:cNvPr id="6" name="Slide Number Placeholder 5">
            <a:extLst>
              <a:ext uri="{FF2B5EF4-FFF2-40B4-BE49-F238E27FC236}">
                <a16:creationId xmlns:a16="http://schemas.microsoft.com/office/drawing/2014/main" id="{9C1282AA-37E3-F683-3698-2193D51E0453}"/>
              </a:ext>
            </a:extLst>
          </p:cNvPr>
          <p:cNvSpPr>
            <a:spLocks noGrp="1"/>
          </p:cNvSpPr>
          <p:nvPr>
            <p:ph type="sldNum" sz="quarter" idx="12"/>
          </p:nvPr>
        </p:nvSpPr>
        <p:spPr/>
        <p:txBody>
          <a:bodyPr/>
          <a:lstStyle/>
          <a:p>
            <a:fld id="{B7884E68-CE57-44C0-BE0F-84C629DF22D5}" type="slidenum">
              <a:rPr lang="en-US" smtClean="0"/>
              <a:t>34</a:t>
            </a:fld>
            <a:endParaRPr lang="en-US"/>
          </a:p>
        </p:txBody>
      </p:sp>
      <p:pic>
        <p:nvPicPr>
          <p:cNvPr id="12" name="Picture 11">
            <a:extLst>
              <a:ext uri="{FF2B5EF4-FFF2-40B4-BE49-F238E27FC236}">
                <a16:creationId xmlns:a16="http://schemas.microsoft.com/office/drawing/2014/main" id="{AD0B47E1-ADCB-063B-673E-EC1F98B0C92E}"/>
              </a:ext>
            </a:extLst>
          </p:cNvPr>
          <p:cNvPicPr>
            <a:picLocks noChangeAspect="1"/>
          </p:cNvPicPr>
          <p:nvPr/>
        </p:nvPicPr>
        <p:blipFill rotWithShape="1">
          <a:blip r:embed="rId2"/>
          <a:srcRect l="7114" t="2460" r="6288" b="7526"/>
          <a:stretch/>
        </p:blipFill>
        <p:spPr>
          <a:xfrm>
            <a:off x="7645139" y="1628480"/>
            <a:ext cx="4619134" cy="3601039"/>
          </a:xfrm>
          <a:prstGeom prst="rect">
            <a:avLst/>
          </a:prstGeom>
        </p:spPr>
      </p:pic>
      <p:sp>
        <p:nvSpPr>
          <p:cNvPr id="13" name="TextBox 12">
            <a:extLst>
              <a:ext uri="{FF2B5EF4-FFF2-40B4-BE49-F238E27FC236}">
                <a16:creationId xmlns:a16="http://schemas.microsoft.com/office/drawing/2014/main" id="{BB6A7D09-B489-4555-A0D0-A6FDF6CA762B}"/>
              </a:ext>
            </a:extLst>
          </p:cNvPr>
          <p:cNvSpPr txBox="1"/>
          <p:nvPr/>
        </p:nvSpPr>
        <p:spPr>
          <a:xfrm>
            <a:off x="7202690" y="6495904"/>
            <a:ext cx="4430828" cy="276999"/>
          </a:xfrm>
          <a:prstGeom prst="rect">
            <a:avLst/>
          </a:prstGeom>
          <a:noFill/>
        </p:spPr>
        <p:txBody>
          <a:bodyPr wrap="none" rtlCol="0">
            <a:spAutoFit/>
          </a:bodyPr>
          <a:lstStyle/>
          <a:p>
            <a:r>
              <a:rPr lang="en-US" sz="1200" dirty="0">
                <a:solidFill>
                  <a:schemeClr val="bg1"/>
                </a:solidFill>
              </a:rPr>
              <a:t>https://www.v7labs.com/blog/neural-networks-activation-functions</a:t>
            </a:r>
          </a:p>
        </p:txBody>
      </p:sp>
    </p:spTree>
    <p:extLst>
      <p:ext uri="{BB962C8B-B14F-4D97-AF65-F5344CB8AC3E}">
        <p14:creationId xmlns:p14="http://schemas.microsoft.com/office/powerpoint/2010/main" val="123266897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F91B6E-20E8-A334-A33D-EC1BD5EC90F7}"/>
              </a:ext>
            </a:extLst>
          </p:cNvPr>
          <p:cNvSpPr>
            <a:spLocks noGrp="1"/>
          </p:cNvSpPr>
          <p:nvPr>
            <p:ph type="title"/>
          </p:nvPr>
        </p:nvSpPr>
        <p:spPr/>
        <p:txBody>
          <a:bodyPr>
            <a:normAutofit fontScale="90000"/>
          </a:bodyPr>
          <a:lstStyle/>
          <a:p>
            <a:r>
              <a:rPr lang="en-US" dirty="0"/>
              <a:t>Activation Functions (Tanh Activation)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31B2602-7123-BAB9-6B38-0C0C9F3D9320}"/>
                  </a:ext>
                </a:extLst>
              </p:cNvPr>
              <p:cNvSpPr>
                <a:spLocks noGrp="1"/>
              </p:cNvSpPr>
              <p:nvPr>
                <p:ph idx="1"/>
              </p:nvPr>
            </p:nvSpPr>
            <p:spPr>
              <a:xfrm>
                <a:off x="304800" y="1228153"/>
                <a:ext cx="8404194" cy="5021979"/>
              </a:xfrm>
            </p:spPr>
            <p:txBody>
              <a:bodyPr>
                <a:normAutofit/>
              </a:bodyPr>
              <a:lstStyle/>
              <a:p>
                <a:r>
                  <a:rPr lang="en-US" dirty="0"/>
                  <a:t>The derivative of the function is:</a:t>
                </a:r>
              </a:p>
              <a:p>
                <a:pPr marL="76200" indent="0">
                  <a:buNone/>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𝑓</m:t>
                          </m:r>
                        </m:e>
                        <m:sup>
                          <m:r>
                            <a:rPr lang="en-US" b="0" i="1" smtClean="0">
                              <a:latin typeface="Cambria Math" panose="02040503050406030204" pitchFamily="18" charset="0"/>
                            </a:rPr>
                            <m:t>′</m:t>
                          </m:r>
                        </m:sup>
                      </m:sSup>
                      <m:d>
                        <m:dPr>
                          <m:ctrlPr>
                            <a:rPr lang="en-US" i="1" smtClean="0">
                              <a:latin typeface="Cambria Math" panose="02040503050406030204" pitchFamily="18" charset="0"/>
                            </a:rPr>
                          </m:ctrlPr>
                        </m:dPr>
                        <m:e>
                          <m:r>
                            <a:rPr lang="en-US" b="0" i="1" smtClean="0">
                              <a:latin typeface="Cambria Math" panose="02040503050406030204" pitchFamily="18" charset="0"/>
                            </a:rPr>
                            <m:t>𝑧</m:t>
                          </m:r>
                        </m:e>
                      </m:d>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1−</m:t>
                          </m:r>
                          <m:sSup>
                            <m:sSupPr>
                              <m:ctrlPr>
                                <a:rPr lang="en-US" i="1" smtClean="0">
                                  <a:latin typeface="Cambria Math" panose="02040503050406030204" pitchFamily="18" charset="0"/>
                                </a:rPr>
                              </m:ctrlPr>
                            </m:sSupPr>
                            <m:e>
                              <m:r>
                                <a:rPr lang="en-US" b="0" i="1" smtClean="0">
                                  <a:latin typeface="Cambria Math" panose="02040503050406030204" pitchFamily="18" charset="0"/>
                                </a:rPr>
                                <m:t>𝑓</m:t>
                              </m:r>
                            </m:e>
                            <m:sup>
                              <m:r>
                                <a:rPr lang="en-US" b="0" i="1" smtClean="0">
                                  <a:latin typeface="Cambria Math" panose="02040503050406030204" pitchFamily="18" charset="0"/>
                                </a:rPr>
                                <m:t>2</m:t>
                              </m:r>
                            </m:sup>
                          </m:sSup>
                          <m:d>
                            <m:dPr>
                              <m:ctrlPr>
                                <a:rPr lang="en-US" i="1">
                                  <a:latin typeface="Cambria Math" panose="02040503050406030204" pitchFamily="18" charset="0"/>
                                </a:rPr>
                              </m:ctrlPr>
                            </m:dPr>
                            <m:e>
                              <m:r>
                                <a:rPr lang="en-US" i="1">
                                  <a:latin typeface="Cambria Math" panose="02040503050406030204" pitchFamily="18" charset="0"/>
                                </a:rPr>
                                <m:t>𝑧</m:t>
                              </m:r>
                            </m:e>
                          </m:d>
                        </m:e>
                      </m:d>
                    </m:oMath>
                  </m:oMathPara>
                </a14:m>
                <a:endParaRPr lang="en-US" dirty="0"/>
              </a:p>
              <a:p>
                <a:r>
                  <a:rPr lang="en-US" dirty="0"/>
                  <a:t>Disadvantages:</a:t>
                </a:r>
              </a:p>
              <a:p>
                <a:pPr lvl="1"/>
                <a:r>
                  <a:rPr lang="en-US" dirty="0"/>
                  <a:t>Tanh faces the problem of vanishing gradients like the sigmoid activation function</a:t>
                </a:r>
              </a:p>
              <a:p>
                <a:pPr lvl="1"/>
                <a:r>
                  <a:rPr lang="en-US" dirty="0"/>
                  <a:t>The gradient of the tanh function is much steeper as compared to the sigmoid function</a:t>
                </a:r>
              </a:p>
            </p:txBody>
          </p:sp>
        </mc:Choice>
        <mc:Fallback xmlns="">
          <p:sp>
            <p:nvSpPr>
              <p:cNvPr id="3" name="Content Placeholder 2">
                <a:extLst>
                  <a:ext uri="{FF2B5EF4-FFF2-40B4-BE49-F238E27FC236}">
                    <a16:creationId xmlns:a16="http://schemas.microsoft.com/office/drawing/2014/main" id="{231B2602-7123-BAB9-6B38-0C0C9F3D9320}"/>
                  </a:ext>
                </a:extLst>
              </p:cNvPr>
              <p:cNvSpPr>
                <a:spLocks noGrp="1" noRot="1" noChangeAspect="1" noMove="1" noResize="1" noEditPoints="1" noAdjustHandles="1" noChangeArrowheads="1" noChangeShapeType="1" noTextEdit="1"/>
              </p:cNvSpPr>
              <p:nvPr>
                <p:ph idx="1"/>
              </p:nvPr>
            </p:nvSpPr>
            <p:spPr>
              <a:xfrm>
                <a:off x="304800" y="1228153"/>
                <a:ext cx="8404194" cy="5021979"/>
              </a:xfrm>
              <a:blipFill>
                <a:blip r:embed="rId2"/>
                <a:stretch>
                  <a:fillRect l="-2030" t="-3034" r="-2175"/>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A382758D-F60B-C7E2-978B-F802AED0B56C}"/>
              </a:ext>
            </a:extLst>
          </p:cNvPr>
          <p:cNvSpPr>
            <a:spLocks noGrp="1"/>
          </p:cNvSpPr>
          <p:nvPr>
            <p:ph type="dt" sz="half" idx="10"/>
          </p:nvPr>
        </p:nvSpPr>
        <p:spPr/>
        <p:txBody>
          <a:bodyPr/>
          <a:lstStyle/>
          <a:p>
            <a:endParaRPr lang="en-US" dirty="0"/>
          </a:p>
        </p:txBody>
      </p:sp>
      <p:sp>
        <p:nvSpPr>
          <p:cNvPr id="5" name="Footer Placeholder 4">
            <a:extLst>
              <a:ext uri="{FF2B5EF4-FFF2-40B4-BE49-F238E27FC236}">
                <a16:creationId xmlns:a16="http://schemas.microsoft.com/office/drawing/2014/main" id="{248B6CA3-A048-F1A8-1331-4B125439C1F1}"/>
              </a:ext>
            </a:extLst>
          </p:cNvPr>
          <p:cNvSpPr>
            <a:spLocks noGrp="1"/>
          </p:cNvSpPr>
          <p:nvPr>
            <p:ph type="ftr" sz="quarter" idx="11"/>
          </p:nvPr>
        </p:nvSpPr>
        <p:spPr/>
        <p:txBody>
          <a:bodyPr/>
          <a:lstStyle/>
          <a:p>
            <a:r>
              <a:rPr lang="en-US"/>
              <a:t>Introduction to AI</a:t>
            </a:r>
          </a:p>
        </p:txBody>
      </p:sp>
      <p:sp>
        <p:nvSpPr>
          <p:cNvPr id="6" name="Slide Number Placeholder 5">
            <a:extLst>
              <a:ext uri="{FF2B5EF4-FFF2-40B4-BE49-F238E27FC236}">
                <a16:creationId xmlns:a16="http://schemas.microsoft.com/office/drawing/2014/main" id="{9C1282AA-37E3-F683-3698-2193D51E0453}"/>
              </a:ext>
            </a:extLst>
          </p:cNvPr>
          <p:cNvSpPr>
            <a:spLocks noGrp="1"/>
          </p:cNvSpPr>
          <p:nvPr>
            <p:ph type="sldNum" sz="quarter" idx="12"/>
          </p:nvPr>
        </p:nvSpPr>
        <p:spPr/>
        <p:txBody>
          <a:bodyPr/>
          <a:lstStyle/>
          <a:p>
            <a:fld id="{B7884E68-CE57-44C0-BE0F-84C629DF22D5}" type="slidenum">
              <a:rPr lang="en-US" smtClean="0"/>
              <a:t>35</a:t>
            </a:fld>
            <a:endParaRPr lang="en-US"/>
          </a:p>
        </p:txBody>
      </p:sp>
      <p:pic>
        <p:nvPicPr>
          <p:cNvPr id="12" name="Picture 11">
            <a:extLst>
              <a:ext uri="{FF2B5EF4-FFF2-40B4-BE49-F238E27FC236}">
                <a16:creationId xmlns:a16="http://schemas.microsoft.com/office/drawing/2014/main" id="{AD0B47E1-ADCB-063B-673E-EC1F98B0C92E}"/>
              </a:ext>
            </a:extLst>
          </p:cNvPr>
          <p:cNvPicPr>
            <a:picLocks noChangeAspect="1"/>
          </p:cNvPicPr>
          <p:nvPr/>
        </p:nvPicPr>
        <p:blipFill rotWithShape="1">
          <a:blip r:embed="rId3"/>
          <a:srcRect l="7114" t="2460" r="6288" b="7526"/>
          <a:stretch/>
        </p:blipFill>
        <p:spPr>
          <a:xfrm>
            <a:off x="8805354" y="1175169"/>
            <a:ext cx="3279909" cy="2556990"/>
          </a:xfrm>
          <a:prstGeom prst="rect">
            <a:avLst/>
          </a:prstGeom>
        </p:spPr>
      </p:pic>
      <p:pic>
        <p:nvPicPr>
          <p:cNvPr id="8" name="Picture 7">
            <a:extLst>
              <a:ext uri="{FF2B5EF4-FFF2-40B4-BE49-F238E27FC236}">
                <a16:creationId xmlns:a16="http://schemas.microsoft.com/office/drawing/2014/main" id="{2FF67D5D-8674-67BE-CE14-C4D318A14BC8}"/>
              </a:ext>
            </a:extLst>
          </p:cNvPr>
          <p:cNvPicPr>
            <a:picLocks noChangeAspect="1"/>
          </p:cNvPicPr>
          <p:nvPr/>
        </p:nvPicPr>
        <p:blipFill rotWithShape="1">
          <a:blip r:embed="rId4"/>
          <a:srcRect l="8280" t="2899" r="7504" b="5673"/>
          <a:stretch/>
        </p:blipFill>
        <p:spPr>
          <a:xfrm>
            <a:off x="8948691" y="3765982"/>
            <a:ext cx="3136572" cy="2553890"/>
          </a:xfrm>
          <a:prstGeom prst="rect">
            <a:avLst/>
          </a:prstGeom>
        </p:spPr>
      </p:pic>
      <p:sp>
        <p:nvSpPr>
          <p:cNvPr id="9" name="TextBox 8">
            <a:extLst>
              <a:ext uri="{FF2B5EF4-FFF2-40B4-BE49-F238E27FC236}">
                <a16:creationId xmlns:a16="http://schemas.microsoft.com/office/drawing/2014/main" id="{75A7C2CB-51B2-2AF9-A866-6A7A833BFEAD}"/>
              </a:ext>
            </a:extLst>
          </p:cNvPr>
          <p:cNvSpPr txBox="1"/>
          <p:nvPr/>
        </p:nvSpPr>
        <p:spPr>
          <a:xfrm>
            <a:off x="7202690" y="6495904"/>
            <a:ext cx="4430828" cy="276999"/>
          </a:xfrm>
          <a:prstGeom prst="rect">
            <a:avLst/>
          </a:prstGeom>
          <a:noFill/>
        </p:spPr>
        <p:txBody>
          <a:bodyPr wrap="none" rtlCol="0">
            <a:spAutoFit/>
          </a:bodyPr>
          <a:lstStyle/>
          <a:p>
            <a:r>
              <a:rPr lang="en-US" sz="1200" dirty="0">
                <a:solidFill>
                  <a:schemeClr val="bg1"/>
                </a:solidFill>
              </a:rPr>
              <a:t>https://www.v7labs.com/blog/neural-networks-activation-functions</a:t>
            </a:r>
          </a:p>
        </p:txBody>
      </p:sp>
    </p:spTree>
    <p:extLst>
      <p:ext uri="{BB962C8B-B14F-4D97-AF65-F5344CB8AC3E}">
        <p14:creationId xmlns:p14="http://schemas.microsoft.com/office/powerpoint/2010/main" val="27586706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CF2292-432D-F88F-9536-7C7045B7A45E}"/>
              </a:ext>
            </a:extLst>
          </p:cNvPr>
          <p:cNvSpPr>
            <a:spLocks noGrp="1"/>
          </p:cNvSpPr>
          <p:nvPr>
            <p:ph type="title"/>
          </p:nvPr>
        </p:nvSpPr>
        <p:spPr/>
        <p:txBody>
          <a:bodyPr>
            <a:normAutofit fontScale="90000"/>
          </a:bodyPr>
          <a:lstStyle/>
          <a:p>
            <a:r>
              <a:rPr lang="en-US" dirty="0"/>
              <a:t>Activation Functions (</a:t>
            </a:r>
            <a:r>
              <a:rPr lang="en-US" dirty="0" err="1"/>
              <a:t>ReLU</a:t>
            </a:r>
            <a:r>
              <a:rPr lang="en-US" dirty="0"/>
              <a:t> Activation)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31E56D7-504B-E197-C416-599FA2391847}"/>
                  </a:ext>
                </a:extLst>
              </p:cNvPr>
              <p:cNvSpPr>
                <a:spLocks noGrp="1"/>
              </p:cNvSpPr>
              <p:nvPr>
                <p:ph idx="1"/>
              </p:nvPr>
            </p:nvSpPr>
            <p:spPr>
              <a:xfrm>
                <a:off x="304800" y="1228153"/>
                <a:ext cx="7560816" cy="5021979"/>
              </a:xfrm>
            </p:spPr>
            <p:txBody>
              <a:bodyPr>
                <a:normAutofit fontScale="92500"/>
              </a:bodyPr>
              <a:lstStyle/>
              <a:p>
                <a:r>
                  <a:rPr lang="en-US" dirty="0"/>
                  <a:t>ReLU stands for Rectified Linear Unit</a:t>
                </a:r>
              </a:p>
              <a:p>
                <a:r>
                  <a:rPr lang="en-US" dirty="0" err="1"/>
                  <a:t>ReLU</a:t>
                </a:r>
                <a:r>
                  <a:rPr lang="en-US" dirty="0"/>
                  <a:t> has a derivative function and allows for backpropagation while simultaneously making it computationally efficient</a:t>
                </a:r>
              </a:p>
              <a:p>
                <a:r>
                  <a:rPr lang="en-US" dirty="0" err="1"/>
                  <a:t>ReLU</a:t>
                </a:r>
                <a:r>
                  <a:rPr lang="en-US" dirty="0"/>
                  <a:t> function does not activate all the neurons at the same time, i.e., the neurons will only be </a:t>
                </a:r>
                <a:r>
                  <a:rPr lang="en-US" dirty="0">
                    <a:solidFill>
                      <a:srgbClr val="FF0000"/>
                    </a:solidFill>
                  </a:rPr>
                  <a:t>deactivated</a:t>
                </a:r>
                <a:r>
                  <a:rPr lang="en-US" dirty="0"/>
                  <a:t> if the output of the linear transformation is less than 0</a:t>
                </a:r>
              </a:p>
              <a:p>
                <a:r>
                  <a:rPr lang="en-US" dirty="0"/>
                  <a:t>Mathematically </a:t>
                </a:r>
                <a:r>
                  <a:rPr lang="en-US" dirty="0" err="1"/>
                  <a:t>ReLU</a:t>
                </a:r>
                <a:r>
                  <a:rPr lang="en-US" dirty="0"/>
                  <a:t> is expressed as:</a:t>
                </a:r>
              </a:p>
              <a:p>
                <a:pPr marL="76200" indent="0" algn="ctr">
                  <a:buNone/>
                </a:pP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𝑧</m:t>
                        </m:r>
                      </m:e>
                    </m:d>
                    <m:r>
                      <a:rPr lang="en-US" b="0" i="1" smtClean="0">
                        <a:latin typeface="Cambria Math" panose="02040503050406030204" pitchFamily="18" charset="0"/>
                      </a:rPr>
                      <m:t>=</m:t>
                    </m:r>
                    <m:r>
                      <m:rPr>
                        <m:sty m:val="p"/>
                      </m:rPr>
                      <a:rPr lang="en-US" b="0" i="0" smtClean="0">
                        <a:latin typeface="Cambria Math" panose="02040503050406030204" pitchFamily="18" charset="0"/>
                      </a:rPr>
                      <m:t>max</m:t>
                    </m:r>
                    <m:r>
                      <a:rPr lang="en-US" b="0" i="1" smtClean="0">
                        <a:latin typeface="Cambria Math" panose="02040503050406030204" pitchFamily="18" charset="0"/>
                      </a:rPr>
                      <m:t>⁡(0,</m:t>
                    </m:r>
                    <m:r>
                      <a:rPr lang="en-US" b="0" i="1" smtClean="0">
                        <a:latin typeface="Cambria Math" panose="02040503050406030204" pitchFamily="18" charset="0"/>
                      </a:rPr>
                      <m:t>𝑧</m:t>
                    </m:r>
                    <m:r>
                      <a:rPr lang="en-US" b="0" i="1" smtClean="0">
                        <a:latin typeface="Cambria Math" panose="02040503050406030204" pitchFamily="18" charset="0"/>
                      </a:rPr>
                      <m:t>)</m:t>
                    </m:r>
                  </m:oMath>
                </a14:m>
                <a:r>
                  <a:rPr lang="en-US" dirty="0"/>
                  <a:t> </a:t>
                </a:r>
              </a:p>
            </p:txBody>
          </p:sp>
        </mc:Choice>
        <mc:Fallback xmlns="">
          <p:sp>
            <p:nvSpPr>
              <p:cNvPr id="3" name="Content Placeholder 2">
                <a:extLst>
                  <a:ext uri="{FF2B5EF4-FFF2-40B4-BE49-F238E27FC236}">
                    <a16:creationId xmlns:a16="http://schemas.microsoft.com/office/drawing/2014/main" id="{731E56D7-504B-E197-C416-599FA2391847}"/>
                  </a:ext>
                </a:extLst>
              </p:cNvPr>
              <p:cNvSpPr>
                <a:spLocks noGrp="1" noRot="1" noChangeAspect="1" noMove="1" noResize="1" noEditPoints="1" noAdjustHandles="1" noChangeArrowheads="1" noChangeShapeType="1" noTextEdit="1"/>
              </p:cNvSpPr>
              <p:nvPr>
                <p:ph idx="1"/>
              </p:nvPr>
            </p:nvSpPr>
            <p:spPr>
              <a:xfrm>
                <a:off x="304800" y="1228153"/>
                <a:ext cx="7560816" cy="5021979"/>
              </a:xfrm>
              <a:blipFill>
                <a:blip r:embed="rId2"/>
                <a:stretch>
                  <a:fillRect l="-2097" t="-2791" r="-2581"/>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0FE110A2-A320-3F2B-2764-B7E160A0A7CD}"/>
              </a:ext>
            </a:extLst>
          </p:cNvPr>
          <p:cNvSpPr>
            <a:spLocks noGrp="1"/>
          </p:cNvSpPr>
          <p:nvPr>
            <p:ph type="dt" sz="half" idx="10"/>
          </p:nvPr>
        </p:nvSpPr>
        <p:spPr/>
        <p:txBody>
          <a:bodyPr/>
          <a:lstStyle/>
          <a:p>
            <a:endParaRPr lang="en-US" dirty="0"/>
          </a:p>
        </p:txBody>
      </p:sp>
      <p:sp>
        <p:nvSpPr>
          <p:cNvPr id="5" name="Footer Placeholder 4">
            <a:extLst>
              <a:ext uri="{FF2B5EF4-FFF2-40B4-BE49-F238E27FC236}">
                <a16:creationId xmlns:a16="http://schemas.microsoft.com/office/drawing/2014/main" id="{204D444D-6077-E155-9B68-E19DD0A74D93}"/>
              </a:ext>
            </a:extLst>
          </p:cNvPr>
          <p:cNvSpPr>
            <a:spLocks noGrp="1"/>
          </p:cNvSpPr>
          <p:nvPr>
            <p:ph type="ftr" sz="quarter" idx="11"/>
          </p:nvPr>
        </p:nvSpPr>
        <p:spPr/>
        <p:txBody>
          <a:bodyPr/>
          <a:lstStyle/>
          <a:p>
            <a:r>
              <a:rPr lang="en-US"/>
              <a:t>Introduction to AI</a:t>
            </a:r>
          </a:p>
        </p:txBody>
      </p:sp>
      <p:sp>
        <p:nvSpPr>
          <p:cNvPr id="6" name="Slide Number Placeholder 5">
            <a:extLst>
              <a:ext uri="{FF2B5EF4-FFF2-40B4-BE49-F238E27FC236}">
                <a16:creationId xmlns:a16="http://schemas.microsoft.com/office/drawing/2014/main" id="{24726C04-29D3-B17C-8F14-4CD1C8C771BC}"/>
              </a:ext>
            </a:extLst>
          </p:cNvPr>
          <p:cNvSpPr>
            <a:spLocks noGrp="1"/>
          </p:cNvSpPr>
          <p:nvPr>
            <p:ph type="sldNum" sz="quarter" idx="12"/>
          </p:nvPr>
        </p:nvSpPr>
        <p:spPr/>
        <p:txBody>
          <a:bodyPr/>
          <a:lstStyle/>
          <a:p>
            <a:fld id="{B7884E68-CE57-44C0-BE0F-84C629DF22D5}" type="slidenum">
              <a:rPr lang="en-US" smtClean="0"/>
              <a:t>36</a:t>
            </a:fld>
            <a:endParaRPr lang="en-US"/>
          </a:p>
        </p:txBody>
      </p:sp>
      <p:pic>
        <p:nvPicPr>
          <p:cNvPr id="8" name="Picture 7">
            <a:extLst>
              <a:ext uri="{FF2B5EF4-FFF2-40B4-BE49-F238E27FC236}">
                <a16:creationId xmlns:a16="http://schemas.microsoft.com/office/drawing/2014/main" id="{146C5DDE-E59F-7098-9D09-30DA4F9EB4E7}"/>
              </a:ext>
            </a:extLst>
          </p:cNvPr>
          <p:cNvPicPr>
            <a:picLocks noChangeAspect="1"/>
          </p:cNvPicPr>
          <p:nvPr/>
        </p:nvPicPr>
        <p:blipFill rotWithShape="1">
          <a:blip r:embed="rId3"/>
          <a:srcRect l="9368" t="1987" r="7745" b="4934"/>
          <a:stretch/>
        </p:blipFill>
        <p:spPr>
          <a:xfrm>
            <a:off x="7865616" y="1536569"/>
            <a:ext cx="4264470" cy="3591612"/>
          </a:xfrm>
          <a:prstGeom prst="rect">
            <a:avLst/>
          </a:prstGeom>
        </p:spPr>
      </p:pic>
      <p:sp>
        <p:nvSpPr>
          <p:cNvPr id="9" name="TextBox 8">
            <a:extLst>
              <a:ext uri="{FF2B5EF4-FFF2-40B4-BE49-F238E27FC236}">
                <a16:creationId xmlns:a16="http://schemas.microsoft.com/office/drawing/2014/main" id="{54720E55-B178-2F7E-0721-CA5861AF3372}"/>
              </a:ext>
            </a:extLst>
          </p:cNvPr>
          <p:cNvSpPr txBox="1"/>
          <p:nvPr/>
        </p:nvSpPr>
        <p:spPr>
          <a:xfrm>
            <a:off x="7202690" y="6495904"/>
            <a:ext cx="4430828" cy="276999"/>
          </a:xfrm>
          <a:prstGeom prst="rect">
            <a:avLst/>
          </a:prstGeom>
          <a:noFill/>
        </p:spPr>
        <p:txBody>
          <a:bodyPr wrap="none" rtlCol="0">
            <a:spAutoFit/>
          </a:bodyPr>
          <a:lstStyle/>
          <a:p>
            <a:r>
              <a:rPr lang="en-US" sz="1200" dirty="0">
                <a:solidFill>
                  <a:schemeClr val="bg1"/>
                </a:solidFill>
              </a:rPr>
              <a:t>https://www.v7labs.com/blog/neural-networks-activation-functions</a:t>
            </a:r>
          </a:p>
        </p:txBody>
      </p:sp>
    </p:spTree>
    <p:extLst>
      <p:ext uri="{BB962C8B-B14F-4D97-AF65-F5344CB8AC3E}">
        <p14:creationId xmlns:p14="http://schemas.microsoft.com/office/powerpoint/2010/main" val="189840610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CF2292-432D-F88F-9536-7C7045B7A45E}"/>
              </a:ext>
            </a:extLst>
          </p:cNvPr>
          <p:cNvSpPr>
            <a:spLocks noGrp="1"/>
          </p:cNvSpPr>
          <p:nvPr>
            <p:ph type="title"/>
          </p:nvPr>
        </p:nvSpPr>
        <p:spPr/>
        <p:txBody>
          <a:bodyPr>
            <a:normAutofit fontScale="90000"/>
          </a:bodyPr>
          <a:lstStyle/>
          <a:p>
            <a:r>
              <a:rPr lang="en-US" dirty="0"/>
              <a:t>Activation Functions (</a:t>
            </a:r>
            <a:r>
              <a:rPr lang="en-US" dirty="0" err="1"/>
              <a:t>ReLU</a:t>
            </a:r>
            <a:r>
              <a:rPr lang="en-US" dirty="0"/>
              <a:t> Activation)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31E56D7-504B-E197-C416-599FA2391847}"/>
                  </a:ext>
                </a:extLst>
              </p:cNvPr>
              <p:cNvSpPr>
                <a:spLocks noGrp="1"/>
              </p:cNvSpPr>
              <p:nvPr>
                <p:ph idx="1"/>
              </p:nvPr>
            </p:nvSpPr>
            <p:spPr>
              <a:xfrm>
                <a:off x="304799" y="1228153"/>
                <a:ext cx="8484093" cy="5021979"/>
              </a:xfrm>
            </p:spPr>
            <p:txBody>
              <a:bodyPr>
                <a:normAutofit fontScale="85000" lnSpcReduction="10000"/>
              </a:bodyPr>
              <a:lstStyle/>
              <a:p>
                <a:r>
                  <a:rPr lang="en-US" dirty="0"/>
                  <a:t>The derivative of the function is:</a:t>
                </a:r>
              </a:p>
              <a:p>
                <a:pPr marL="76200" indent="0">
                  <a:buNone/>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𝑓</m:t>
                          </m:r>
                        </m:e>
                        <m:sup>
                          <m:r>
                            <a:rPr lang="en-US" b="0" i="1" smtClean="0">
                              <a:latin typeface="Cambria Math" panose="02040503050406030204" pitchFamily="18" charset="0"/>
                            </a:rPr>
                            <m:t>′</m:t>
                          </m:r>
                        </m:sup>
                      </m:sSup>
                      <m:d>
                        <m:dPr>
                          <m:ctrlPr>
                            <a:rPr lang="en-US" i="1" smtClean="0">
                              <a:latin typeface="Cambria Math" panose="02040503050406030204" pitchFamily="18" charset="0"/>
                            </a:rPr>
                          </m:ctrlPr>
                        </m:dPr>
                        <m:e>
                          <m:r>
                            <a:rPr lang="en-US" b="0" i="1" smtClean="0">
                              <a:latin typeface="Cambria Math" panose="02040503050406030204" pitchFamily="18" charset="0"/>
                            </a:rPr>
                            <m:t>𝑧</m:t>
                          </m:r>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1"/>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1</m:t>
                                </m:r>
                                <m:r>
                                  <a:rPr lang="en-US" b="0" i="1" smtClean="0">
                                    <a:latin typeface="Cambria Math" panose="02040503050406030204" pitchFamily="18" charset="0"/>
                                  </a:rPr>
                                  <m:t> </m:t>
                                </m:r>
                                <m:r>
                                  <a:rPr lang="en-US" b="0" i="1" smtClean="0">
                                    <a:latin typeface="Cambria Math" panose="02040503050406030204" pitchFamily="18" charset="0"/>
                                  </a:rPr>
                                  <m:t>𝑖𝑓</m:t>
                                </m:r>
                                <m:r>
                                  <a:rPr lang="en-US" b="0" i="1" smtClean="0">
                                    <a:latin typeface="Cambria Math" panose="02040503050406030204" pitchFamily="18" charset="0"/>
                                  </a:rPr>
                                  <m:t> </m:t>
                                </m:r>
                                <m:r>
                                  <a:rPr lang="en-US" b="0" i="1" smtClean="0">
                                    <a:latin typeface="Cambria Math" panose="02040503050406030204" pitchFamily="18" charset="0"/>
                                  </a:rPr>
                                  <m:t>𝑧</m:t>
                                </m:r>
                                <m:r>
                                  <a:rPr lang="en-US" b="0" i="1" smtClean="0">
                                    <a:latin typeface="Cambria Math" panose="02040503050406030204" pitchFamily="18" charset="0"/>
                                    <a:ea typeface="Cambria Math" panose="02040503050406030204" pitchFamily="18" charset="0"/>
                                  </a:rPr>
                                  <m:t>≥0</m:t>
                                </m:r>
                              </m:e>
                            </m:mr>
                            <m:mr>
                              <m:e>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rPr>
                                  <m:t>0 </m:t>
                                </m:r>
                                <m:r>
                                  <a:rPr lang="en-US" b="0" i="1" smtClean="0">
                                    <a:latin typeface="Cambria Math" panose="02040503050406030204" pitchFamily="18" charset="0"/>
                                  </a:rPr>
                                  <m:t>𝑜𝑡h𝑒𝑟𝑤𝑖𝑠𝑒</m:t>
                                </m:r>
                              </m:e>
                            </m:mr>
                          </m:m>
                        </m:e>
                      </m:d>
                    </m:oMath>
                  </m:oMathPara>
                </a14:m>
                <a:endParaRPr lang="en-US" dirty="0"/>
              </a:p>
              <a:p>
                <a:r>
                  <a:rPr lang="en-US" dirty="0"/>
                  <a:t>The advantages of using </a:t>
                </a:r>
                <a:r>
                  <a:rPr lang="en-US" dirty="0" err="1"/>
                  <a:t>ReLU</a:t>
                </a:r>
                <a:r>
                  <a:rPr lang="en-US" dirty="0"/>
                  <a:t> are:</a:t>
                </a:r>
              </a:p>
              <a:p>
                <a:pPr marL="757237" lvl="1" indent="-514350">
                  <a:buFont typeface="+mj-lt"/>
                  <a:buAutoNum type="arabicPeriod"/>
                </a:pPr>
                <a:r>
                  <a:rPr lang="en-US" dirty="0" err="1"/>
                  <a:t>ReLU</a:t>
                </a:r>
                <a:r>
                  <a:rPr lang="en-US" dirty="0"/>
                  <a:t> is more computationally efficient when compared to the sigmoid and tanh functions since only a certain number of neurons are activated in a neural network</a:t>
                </a:r>
              </a:p>
              <a:p>
                <a:pPr marL="757237" lvl="1" indent="-514350">
                  <a:buFont typeface="+mj-lt"/>
                  <a:buAutoNum type="arabicPeriod"/>
                </a:pPr>
                <a:r>
                  <a:rPr lang="en-US" dirty="0" err="1"/>
                  <a:t>ReLU</a:t>
                </a:r>
                <a:r>
                  <a:rPr lang="en-US" dirty="0"/>
                  <a:t> accelerates the convergence of gradient descent towards the global minimum of the loss function due to its linearity</a:t>
                </a:r>
              </a:p>
              <a:p>
                <a:r>
                  <a:rPr lang="en-US" dirty="0"/>
                  <a:t>Mostly used as an activation function for the hidden layers.</a:t>
                </a:r>
              </a:p>
              <a:p>
                <a:pPr marL="76200" indent="0">
                  <a:buNone/>
                </a:pPr>
                <a:endParaRPr lang="en-US" dirty="0"/>
              </a:p>
            </p:txBody>
          </p:sp>
        </mc:Choice>
        <mc:Fallback xmlns="">
          <p:sp>
            <p:nvSpPr>
              <p:cNvPr id="3" name="Content Placeholder 2">
                <a:extLst>
                  <a:ext uri="{FF2B5EF4-FFF2-40B4-BE49-F238E27FC236}">
                    <a16:creationId xmlns:a16="http://schemas.microsoft.com/office/drawing/2014/main" id="{731E56D7-504B-E197-C416-599FA2391847}"/>
                  </a:ext>
                </a:extLst>
              </p:cNvPr>
              <p:cNvSpPr>
                <a:spLocks noGrp="1" noRot="1" noChangeAspect="1" noMove="1" noResize="1" noEditPoints="1" noAdjustHandles="1" noChangeArrowheads="1" noChangeShapeType="1" noTextEdit="1"/>
              </p:cNvSpPr>
              <p:nvPr>
                <p:ph idx="1"/>
              </p:nvPr>
            </p:nvSpPr>
            <p:spPr>
              <a:xfrm>
                <a:off x="304799" y="1228153"/>
                <a:ext cx="8484093" cy="5021979"/>
              </a:xfrm>
              <a:blipFill>
                <a:blip r:embed="rId2"/>
                <a:stretch>
                  <a:fillRect l="-1580" t="-3034" r="-3017"/>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0FE110A2-A320-3F2B-2764-B7E160A0A7CD}"/>
              </a:ext>
            </a:extLst>
          </p:cNvPr>
          <p:cNvSpPr>
            <a:spLocks noGrp="1"/>
          </p:cNvSpPr>
          <p:nvPr>
            <p:ph type="dt" sz="half" idx="10"/>
          </p:nvPr>
        </p:nvSpPr>
        <p:spPr/>
        <p:txBody>
          <a:bodyPr/>
          <a:lstStyle/>
          <a:p>
            <a:endParaRPr lang="en-US" dirty="0"/>
          </a:p>
        </p:txBody>
      </p:sp>
      <p:sp>
        <p:nvSpPr>
          <p:cNvPr id="5" name="Footer Placeholder 4">
            <a:extLst>
              <a:ext uri="{FF2B5EF4-FFF2-40B4-BE49-F238E27FC236}">
                <a16:creationId xmlns:a16="http://schemas.microsoft.com/office/drawing/2014/main" id="{204D444D-6077-E155-9B68-E19DD0A74D93}"/>
              </a:ext>
            </a:extLst>
          </p:cNvPr>
          <p:cNvSpPr>
            <a:spLocks noGrp="1"/>
          </p:cNvSpPr>
          <p:nvPr>
            <p:ph type="ftr" sz="quarter" idx="11"/>
          </p:nvPr>
        </p:nvSpPr>
        <p:spPr/>
        <p:txBody>
          <a:bodyPr/>
          <a:lstStyle/>
          <a:p>
            <a:r>
              <a:rPr lang="en-US"/>
              <a:t>Introduction to AI</a:t>
            </a:r>
          </a:p>
        </p:txBody>
      </p:sp>
      <p:sp>
        <p:nvSpPr>
          <p:cNvPr id="6" name="Slide Number Placeholder 5">
            <a:extLst>
              <a:ext uri="{FF2B5EF4-FFF2-40B4-BE49-F238E27FC236}">
                <a16:creationId xmlns:a16="http://schemas.microsoft.com/office/drawing/2014/main" id="{24726C04-29D3-B17C-8F14-4CD1C8C771BC}"/>
              </a:ext>
            </a:extLst>
          </p:cNvPr>
          <p:cNvSpPr>
            <a:spLocks noGrp="1"/>
          </p:cNvSpPr>
          <p:nvPr>
            <p:ph type="sldNum" sz="quarter" idx="12"/>
          </p:nvPr>
        </p:nvSpPr>
        <p:spPr/>
        <p:txBody>
          <a:bodyPr/>
          <a:lstStyle/>
          <a:p>
            <a:fld id="{B7884E68-CE57-44C0-BE0F-84C629DF22D5}" type="slidenum">
              <a:rPr lang="en-US" smtClean="0"/>
              <a:t>37</a:t>
            </a:fld>
            <a:endParaRPr lang="en-US"/>
          </a:p>
        </p:txBody>
      </p:sp>
      <p:pic>
        <p:nvPicPr>
          <p:cNvPr id="8" name="Picture 7">
            <a:extLst>
              <a:ext uri="{FF2B5EF4-FFF2-40B4-BE49-F238E27FC236}">
                <a16:creationId xmlns:a16="http://schemas.microsoft.com/office/drawing/2014/main" id="{146C5DDE-E59F-7098-9D09-30DA4F9EB4E7}"/>
              </a:ext>
            </a:extLst>
          </p:cNvPr>
          <p:cNvPicPr>
            <a:picLocks noChangeAspect="1"/>
          </p:cNvPicPr>
          <p:nvPr/>
        </p:nvPicPr>
        <p:blipFill rotWithShape="1">
          <a:blip r:embed="rId3"/>
          <a:srcRect l="9368" t="1987" r="7745" b="4934"/>
          <a:stretch/>
        </p:blipFill>
        <p:spPr>
          <a:xfrm>
            <a:off x="8851037" y="1200255"/>
            <a:ext cx="3036163" cy="2557111"/>
          </a:xfrm>
          <a:prstGeom prst="rect">
            <a:avLst/>
          </a:prstGeom>
        </p:spPr>
      </p:pic>
      <p:pic>
        <p:nvPicPr>
          <p:cNvPr id="9" name="Picture 8">
            <a:extLst>
              <a:ext uri="{FF2B5EF4-FFF2-40B4-BE49-F238E27FC236}">
                <a16:creationId xmlns:a16="http://schemas.microsoft.com/office/drawing/2014/main" id="{18D10493-D3AB-AFF8-0C41-92471209FDE3}"/>
              </a:ext>
            </a:extLst>
          </p:cNvPr>
          <p:cNvPicPr>
            <a:picLocks noChangeAspect="1"/>
          </p:cNvPicPr>
          <p:nvPr/>
        </p:nvPicPr>
        <p:blipFill rotWithShape="1">
          <a:blip r:embed="rId4"/>
          <a:srcRect l="7780" t="2676" r="7670" b="5229"/>
          <a:stretch/>
        </p:blipFill>
        <p:spPr>
          <a:xfrm>
            <a:off x="8788893" y="3757366"/>
            <a:ext cx="3098307" cy="2531097"/>
          </a:xfrm>
          <a:prstGeom prst="rect">
            <a:avLst/>
          </a:prstGeom>
        </p:spPr>
      </p:pic>
      <p:sp>
        <p:nvSpPr>
          <p:cNvPr id="10" name="TextBox 9">
            <a:extLst>
              <a:ext uri="{FF2B5EF4-FFF2-40B4-BE49-F238E27FC236}">
                <a16:creationId xmlns:a16="http://schemas.microsoft.com/office/drawing/2014/main" id="{89961D2F-3FD4-6094-2B35-CE4FE9F08470}"/>
              </a:ext>
            </a:extLst>
          </p:cNvPr>
          <p:cNvSpPr txBox="1"/>
          <p:nvPr/>
        </p:nvSpPr>
        <p:spPr>
          <a:xfrm>
            <a:off x="7202690" y="6495904"/>
            <a:ext cx="4430828" cy="276999"/>
          </a:xfrm>
          <a:prstGeom prst="rect">
            <a:avLst/>
          </a:prstGeom>
          <a:noFill/>
        </p:spPr>
        <p:txBody>
          <a:bodyPr wrap="none" rtlCol="0">
            <a:spAutoFit/>
          </a:bodyPr>
          <a:lstStyle/>
          <a:p>
            <a:r>
              <a:rPr lang="en-US" sz="1200" dirty="0">
                <a:solidFill>
                  <a:schemeClr val="bg1"/>
                </a:solidFill>
              </a:rPr>
              <a:t>https://www.v7labs.com/blog/neural-networks-activation-functions</a:t>
            </a:r>
          </a:p>
        </p:txBody>
      </p:sp>
    </p:spTree>
    <p:extLst>
      <p:ext uri="{BB962C8B-B14F-4D97-AF65-F5344CB8AC3E}">
        <p14:creationId xmlns:p14="http://schemas.microsoft.com/office/powerpoint/2010/main" val="228034544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CF2292-432D-F88F-9536-7C7045B7A45E}"/>
              </a:ext>
            </a:extLst>
          </p:cNvPr>
          <p:cNvSpPr>
            <a:spLocks noGrp="1"/>
          </p:cNvSpPr>
          <p:nvPr>
            <p:ph type="title"/>
          </p:nvPr>
        </p:nvSpPr>
        <p:spPr/>
        <p:txBody>
          <a:bodyPr>
            <a:normAutofit fontScale="90000"/>
          </a:bodyPr>
          <a:lstStyle/>
          <a:p>
            <a:r>
              <a:rPr lang="en-US" dirty="0"/>
              <a:t>Activation Functions (</a:t>
            </a:r>
            <a:r>
              <a:rPr lang="en-US" dirty="0" err="1"/>
              <a:t>ReLU</a:t>
            </a:r>
            <a:r>
              <a:rPr lang="en-US" dirty="0"/>
              <a:t> Activation)</a:t>
            </a:r>
          </a:p>
        </p:txBody>
      </p:sp>
      <p:sp>
        <p:nvSpPr>
          <p:cNvPr id="3" name="Content Placeholder 2">
            <a:extLst>
              <a:ext uri="{FF2B5EF4-FFF2-40B4-BE49-F238E27FC236}">
                <a16:creationId xmlns:a16="http://schemas.microsoft.com/office/drawing/2014/main" id="{731E56D7-504B-E197-C416-599FA2391847}"/>
              </a:ext>
            </a:extLst>
          </p:cNvPr>
          <p:cNvSpPr>
            <a:spLocks noGrp="1"/>
          </p:cNvSpPr>
          <p:nvPr>
            <p:ph idx="1"/>
          </p:nvPr>
        </p:nvSpPr>
        <p:spPr>
          <a:xfrm>
            <a:off x="304799" y="1228153"/>
            <a:ext cx="8484093" cy="5021979"/>
          </a:xfrm>
        </p:spPr>
        <p:txBody>
          <a:bodyPr>
            <a:normAutofit/>
          </a:bodyPr>
          <a:lstStyle/>
          <a:p>
            <a:r>
              <a:rPr lang="en-US" dirty="0"/>
              <a:t>Limitations:</a:t>
            </a:r>
          </a:p>
          <a:p>
            <a:pPr lvl="1"/>
            <a:r>
              <a:rPr lang="en-US" dirty="0"/>
              <a:t>All the negative input values become zero immediately, which decreases the model’s ability to fit or train from the data properly.</a:t>
            </a:r>
          </a:p>
          <a:p>
            <a:pPr lvl="1"/>
            <a:r>
              <a:rPr lang="en-US" dirty="0"/>
              <a:t>The negative side of the graph makes the gradient value zero. Due to this reason, during the backpropagation process, the weights and biases for some neurons are not updated. This can create dead neurons which never get activated. </a:t>
            </a:r>
          </a:p>
          <a:p>
            <a:pPr marL="76200" indent="0">
              <a:buNone/>
            </a:pPr>
            <a:endParaRPr lang="en-US" dirty="0"/>
          </a:p>
        </p:txBody>
      </p:sp>
      <p:sp>
        <p:nvSpPr>
          <p:cNvPr id="4" name="Date Placeholder 3">
            <a:extLst>
              <a:ext uri="{FF2B5EF4-FFF2-40B4-BE49-F238E27FC236}">
                <a16:creationId xmlns:a16="http://schemas.microsoft.com/office/drawing/2014/main" id="{0FE110A2-A320-3F2B-2764-B7E160A0A7CD}"/>
              </a:ext>
            </a:extLst>
          </p:cNvPr>
          <p:cNvSpPr>
            <a:spLocks noGrp="1"/>
          </p:cNvSpPr>
          <p:nvPr>
            <p:ph type="dt" sz="half" idx="10"/>
          </p:nvPr>
        </p:nvSpPr>
        <p:spPr/>
        <p:txBody>
          <a:bodyPr/>
          <a:lstStyle/>
          <a:p>
            <a:endParaRPr lang="en-US" dirty="0"/>
          </a:p>
        </p:txBody>
      </p:sp>
      <p:sp>
        <p:nvSpPr>
          <p:cNvPr id="5" name="Footer Placeholder 4">
            <a:extLst>
              <a:ext uri="{FF2B5EF4-FFF2-40B4-BE49-F238E27FC236}">
                <a16:creationId xmlns:a16="http://schemas.microsoft.com/office/drawing/2014/main" id="{204D444D-6077-E155-9B68-E19DD0A74D93}"/>
              </a:ext>
            </a:extLst>
          </p:cNvPr>
          <p:cNvSpPr>
            <a:spLocks noGrp="1"/>
          </p:cNvSpPr>
          <p:nvPr>
            <p:ph type="ftr" sz="quarter" idx="11"/>
          </p:nvPr>
        </p:nvSpPr>
        <p:spPr/>
        <p:txBody>
          <a:bodyPr/>
          <a:lstStyle/>
          <a:p>
            <a:r>
              <a:rPr lang="en-US"/>
              <a:t>Introduction to AI</a:t>
            </a:r>
          </a:p>
        </p:txBody>
      </p:sp>
      <p:sp>
        <p:nvSpPr>
          <p:cNvPr id="6" name="Slide Number Placeholder 5">
            <a:extLst>
              <a:ext uri="{FF2B5EF4-FFF2-40B4-BE49-F238E27FC236}">
                <a16:creationId xmlns:a16="http://schemas.microsoft.com/office/drawing/2014/main" id="{24726C04-29D3-B17C-8F14-4CD1C8C771BC}"/>
              </a:ext>
            </a:extLst>
          </p:cNvPr>
          <p:cNvSpPr>
            <a:spLocks noGrp="1"/>
          </p:cNvSpPr>
          <p:nvPr>
            <p:ph type="sldNum" sz="quarter" idx="12"/>
          </p:nvPr>
        </p:nvSpPr>
        <p:spPr/>
        <p:txBody>
          <a:bodyPr/>
          <a:lstStyle/>
          <a:p>
            <a:fld id="{B7884E68-CE57-44C0-BE0F-84C629DF22D5}" type="slidenum">
              <a:rPr lang="en-US" smtClean="0"/>
              <a:t>38</a:t>
            </a:fld>
            <a:endParaRPr lang="en-US"/>
          </a:p>
        </p:txBody>
      </p:sp>
      <p:pic>
        <p:nvPicPr>
          <p:cNvPr id="8" name="Picture 7">
            <a:extLst>
              <a:ext uri="{FF2B5EF4-FFF2-40B4-BE49-F238E27FC236}">
                <a16:creationId xmlns:a16="http://schemas.microsoft.com/office/drawing/2014/main" id="{146C5DDE-E59F-7098-9D09-30DA4F9EB4E7}"/>
              </a:ext>
            </a:extLst>
          </p:cNvPr>
          <p:cNvPicPr>
            <a:picLocks noChangeAspect="1"/>
          </p:cNvPicPr>
          <p:nvPr/>
        </p:nvPicPr>
        <p:blipFill rotWithShape="1">
          <a:blip r:embed="rId2"/>
          <a:srcRect l="9368" t="1987" r="7745" b="4934"/>
          <a:stretch/>
        </p:blipFill>
        <p:spPr>
          <a:xfrm>
            <a:off x="8788892" y="2150444"/>
            <a:ext cx="3036163" cy="2557111"/>
          </a:xfrm>
          <a:prstGeom prst="rect">
            <a:avLst/>
          </a:prstGeom>
        </p:spPr>
      </p:pic>
      <p:sp>
        <p:nvSpPr>
          <p:cNvPr id="7" name="TextBox 6">
            <a:extLst>
              <a:ext uri="{FF2B5EF4-FFF2-40B4-BE49-F238E27FC236}">
                <a16:creationId xmlns:a16="http://schemas.microsoft.com/office/drawing/2014/main" id="{9C769CE9-F54A-964B-DF64-9841A5930E7D}"/>
              </a:ext>
            </a:extLst>
          </p:cNvPr>
          <p:cNvSpPr txBox="1"/>
          <p:nvPr/>
        </p:nvSpPr>
        <p:spPr>
          <a:xfrm>
            <a:off x="7202690" y="6495904"/>
            <a:ext cx="4430828" cy="276999"/>
          </a:xfrm>
          <a:prstGeom prst="rect">
            <a:avLst/>
          </a:prstGeom>
          <a:noFill/>
        </p:spPr>
        <p:txBody>
          <a:bodyPr wrap="none" rtlCol="0">
            <a:spAutoFit/>
          </a:bodyPr>
          <a:lstStyle/>
          <a:p>
            <a:r>
              <a:rPr lang="en-US" sz="1200" dirty="0">
                <a:solidFill>
                  <a:schemeClr val="bg1"/>
                </a:solidFill>
              </a:rPr>
              <a:t>https://www.v7labs.com/blog/neural-networks-activation-functions</a:t>
            </a:r>
          </a:p>
        </p:txBody>
      </p:sp>
    </p:spTree>
    <p:extLst>
      <p:ext uri="{BB962C8B-B14F-4D97-AF65-F5344CB8AC3E}">
        <p14:creationId xmlns:p14="http://schemas.microsoft.com/office/powerpoint/2010/main" val="378169151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4A1956-5706-C69F-F0A5-534863CEF9C7}"/>
              </a:ext>
            </a:extLst>
          </p:cNvPr>
          <p:cNvSpPr>
            <a:spLocks noGrp="1"/>
          </p:cNvSpPr>
          <p:nvPr>
            <p:ph type="title"/>
          </p:nvPr>
        </p:nvSpPr>
        <p:spPr/>
        <p:txBody>
          <a:bodyPr>
            <a:normAutofit fontScale="90000"/>
          </a:bodyPr>
          <a:lstStyle/>
          <a:p>
            <a:r>
              <a:rPr lang="en-US" dirty="0"/>
              <a:t>Activation Functions (</a:t>
            </a:r>
            <a:r>
              <a:rPr lang="en-US" dirty="0" err="1"/>
              <a:t>Softmax</a:t>
            </a:r>
            <a:r>
              <a:rPr lang="en-US" dirty="0"/>
              <a:t> Activation)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574A189-ED29-0C9D-D388-46A00044C2EA}"/>
                  </a:ext>
                </a:extLst>
              </p:cNvPr>
              <p:cNvSpPr>
                <a:spLocks noGrp="1"/>
              </p:cNvSpPr>
              <p:nvPr>
                <p:ph idx="1"/>
              </p:nvPr>
            </p:nvSpPr>
            <p:spPr/>
            <p:txBody>
              <a:bodyPr>
                <a:normAutofit lnSpcReduction="10000"/>
              </a:bodyPr>
              <a:lstStyle/>
              <a:p>
                <a:r>
                  <a:rPr lang="en-US" dirty="0"/>
                  <a:t>Softmax function is described as a </a:t>
                </a:r>
                <a:r>
                  <a:rPr lang="en-US" b="1" i="1" dirty="0"/>
                  <a:t>combination of multiple </a:t>
                </a:r>
                <a:r>
                  <a:rPr lang="en-US" dirty="0" err="1"/>
                  <a:t>sigmoids</a:t>
                </a:r>
                <a:endParaRPr lang="en-US" dirty="0"/>
              </a:p>
              <a:p>
                <a:r>
                  <a:rPr lang="en-US" dirty="0"/>
                  <a:t>It calculates the relative probabilities. Like the sigmoid/logistic activation function, the SoftMax function returns the probability of each class. </a:t>
                </a:r>
              </a:p>
              <a:p>
                <a:r>
                  <a:rPr lang="en-US" dirty="0"/>
                  <a:t>It is mostly used as an activation function for </a:t>
                </a:r>
                <a:r>
                  <a:rPr lang="en-US" b="1" dirty="0">
                    <a:solidFill>
                      <a:srgbClr val="FF0000"/>
                    </a:solidFill>
                  </a:rPr>
                  <a:t>the last layer </a:t>
                </a:r>
                <a:r>
                  <a:rPr lang="en-US" dirty="0"/>
                  <a:t>of the neural network in the case of multi-class classification. </a:t>
                </a:r>
              </a:p>
              <a:p>
                <a:r>
                  <a:rPr lang="en-US" dirty="0"/>
                  <a:t>Mathematically it can be represented as:</a:t>
                </a:r>
              </a:p>
              <a:p>
                <a:pPr marL="7620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𝑆𝑜𝑓𝑡𝑚𝑎𝑥</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sub>
                          </m:sSub>
                        </m:e>
                      </m:d>
                      <m:r>
                        <a:rPr lang="en-US" b="0" i="1" smtClean="0">
                          <a:latin typeface="Cambria Math" panose="02040503050406030204" pitchFamily="18" charset="0"/>
                        </a:rPr>
                        <m:t>=</m:t>
                      </m:r>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sub>
                              </m:sSub>
                            </m:sup>
                          </m:sSup>
                        </m:num>
                        <m:den>
                          <m:nary>
                            <m:naryPr>
                              <m:chr m:val="∑"/>
                              <m:limLoc m:val="subSup"/>
                              <m:supHide m:val="on"/>
                              <m:ctrlPr>
                                <a:rPr lang="en-US" b="0" i="1" smtClean="0">
                                  <a:latin typeface="Cambria Math" panose="02040503050406030204" pitchFamily="18" charset="0"/>
                                </a:rPr>
                              </m:ctrlPr>
                            </m:naryPr>
                            <m:sub>
                              <m:r>
                                <m:rPr>
                                  <m:brk m:alnAt="9"/>
                                </m:rPr>
                                <a:rPr lang="en-US" b="0" i="1" smtClean="0">
                                  <a:latin typeface="Cambria Math" panose="02040503050406030204" pitchFamily="18" charset="0"/>
                                </a:rPr>
                                <m:t>𝑗</m:t>
                              </m:r>
                            </m:sub>
                            <m:sup/>
                            <m:e>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𝑗</m:t>
                                      </m:r>
                                    </m:sub>
                                  </m:sSub>
                                </m:sup>
                              </m:sSup>
                            </m:e>
                          </m:nary>
                        </m:den>
                      </m:f>
                    </m:oMath>
                  </m:oMathPara>
                </a14:m>
                <a:endParaRPr lang="en-US" dirty="0"/>
              </a:p>
            </p:txBody>
          </p:sp>
        </mc:Choice>
        <mc:Fallback xmlns="">
          <p:sp>
            <p:nvSpPr>
              <p:cNvPr id="3" name="Content Placeholder 2">
                <a:extLst>
                  <a:ext uri="{FF2B5EF4-FFF2-40B4-BE49-F238E27FC236}">
                    <a16:creationId xmlns:a16="http://schemas.microsoft.com/office/drawing/2014/main" id="{0574A189-ED29-0C9D-D388-46A00044C2EA}"/>
                  </a:ext>
                </a:extLst>
              </p:cNvPr>
              <p:cNvSpPr>
                <a:spLocks noGrp="1" noRot="1" noChangeAspect="1" noMove="1" noResize="1" noEditPoints="1" noAdjustHandles="1" noChangeArrowheads="1" noChangeShapeType="1" noTextEdit="1"/>
              </p:cNvSpPr>
              <p:nvPr>
                <p:ph idx="1"/>
              </p:nvPr>
            </p:nvSpPr>
            <p:spPr>
              <a:blipFill>
                <a:blip r:embed="rId2"/>
                <a:stretch>
                  <a:fillRect l="-1474" t="-3762" r="-2684"/>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696089A3-DAEF-B053-473B-F99A9D1BDC63}"/>
              </a:ext>
            </a:extLst>
          </p:cNvPr>
          <p:cNvSpPr>
            <a:spLocks noGrp="1"/>
          </p:cNvSpPr>
          <p:nvPr>
            <p:ph type="dt" sz="half" idx="10"/>
          </p:nvPr>
        </p:nvSpPr>
        <p:spPr/>
        <p:txBody>
          <a:bodyPr/>
          <a:lstStyle/>
          <a:p>
            <a:endParaRPr lang="en-US" dirty="0"/>
          </a:p>
        </p:txBody>
      </p:sp>
      <p:sp>
        <p:nvSpPr>
          <p:cNvPr id="5" name="Footer Placeholder 4">
            <a:extLst>
              <a:ext uri="{FF2B5EF4-FFF2-40B4-BE49-F238E27FC236}">
                <a16:creationId xmlns:a16="http://schemas.microsoft.com/office/drawing/2014/main" id="{DE6C5F41-F2AB-A229-644F-AC6091B7E815}"/>
              </a:ext>
            </a:extLst>
          </p:cNvPr>
          <p:cNvSpPr>
            <a:spLocks noGrp="1"/>
          </p:cNvSpPr>
          <p:nvPr>
            <p:ph type="ftr" sz="quarter" idx="11"/>
          </p:nvPr>
        </p:nvSpPr>
        <p:spPr/>
        <p:txBody>
          <a:bodyPr/>
          <a:lstStyle/>
          <a:p>
            <a:r>
              <a:rPr lang="en-US"/>
              <a:t>Introduction to AI</a:t>
            </a:r>
          </a:p>
        </p:txBody>
      </p:sp>
      <p:sp>
        <p:nvSpPr>
          <p:cNvPr id="6" name="Slide Number Placeholder 5">
            <a:extLst>
              <a:ext uri="{FF2B5EF4-FFF2-40B4-BE49-F238E27FC236}">
                <a16:creationId xmlns:a16="http://schemas.microsoft.com/office/drawing/2014/main" id="{EF2591CF-218E-8A97-97AE-9A775DC0E594}"/>
              </a:ext>
            </a:extLst>
          </p:cNvPr>
          <p:cNvSpPr>
            <a:spLocks noGrp="1"/>
          </p:cNvSpPr>
          <p:nvPr>
            <p:ph type="sldNum" sz="quarter" idx="12"/>
          </p:nvPr>
        </p:nvSpPr>
        <p:spPr/>
        <p:txBody>
          <a:bodyPr/>
          <a:lstStyle/>
          <a:p>
            <a:fld id="{B7884E68-CE57-44C0-BE0F-84C629DF22D5}" type="slidenum">
              <a:rPr lang="en-US" smtClean="0"/>
              <a:t>39</a:t>
            </a:fld>
            <a:endParaRPr lang="en-US"/>
          </a:p>
        </p:txBody>
      </p:sp>
      <p:sp>
        <p:nvSpPr>
          <p:cNvPr id="7" name="TextBox 6">
            <a:extLst>
              <a:ext uri="{FF2B5EF4-FFF2-40B4-BE49-F238E27FC236}">
                <a16:creationId xmlns:a16="http://schemas.microsoft.com/office/drawing/2014/main" id="{49D794AD-1C0E-70D8-76AF-9BBC6D5B4757}"/>
              </a:ext>
            </a:extLst>
          </p:cNvPr>
          <p:cNvSpPr txBox="1"/>
          <p:nvPr/>
        </p:nvSpPr>
        <p:spPr>
          <a:xfrm>
            <a:off x="7202690" y="6495904"/>
            <a:ext cx="4430828" cy="276999"/>
          </a:xfrm>
          <a:prstGeom prst="rect">
            <a:avLst/>
          </a:prstGeom>
          <a:noFill/>
        </p:spPr>
        <p:txBody>
          <a:bodyPr wrap="none" rtlCol="0">
            <a:spAutoFit/>
          </a:bodyPr>
          <a:lstStyle/>
          <a:p>
            <a:r>
              <a:rPr lang="en-US" sz="1200" dirty="0">
                <a:solidFill>
                  <a:schemeClr val="bg1"/>
                </a:solidFill>
              </a:rPr>
              <a:t>https://www.v7labs.com/blog/neural-networks-activation-functions</a:t>
            </a:r>
          </a:p>
        </p:txBody>
      </p:sp>
    </p:spTree>
    <p:extLst>
      <p:ext uri="{BB962C8B-B14F-4D97-AF65-F5344CB8AC3E}">
        <p14:creationId xmlns:p14="http://schemas.microsoft.com/office/powerpoint/2010/main" val="23040383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Neural Network Learning</a:t>
            </a:r>
          </a:p>
        </p:txBody>
      </p:sp>
      <p:sp>
        <p:nvSpPr>
          <p:cNvPr id="3" name="Content Placeholder 2"/>
          <p:cNvSpPr>
            <a:spLocks noGrp="1"/>
          </p:cNvSpPr>
          <p:nvPr>
            <p:ph idx="1"/>
          </p:nvPr>
        </p:nvSpPr>
        <p:spPr/>
        <p:txBody>
          <a:bodyPr>
            <a:normAutofit fontScale="92500" lnSpcReduction="10000"/>
          </a:bodyPr>
          <a:lstStyle/>
          <a:p>
            <a:r>
              <a:rPr lang="en-US" dirty="0"/>
              <a:t>Neural Network architecture</a:t>
            </a:r>
          </a:p>
          <a:p>
            <a:pPr lvl="1"/>
            <a:r>
              <a:rPr lang="en-US" dirty="0"/>
              <a:t>Involves determining the number of layers in the network, the number of neurons in each layers and how neurons are connected</a:t>
            </a:r>
          </a:p>
          <a:p>
            <a:r>
              <a:rPr lang="en-US" dirty="0">
                <a:solidFill>
                  <a:srgbClr val="FF0000"/>
                </a:solidFill>
              </a:rPr>
              <a:t>Feed-Forward Neural Network</a:t>
            </a:r>
          </a:p>
          <a:p>
            <a:pPr lvl="1"/>
            <a:r>
              <a:rPr lang="en-US" dirty="0"/>
              <a:t>Has No loops: Neuron outputs do not feed back to their inputs directly or indirectly</a:t>
            </a:r>
          </a:p>
          <a:p>
            <a:r>
              <a:rPr lang="en-US" dirty="0"/>
              <a:t>Neural Network parameters</a:t>
            </a:r>
          </a:p>
          <a:p>
            <a:pPr lvl="1"/>
            <a:r>
              <a:rPr lang="en-US" dirty="0"/>
              <a:t>The </a:t>
            </a:r>
            <a:r>
              <a:rPr lang="en-US" dirty="0">
                <a:solidFill>
                  <a:srgbClr val="FF0000"/>
                </a:solidFill>
              </a:rPr>
              <a:t>weights</a:t>
            </a:r>
            <a:r>
              <a:rPr lang="en-US" dirty="0"/>
              <a:t> and </a:t>
            </a:r>
            <a:r>
              <a:rPr lang="en-US" dirty="0">
                <a:solidFill>
                  <a:srgbClr val="FF0000"/>
                </a:solidFill>
              </a:rPr>
              <a:t>biases</a:t>
            </a:r>
          </a:p>
          <a:p>
            <a:r>
              <a:rPr lang="en-US" dirty="0">
                <a:solidFill>
                  <a:srgbClr val="FF0000"/>
                </a:solidFill>
              </a:rPr>
              <a:t>Neural Network Learning</a:t>
            </a:r>
          </a:p>
          <a:p>
            <a:pPr lvl="1"/>
            <a:r>
              <a:rPr lang="en-US" dirty="0"/>
              <a:t>Determining the values of the network parameters such that the network computes the desired function</a:t>
            </a:r>
          </a:p>
        </p:txBody>
      </p:sp>
      <p:sp>
        <p:nvSpPr>
          <p:cNvPr id="4" name="Date Placeholder 4">
            <a:extLst>
              <a:ext uri="{FF2B5EF4-FFF2-40B4-BE49-F238E27FC236}">
                <a16:creationId xmlns:a16="http://schemas.microsoft.com/office/drawing/2014/main" id="{6999C893-8D5F-396D-9679-B010C0342202}"/>
              </a:ext>
            </a:extLst>
          </p:cNvPr>
          <p:cNvSpPr>
            <a:spLocks noGrp="1"/>
          </p:cNvSpPr>
          <p:nvPr>
            <p:ph type="dt" sz="half" idx="10"/>
          </p:nvPr>
        </p:nvSpPr>
        <p:spPr>
          <a:xfrm>
            <a:off x="304801" y="6448468"/>
            <a:ext cx="2472271" cy="365125"/>
          </a:xfrm>
        </p:spPr>
        <p:txBody>
          <a:bodyPr/>
          <a:lstStyle/>
          <a:p>
            <a:fld id="{11C91B59-BAF3-4521-AFE5-F10C3E2C9939}" type="datetime1">
              <a:rPr lang="en-US" smtClean="0"/>
              <a:t>12/5/2022</a:t>
            </a:fld>
            <a:endParaRPr lang="en-US"/>
          </a:p>
        </p:txBody>
      </p:sp>
      <p:sp>
        <p:nvSpPr>
          <p:cNvPr id="5" name="Footer Placeholder 5">
            <a:extLst>
              <a:ext uri="{FF2B5EF4-FFF2-40B4-BE49-F238E27FC236}">
                <a16:creationId xmlns:a16="http://schemas.microsoft.com/office/drawing/2014/main" id="{A1328B2A-48C2-EC75-F2FE-52B3AB3D16E1}"/>
              </a:ext>
            </a:extLst>
          </p:cNvPr>
          <p:cNvSpPr>
            <a:spLocks noGrp="1"/>
          </p:cNvSpPr>
          <p:nvPr>
            <p:ph type="ftr" sz="quarter" idx="11"/>
          </p:nvPr>
        </p:nvSpPr>
        <p:spPr>
          <a:xfrm>
            <a:off x="3686186" y="6459786"/>
            <a:ext cx="4822804" cy="365125"/>
          </a:xfrm>
        </p:spPr>
        <p:txBody>
          <a:bodyPr/>
          <a:lstStyle/>
          <a:p>
            <a:r>
              <a:rPr lang="en-US"/>
              <a:t>Introduction to AI</a:t>
            </a:r>
          </a:p>
        </p:txBody>
      </p:sp>
      <p:sp>
        <p:nvSpPr>
          <p:cNvPr id="6" name="Slide Number Placeholder 6">
            <a:extLst>
              <a:ext uri="{FF2B5EF4-FFF2-40B4-BE49-F238E27FC236}">
                <a16:creationId xmlns:a16="http://schemas.microsoft.com/office/drawing/2014/main" id="{2C026F54-5F43-937F-3A42-AD4A38DCF8E4}"/>
              </a:ext>
            </a:extLst>
          </p:cNvPr>
          <p:cNvSpPr>
            <a:spLocks noGrp="1"/>
          </p:cNvSpPr>
          <p:nvPr>
            <p:ph type="sldNum" sz="quarter" idx="12"/>
          </p:nvPr>
        </p:nvSpPr>
        <p:spPr>
          <a:xfrm>
            <a:off x="10575176" y="6448468"/>
            <a:ext cx="1312025" cy="365125"/>
          </a:xfrm>
        </p:spPr>
        <p:txBody>
          <a:bodyPr/>
          <a:lstStyle/>
          <a:p>
            <a:fld id="{B7884E68-CE57-44C0-BE0F-84C629DF22D5}" type="slidenum">
              <a:rPr lang="en-US" smtClean="0"/>
              <a:t>4</a:t>
            </a:fld>
            <a:endParaRPr lang="en-US"/>
          </a:p>
        </p:txBody>
      </p:sp>
    </p:spTree>
    <p:extLst>
      <p:ext uri="{BB962C8B-B14F-4D97-AF65-F5344CB8AC3E}">
        <p14:creationId xmlns:p14="http://schemas.microsoft.com/office/powerpoint/2010/main" val="202201084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07947-496C-8AB0-868A-7AB18A2201A3}"/>
              </a:ext>
            </a:extLst>
          </p:cNvPr>
          <p:cNvSpPr>
            <a:spLocks noGrp="1"/>
          </p:cNvSpPr>
          <p:nvPr>
            <p:ph type="title"/>
          </p:nvPr>
        </p:nvSpPr>
        <p:spPr/>
        <p:txBody>
          <a:bodyPr>
            <a:normAutofit/>
          </a:bodyPr>
          <a:lstStyle/>
          <a:p>
            <a:r>
              <a:rPr lang="en-US" sz="4300" dirty="0"/>
              <a:t>How to Choose the Right Activation Function?</a:t>
            </a:r>
          </a:p>
        </p:txBody>
      </p:sp>
      <p:sp>
        <p:nvSpPr>
          <p:cNvPr id="3" name="Content Placeholder 2">
            <a:extLst>
              <a:ext uri="{FF2B5EF4-FFF2-40B4-BE49-F238E27FC236}">
                <a16:creationId xmlns:a16="http://schemas.microsoft.com/office/drawing/2014/main" id="{94CF7CBF-4AD3-0DC9-C2F7-8660F21CF53C}"/>
              </a:ext>
            </a:extLst>
          </p:cNvPr>
          <p:cNvSpPr>
            <a:spLocks noGrp="1"/>
          </p:cNvSpPr>
          <p:nvPr>
            <p:ph idx="1"/>
          </p:nvPr>
        </p:nvSpPr>
        <p:spPr/>
        <p:txBody>
          <a:bodyPr vert="horz" lIns="0" tIns="45720" rIns="0" bIns="45720" rtlCol="0" anchor="t">
            <a:normAutofit lnSpcReduction="10000"/>
          </a:bodyPr>
          <a:lstStyle/>
          <a:p>
            <a:r>
              <a:rPr lang="en-US" dirty="0"/>
              <a:t>Match your activation function for your output layer based on the type of prediction problem that you are solving</a:t>
            </a:r>
          </a:p>
          <a:p>
            <a:r>
              <a:rPr lang="en-US" dirty="0"/>
              <a:t>Begin with using the </a:t>
            </a:r>
            <a:r>
              <a:rPr lang="en-US" dirty="0" err="1"/>
              <a:t>ReLU</a:t>
            </a:r>
            <a:r>
              <a:rPr lang="en-US" dirty="0"/>
              <a:t> activation function and then move over to other activation functions if </a:t>
            </a:r>
            <a:r>
              <a:rPr lang="en-US" dirty="0" err="1"/>
              <a:t>ReLU</a:t>
            </a:r>
            <a:r>
              <a:rPr lang="en-US" dirty="0"/>
              <a:t> doesn’t provide optimum results</a:t>
            </a:r>
          </a:p>
          <a:p>
            <a:r>
              <a:rPr lang="en-US" dirty="0"/>
              <a:t>Guidelines of choosing Activation Functions:</a:t>
            </a:r>
          </a:p>
          <a:p>
            <a:pPr lvl="1"/>
            <a:r>
              <a:rPr lang="en-US" dirty="0" err="1"/>
              <a:t>ReLU</a:t>
            </a:r>
            <a:r>
              <a:rPr lang="en-US" dirty="0"/>
              <a:t> activation function should only be used in the hidden layers.</a:t>
            </a:r>
          </a:p>
          <a:p>
            <a:pPr lvl="1"/>
            <a:r>
              <a:rPr lang="en-US" dirty="0"/>
              <a:t>Sigmoid/Logistic and Tanh functions should not be used in hidden layers for high depth networks as they make the model more susceptible to problems during training (due to vanishing </a:t>
            </a:r>
            <a:r>
              <a:rPr lang="en-US"/>
              <a:t>gradients). </a:t>
            </a:r>
            <a:endParaRPr lang="en-US">
              <a:cs typeface="Calibri" panose="020F0502020204030204"/>
            </a:endParaRPr>
          </a:p>
        </p:txBody>
      </p:sp>
      <p:sp>
        <p:nvSpPr>
          <p:cNvPr id="4" name="Date Placeholder 3">
            <a:extLst>
              <a:ext uri="{FF2B5EF4-FFF2-40B4-BE49-F238E27FC236}">
                <a16:creationId xmlns:a16="http://schemas.microsoft.com/office/drawing/2014/main" id="{8B013BC2-572E-F318-D6ED-88BF4DC8B31F}"/>
              </a:ext>
            </a:extLst>
          </p:cNvPr>
          <p:cNvSpPr>
            <a:spLocks noGrp="1"/>
          </p:cNvSpPr>
          <p:nvPr>
            <p:ph type="dt" sz="half" idx="10"/>
          </p:nvPr>
        </p:nvSpPr>
        <p:spPr/>
        <p:txBody>
          <a:bodyPr/>
          <a:lstStyle/>
          <a:p>
            <a:endParaRPr lang="en-US" dirty="0"/>
          </a:p>
        </p:txBody>
      </p:sp>
      <p:sp>
        <p:nvSpPr>
          <p:cNvPr id="5" name="Footer Placeholder 4">
            <a:extLst>
              <a:ext uri="{FF2B5EF4-FFF2-40B4-BE49-F238E27FC236}">
                <a16:creationId xmlns:a16="http://schemas.microsoft.com/office/drawing/2014/main" id="{A522C813-86E4-AA8B-499D-BCBFCF5D2EDB}"/>
              </a:ext>
            </a:extLst>
          </p:cNvPr>
          <p:cNvSpPr>
            <a:spLocks noGrp="1"/>
          </p:cNvSpPr>
          <p:nvPr>
            <p:ph type="ftr" sz="quarter" idx="11"/>
          </p:nvPr>
        </p:nvSpPr>
        <p:spPr/>
        <p:txBody>
          <a:bodyPr/>
          <a:lstStyle/>
          <a:p>
            <a:r>
              <a:rPr lang="en-US"/>
              <a:t>Introduction to AI</a:t>
            </a:r>
          </a:p>
        </p:txBody>
      </p:sp>
      <p:sp>
        <p:nvSpPr>
          <p:cNvPr id="6" name="Slide Number Placeholder 5">
            <a:extLst>
              <a:ext uri="{FF2B5EF4-FFF2-40B4-BE49-F238E27FC236}">
                <a16:creationId xmlns:a16="http://schemas.microsoft.com/office/drawing/2014/main" id="{623FFBA2-94E4-0F80-7CE1-0EA8DF1DD48C}"/>
              </a:ext>
            </a:extLst>
          </p:cNvPr>
          <p:cNvSpPr>
            <a:spLocks noGrp="1"/>
          </p:cNvSpPr>
          <p:nvPr>
            <p:ph type="sldNum" sz="quarter" idx="12"/>
          </p:nvPr>
        </p:nvSpPr>
        <p:spPr/>
        <p:txBody>
          <a:bodyPr/>
          <a:lstStyle/>
          <a:p>
            <a:fld id="{B7884E68-CE57-44C0-BE0F-84C629DF22D5}" type="slidenum">
              <a:rPr lang="en-US" smtClean="0"/>
              <a:t>40</a:t>
            </a:fld>
            <a:endParaRPr lang="en-US"/>
          </a:p>
        </p:txBody>
      </p:sp>
      <p:sp>
        <p:nvSpPr>
          <p:cNvPr id="8" name="TextBox 7">
            <a:extLst>
              <a:ext uri="{FF2B5EF4-FFF2-40B4-BE49-F238E27FC236}">
                <a16:creationId xmlns:a16="http://schemas.microsoft.com/office/drawing/2014/main" id="{92366896-A927-B3A4-DA62-AC5729985A25}"/>
              </a:ext>
            </a:extLst>
          </p:cNvPr>
          <p:cNvSpPr txBox="1"/>
          <p:nvPr/>
        </p:nvSpPr>
        <p:spPr>
          <a:xfrm>
            <a:off x="7202690" y="6495904"/>
            <a:ext cx="4430828" cy="276999"/>
          </a:xfrm>
          <a:prstGeom prst="rect">
            <a:avLst/>
          </a:prstGeom>
          <a:noFill/>
        </p:spPr>
        <p:txBody>
          <a:bodyPr wrap="none" rtlCol="0">
            <a:spAutoFit/>
          </a:bodyPr>
          <a:lstStyle/>
          <a:p>
            <a:r>
              <a:rPr lang="en-US" sz="1200" dirty="0">
                <a:solidFill>
                  <a:schemeClr val="bg1"/>
                </a:solidFill>
              </a:rPr>
              <a:t>https://www.v7labs.com/blog/neural-networks-activation-functions</a:t>
            </a:r>
          </a:p>
        </p:txBody>
      </p:sp>
    </p:spTree>
    <p:extLst>
      <p:ext uri="{BB962C8B-B14F-4D97-AF65-F5344CB8AC3E}">
        <p14:creationId xmlns:p14="http://schemas.microsoft.com/office/powerpoint/2010/main" val="222065499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4A1956-5706-C69F-F0A5-534863CEF9C7}"/>
              </a:ext>
            </a:extLst>
          </p:cNvPr>
          <p:cNvSpPr>
            <a:spLocks noGrp="1"/>
          </p:cNvSpPr>
          <p:nvPr>
            <p:ph type="title"/>
          </p:nvPr>
        </p:nvSpPr>
        <p:spPr/>
        <p:txBody>
          <a:bodyPr>
            <a:normAutofit fontScale="90000"/>
          </a:bodyPr>
          <a:lstStyle/>
          <a:p>
            <a:r>
              <a:rPr lang="en-US" dirty="0"/>
              <a:t>Activation Functions Summary</a:t>
            </a:r>
          </a:p>
        </p:txBody>
      </p:sp>
      <p:sp>
        <p:nvSpPr>
          <p:cNvPr id="3" name="Content Placeholder 2">
            <a:extLst>
              <a:ext uri="{FF2B5EF4-FFF2-40B4-BE49-F238E27FC236}">
                <a16:creationId xmlns:a16="http://schemas.microsoft.com/office/drawing/2014/main" id="{0574A189-ED29-0C9D-D388-46A00044C2EA}"/>
              </a:ext>
            </a:extLst>
          </p:cNvPr>
          <p:cNvSpPr>
            <a:spLocks noGrp="1"/>
          </p:cNvSpPr>
          <p:nvPr>
            <p:ph idx="1"/>
          </p:nvPr>
        </p:nvSpPr>
        <p:spPr/>
        <p:txBody>
          <a:bodyPr>
            <a:normAutofit/>
          </a:bodyPr>
          <a:lstStyle/>
          <a:p>
            <a:r>
              <a:rPr lang="en-US" dirty="0"/>
              <a:t>Activation Functions are used to introduce non-linearity in the network</a:t>
            </a:r>
          </a:p>
          <a:p>
            <a:r>
              <a:rPr lang="en-US" dirty="0"/>
              <a:t>A neural network will almost always have the same activation function in all hidden layers. This activation function should be differentiable so that the parameters of the network are learned in backpropagation. </a:t>
            </a:r>
          </a:p>
          <a:p>
            <a:r>
              <a:rPr lang="en-US" dirty="0" err="1"/>
              <a:t>ReLU</a:t>
            </a:r>
            <a:r>
              <a:rPr lang="en-US" dirty="0"/>
              <a:t> is the most commonly used activation function for hidden layers.</a:t>
            </a:r>
          </a:p>
          <a:p>
            <a:r>
              <a:rPr lang="en-US" dirty="0"/>
              <a:t>While selecting an activation function, you must consider the problems it might face such as vanishing gradients.</a:t>
            </a:r>
          </a:p>
        </p:txBody>
      </p:sp>
      <p:sp>
        <p:nvSpPr>
          <p:cNvPr id="4" name="Date Placeholder 3">
            <a:extLst>
              <a:ext uri="{FF2B5EF4-FFF2-40B4-BE49-F238E27FC236}">
                <a16:creationId xmlns:a16="http://schemas.microsoft.com/office/drawing/2014/main" id="{696089A3-DAEF-B053-473B-F99A9D1BDC63}"/>
              </a:ext>
            </a:extLst>
          </p:cNvPr>
          <p:cNvSpPr>
            <a:spLocks noGrp="1"/>
          </p:cNvSpPr>
          <p:nvPr>
            <p:ph type="dt" sz="half" idx="10"/>
          </p:nvPr>
        </p:nvSpPr>
        <p:spPr/>
        <p:txBody>
          <a:bodyPr/>
          <a:lstStyle/>
          <a:p>
            <a:endParaRPr lang="en-US" dirty="0"/>
          </a:p>
        </p:txBody>
      </p:sp>
      <p:sp>
        <p:nvSpPr>
          <p:cNvPr id="5" name="Footer Placeholder 4">
            <a:extLst>
              <a:ext uri="{FF2B5EF4-FFF2-40B4-BE49-F238E27FC236}">
                <a16:creationId xmlns:a16="http://schemas.microsoft.com/office/drawing/2014/main" id="{DE6C5F41-F2AB-A229-644F-AC6091B7E815}"/>
              </a:ext>
            </a:extLst>
          </p:cNvPr>
          <p:cNvSpPr>
            <a:spLocks noGrp="1"/>
          </p:cNvSpPr>
          <p:nvPr>
            <p:ph type="ftr" sz="quarter" idx="11"/>
          </p:nvPr>
        </p:nvSpPr>
        <p:spPr/>
        <p:txBody>
          <a:bodyPr/>
          <a:lstStyle/>
          <a:p>
            <a:r>
              <a:rPr lang="en-US"/>
              <a:t>Introduction to AI</a:t>
            </a:r>
          </a:p>
        </p:txBody>
      </p:sp>
      <p:sp>
        <p:nvSpPr>
          <p:cNvPr id="6" name="Slide Number Placeholder 5">
            <a:extLst>
              <a:ext uri="{FF2B5EF4-FFF2-40B4-BE49-F238E27FC236}">
                <a16:creationId xmlns:a16="http://schemas.microsoft.com/office/drawing/2014/main" id="{EF2591CF-218E-8A97-97AE-9A775DC0E594}"/>
              </a:ext>
            </a:extLst>
          </p:cNvPr>
          <p:cNvSpPr>
            <a:spLocks noGrp="1"/>
          </p:cNvSpPr>
          <p:nvPr>
            <p:ph type="sldNum" sz="quarter" idx="12"/>
          </p:nvPr>
        </p:nvSpPr>
        <p:spPr/>
        <p:txBody>
          <a:bodyPr/>
          <a:lstStyle/>
          <a:p>
            <a:fld id="{B7884E68-CE57-44C0-BE0F-84C629DF22D5}" type="slidenum">
              <a:rPr lang="en-US" smtClean="0"/>
              <a:t>41</a:t>
            </a:fld>
            <a:endParaRPr lang="en-US"/>
          </a:p>
        </p:txBody>
      </p:sp>
      <p:sp>
        <p:nvSpPr>
          <p:cNvPr id="7" name="TextBox 6">
            <a:extLst>
              <a:ext uri="{FF2B5EF4-FFF2-40B4-BE49-F238E27FC236}">
                <a16:creationId xmlns:a16="http://schemas.microsoft.com/office/drawing/2014/main" id="{49D794AD-1C0E-70D8-76AF-9BBC6D5B4757}"/>
              </a:ext>
            </a:extLst>
          </p:cNvPr>
          <p:cNvSpPr txBox="1"/>
          <p:nvPr/>
        </p:nvSpPr>
        <p:spPr>
          <a:xfrm>
            <a:off x="7202690" y="6495904"/>
            <a:ext cx="4430828" cy="276999"/>
          </a:xfrm>
          <a:prstGeom prst="rect">
            <a:avLst/>
          </a:prstGeom>
          <a:noFill/>
        </p:spPr>
        <p:txBody>
          <a:bodyPr wrap="none" rtlCol="0">
            <a:spAutoFit/>
          </a:bodyPr>
          <a:lstStyle/>
          <a:p>
            <a:r>
              <a:rPr lang="en-US" sz="1200" dirty="0">
                <a:solidFill>
                  <a:schemeClr val="bg1"/>
                </a:solidFill>
              </a:rPr>
              <a:t>https://www.v7labs.com/blog/neural-networks-activation-functions</a:t>
            </a:r>
          </a:p>
        </p:txBody>
      </p:sp>
    </p:spTree>
    <p:extLst>
      <p:ext uri="{BB962C8B-B14F-4D97-AF65-F5344CB8AC3E}">
        <p14:creationId xmlns:p14="http://schemas.microsoft.com/office/powerpoint/2010/main" val="194150068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Typical Problem Statement: Classification</a:t>
            </a:r>
          </a:p>
        </p:txBody>
      </p:sp>
      <p:pic>
        <p:nvPicPr>
          <p:cNvPr id="4" name="Picture 3"/>
          <p:cNvPicPr>
            <a:picLocks noChangeAspect="1"/>
          </p:cNvPicPr>
          <p:nvPr/>
        </p:nvPicPr>
        <p:blipFill>
          <a:blip r:embed="rId2"/>
          <a:stretch>
            <a:fillRect/>
          </a:stretch>
        </p:blipFill>
        <p:spPr>
          <a:xfrm>
            <a:off x="1466851" y="1161625"/>
            <a:ext cx="8369608" cy="2516219"/>
          </a:xfrm>
          <a:prstGeom prst="rect">
            <a:avLst/>
          </a:prstGeom>
        </p:spPr>
      </p:pic>
      <p:pic>
        <p:nvPicPr>
          <p:cNvPr id="5" name="Picture 4"/>
          <p:cNvPicPr>
            <a:picLocks noChangeAspect="1"/>
          </p:cNvPicPr>
          <p:nvPr/>
        </p:nvPicPr>
        <p:blipFill>
          <a:blip r:embed="rId3"/>
          <a:stretch>
            <a:fillRect/>
          </a:stretch>
        </p:blipFill>
        <p:spPr>
          <a:xfrm>
            <a:off x="1461972" y="3780131"/>
            <a:ext cx="8374486" cy="2588341"/>
          </a:xfrm>
          <a:prstGeom prst="rect">
            <a:avLst/>
          </a:prstGeom>
        </p:spPr>
      </p:pic>
      <p:sp>
        <p:nvSpPr>
          <p:cNvPr id="6" name="TextBox 5"/>
          <p:cNvSpPr txBox="1"/>
          <p:nvPr/>
        </p:nvSpPr>
        <p:spPr>
          <a:xfrm>
            <a:off x="8342674" y="3121508"/>
            <a:ext cx="2266967" cy="400110"/>
          </a:xfrm>
          <a:prstGeom prst="rect">
            <a:avLst/>
          </a:prstGeom>
          <a:noFill/>
        </p:spPr>
        <p:txBody>
          <a:bodyPr wrap="none" rtlCol="0">
            <a:spAutoFit/>
          </a:bodyPr>
          <a:lstStyle/>
          <a:p>
            <a:r>
              <a:rPr lang="en-US" sz="2000" dirty="0">
                <a:solidFill>
                  <a:srgbClr val="FF0000"/>
                </a:solidFill>
              </a:rPr>
              <a:t>Binary Classification</a:t>
            </a:r>
          </a:p>
        </p:txBody>
      </p:sp>
      <p:sp>
        <p:nvSpPr>
          <p:cNvPr id="7" name="TextBox 6"/>
          <p:cNvSpPr txBox="1"/>
          <p:nvPr/>
        </p:nvSpPr>
        <p:spPr>
          <a:xfrm>
            <a:off x="7824210" y="6018288"/>
            <a:ext cx="2762616" cy="400110"/>
          </a:xfrm>
          <a:prstGeom prst="rect">
            <a:avLst/>
          </a:prstGeom>
          <a:noFill/>
        </p:spPr>
        <p:txBody>
          <a:bodyPr wrap="none" rtlCol="0">
            <a:spAutoFit/>
          </a:bodyPr>
          <a:lstStyle/>
          <a:p>
            <a:r>
              <a:rPr lang="en-US" sz="2000" dirty="0">
                <a:solidFill>
                  <a:srgbClr val="FF0000"/>
                </a:solidFill>
              </a:rPr>
              <a:t>Multi-Class Classification</a:t>
            </a:r>
          </a:p>
        </p:txBody>
      </p:sp>
    </p:spTree>
    <p:extLst>
      <p:ext uri="{BB962C8B-B14F-4D97-AF65-F5344CB8AC3E}">
        <p14:creationId xmlns:p14="http://schemas.microsoft.com/office/powerpoint/2010/main" val="278307259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Examples of Divergence Functions</a:t>
            </a:r>
          </a:p>
        </p:txBody>
      </p:sp>
      <p:sp>
        <p:nvSpPr>
          <p:cNvPr id="3" name="Content Placeholder 2"/>
          <p:cNvSpPr>
            <a:spLocks noGrp="1"/>
          </p:cNvSpPr>
          <p:nvPr>
            <p:ph idx="1"/>
          </p:nvPr>
        </p:nvSpPr>
        <p:spPr/>
        <p:txBody>
          <a:bodyPr/>
          <a:lstStyle/>
          <a:p>
            <a:r>
              <a:rPr lang="en-US" dirty="0"/>
              <a:t>For real-valued output vectors, the (scaled) divergence representing </a:t>
            </a:r>
            <a:r>
              <a:rPr lang="en-US" dirty="0">
                <a:solidFill>
                  <a:srgbClr val="FF0000"/>
                </a:solidFill>
              </a:rPr>
              <a:t>Squared Euclidean Distance </a:t>
            </a:r>
            <a:r>
              <a:rPr lang="en-US" dirty="0"/>
              <a:t>between true and desired output is popular:</a:t>
            </a:r>
          </a:p>
          <a:p>
            <a:endParaRPr lang="en-US" dirty="0"/>
          </a:p>
          <a:p>
            <a:r>
              <a:rPr lang="en-US" dirty="0"/>
              <a:t>The divergence function is differentiable</a:t>
            </a:r>
          </a:p>
        </p:txBody>
      </p:sp>
      <p:pic>
        <p:nvPicPr>
          <p:cNvPr id="4" name="Picture 3"/>
          <p:cNvPicPr>
            <a:picLocks noChangeAspect="1"/>
          </p:cNvPicPr>
          <p:nvPr/>
        </p:nvPicPr>
        <p:blipFill>
          <a:blip r:embed="rId2">
            <a:clrChange>
              <a:clrFrom>
                <a:srgbClr val="FFFFFF"/>
              </a:clrFrom>
              <a:clrTo>
                <a:srgbClr val="FFFFFF">
                  <a:alpha val="0"/>
                </a:srgbClr>
              </a:clrTo>
            </a:clrChange>
          </a:blip>
          <a:stretch>
            <a:fillRect/>
          </a:stretch>
        </p:blipFill>
        <p:spPr>
          <a:xfrm>
            <a:off x="5489450" y="2280134"/>
            <a:ext cx="4860949" cy="850603"/>
          </a:xfrm>
          <a:prstGeom prst="rect">
            <a:avLst/>
          </a:prstGeom>
        </p:spPr>
      </p:pic>
      <p:pic>
        <p:nvPicPr>
          <p:cNvPr id="6" name="Picture 5"/>
          <p:cNvPicPr>
            <a:picLocks noChangeAspect="1"/>
          </p:cNvPicPr>
          <p:nvPr/>
        </p:nvPicPr>
        <p:blipFill>
          <a:blip r:embed="rId3"/>
          <a:stretch>
            <a:fillRect/>
          </a:stretch>
        </p:blipFill>
        <p:spPr>
          <a:xfrm>
            <a:off x="869976" y="4009775"/>
            <a:ext cx="3110778" cy="786916"/>
          </a:xfrm>
          <a:prstGeom prst="rect">
            <a:avLst/>
          </a:prstGeom>
        </p:spPr>
      </p:pic>
      <p:pic>
        <p:nvPicPr>
          <p:cNvPr id="7" name="Picture 6"/>
          <p:cNvPicPr>
            <a:picLocks noChangeAspect="1"/>
          </p:cNvPicPr>
          <p:nvPr/>
        </p:nvPicPr>
        <p:blipFill rotWithShape="1">
          <a:blip r:embed="rId4"/>
          <a:srcRect t="6931" b="-1"/>
          <a:stretch/>
        </p:blipFill>
        <p:spPr>
          <a:xfrm>
            <a:off x="873575" y="5390079"/>
            <a:ext cx="4247073" cy="460084"/>
          </a:xfrm>
          <a:prstGeom prst="rect">
            <a:avLst/>
          </a:prstGeom>
        </p:spPr>
      </p:pic>
      <p:pic>
        <p:nvPicPr>
          <p:cNvPr id="8" name="Picture 7"/>
          <p:cNvPicPr>
            <a:picLocks noChangeAspect="1"/>
          </p:cNvPicPr>
          <p:nvPr/>
        </p:nvPicPr>
        <p:blipFill>
          <a:blip r:embed="rId5"/>
          <a:stretch>
            <a:fillRect/>
          </a:stretch>
        </p:blipFill>
        <p:spPr>
          <a:xfrm>
            <a:off x="5384623" y="3994669"/>
            <a:ext cx="5978880" cy="1995825"/>
          </a:xfrm>
          <a:prstGeom prst="rect">
            <a:avLst/>
          </a:prstGeom>
        </p:spPr>
      </p:pic>
      <p:sp>
        <p:nvSpPr>
          <p:cNvPr id="9" name="TextBox 8">
            <a:extLst>
              <a:ext uri="{FF2B5EF4-FFF2-40B4-BE49-F238E27FC236}">
                <a16:creationId xmlns:a16="http://schemas.microsoft.com/office/drawing/2014/main" id="{F45B3756-0BD3-4CBE-9D6E-729075FE7862}"/>
              </a:ext>
            </a:extLst>
          </p:cNvPr>
          <p:cNvSpPr txBox="1"/>
          <p:nvPr/>
        </p:nvSpPr>
        <p:spPr>
          <a:xfrm>
            <a:off x="815736" y="4867275"/>
            <a:ext cx="1641714" cy="523220"/>
          </a:xfrm>
          <a:prstGeom prst="rect">
            <a:avLst/>
          </a:prstGeom>
          <a:noFill/>
        </p:spPr>
        <p:txBody>
          <a:bodyPr wrap="square" rtlCol="0">
            <a:spAutoFit/>
          </a:bodyPr>
          <a:lstStyle/>
          <a:p>
            <a:r>
              <a:rPr lang="en-US" sz="2800" dirty="0">
                <a:solidFill>
                  <a:srgbClr val="FF0000"/>
                </a:solidFill>
              </a:rPr>
              <a:t>Gradient:</a:t>
            </a:r>
          </a:p>
        </p:txBody>
      </p:sp>
    </p:spTree>
    <p:extLst>
      <p:ext uri="{BB962C8B-B14F-4D97-AF65-F5344CB8AC3E}">
        <p14:creationId xmlns:p14="http://schemas.microsoft.com/office/powerpoint/2010/main" val="396771495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err="1"/>
              <a:t>Perceptrons</a:t>
            </a:r>
            <a:r>
              <a:rPr lang="en-US" sz="4000" dirty="0"/>
              <a:t> with Differentiable Activation Functions</a:t>
            </a:r>
          </a:p>
        </p:txBody>
      </p:sp>
      <p:sp>
        <p:nvSpPr>
          <p:cNvPr id="3" name="Content Placeholder 2"/>
          <p:cNvSpPr>
            <a:spLocks noGrp="1"/>
          </p:cNvSpPr>
          <p:nvPr>
            <p:ph idx="1"/>
          </p:nvPr>
        </p:nvSpPr>
        <p:spPr>
          <a:xfrm>
            <a:off x="304800" y="1228153"/>
            <a:ext cx="11582400" cy="2200847"/>
          </a:xfrm>
        </p:spPr>
        <p:txBody>
          <a:bodyPr>
            <a:normAutofit fontScale="77500" lnSpcReduction="20000"/>
          </a:bodyPr>
          <a:lstStyle/>
          <a:p>
            <a:r>
              <a:rPr lang="en-US" dirty="0">
                <a:sym typeface="Symbol" panose="05050102010706020507" pitchFamily="18" charset="2"/>
              </a:rPr>
              <a:t>Activation functions need to be differentiable</a:t>
            </a:r>
            <a:r>
              <a:rPr lang="en-US" i="1" dirty="0">
                <a:sym typeface="Symbol" panose="05050102010706020507" pitchFamily="18" charset="2"/>
              </a:rPr>
              <a:t> </a:t>
            </a:r>
          </a:p>
          <a:p>
            <a:pPr lvl="1"/>
            <a:r>
              <a:rPr lang="en-US" i="1" dirty="0">
                <a:sym typeface="Symbol" panose="05050102010706020507" pitchFamily="18" charset="2"/>
              </a:rPr>
              <a:t>(z)</a:t>
            </a:r>
            <a:r>
              <a:rPr lang="en-US" dirty="0">
                <a:sym typeface="Symbol" panose="05050102010706020507" pitchFamily="18" charset="2"/>
              </a:rPr>
              <a:t> </a:t>
            </a:r>
            <a:r>
              <a:rPr lang="en-US" dirty="0"/>
              <a:t>is a </a:t>
            </a:r>
            <a:r>
              <a:rPr lang="en-US" dirty="0">
                <a:solidFill>
                  <a:srgbClr val="FF0000"/>
                </a:solidFill>
              </a:rPr>
              <a:t>differentiable</a:t>
            </a:r>
            <a:r>
              <a:rPr lang="en-US" dirty="0"/>
              <a:t> function of </a:t>
            </a:r>
            <a:r>
              <a:rPr lang="en-US" i="1" dirty="0"/>
              <a:t>z</a:t>
            </a:r>
          </a:p>
          <a:p>
            <a:r>
              <a:rPr lang="en-US" dirty="0"/>
              <a:t>Using the </a:t>
            </a:r>
            <a:r>
              <a:rPr lang="en-US" dirty="0">
                <a:solidFill>
                  <a:srgbClr val="FF0000"/>
                </a:solidFill>
              </a:rPr>
              <a:t>chain rule</a:t>
            </a:r>
            <a:r>
              <a:rPr lang="en-US" dirty="0"/>
              <a:t>, </a:t>
            </a:r>
            <a:r>
              <a:rPr lang="en-US" i="1" dirty="0"/>
              <a:t>y</a:t>
            </a:r>
            <a:r>
              <a:rPr lang="en-US" dirty="0"/>
              <a:t> is a differentiable function of both inputs </a:t>
            </a:r>
            <a:r>
              <a:rPr lang="en-US" i="1" dirty="0"/>
              <a:t>x</a:t>
            </a:r>
            <a:r>
              <a:rPr lang="en-US" baseline="-25000" dirty="0"/>
              <a:t>𝒊</a:t>
            </a:r>
            <a:r>
              <a:rPr lang="en-US" dirty="0"/>
              <a:t> and weights </a:t>
            </a:r>
            <a:r>
              <a:rPr lang="en-US" i="1" dirty="0"/>
              <a:t>w</a:t>
            </a:r>
            <a:r>
              <a:rPr lang="en-US" baseline="-25000" dirty="0"/>
              <a:t>𝒊</a:t>
            </a:r>
          </a:p>
          <a:p>
            <a:r>
              <a:rPr lang="en-US" dirty="0"/>
              <a:t>We can compute the change in the output for small changes in either the input or the weights</a:t>
            </a:r>
          </a:p>
        </p:txBody>
      </p:sp>
      <p:pic>
        <p:nvPicPr>
          <p:cNvPr id="4" name="Picture 3"/>
          <p:cNvPicPr>
            <a:picLocks noChangeAspect="1"/>
          </p:cNvPicPr>
          <p:nvPr/>
        </p:nvPicPr>
        <p:blipFill>
          <a:blip r:embed="rId2">
            <a:clrChange>
              <a:clrFrom>
                <a:srgbClr val="FFFFFF"/>
              </a:clrFrom>
              <a:clrTo>
                <a:srgbClr val="FFFFFF">
                  <a:alpha val="0"/>
                </a:srgbClr>
              </a:clrTo>
            </a:clrChange>
          </a:blip>
          <a:stretch>
            <a:fillRect/>
          </a:stretch>
        </p:blipFill>
        <p:spPr>
          <a:xfrm>
            <a:off x="1471418" y="3281659"/>
            <a:ext cx="5311122" cy="3123679"/>
          </a:xfrm>
          <a:prstGeom prst="rect">
            <a:avLst/>
          </a:prstGeom>
        </p:spPr>
      </p:pic>
      <p:pic>
        <p:nvPicPr>
          <p:cNvPr id="5" name="Picture 4"/>
          <p:cNvPicPr>
            <a:picLocks noChangeAspect="1"/>
          </p:cNvPicPr>
          <p:nvPr/>
        </p:nvPicPr>
        <p:blipFill>
          <a:blip r:embed="rId3"/>
          <a:stretch>
            <a:fillRect/>
          </a:stretch>
        </p:blipFill>
        <p:spPr>
          <a:xfrm>
            <a:off x="7339207" y="3867722"/>
            <a:ext cx="3381375" cy="1762125"/>
          </a:xfrm>
          <a:prstGeom prst="rect">
            <a:avLst/>
          </a:prstGeom>
        </p:spPr>
      </p:pic>
    </p:spTree>
    <p:extLst>
      <p:ext uri="{BB962C8B-B14F-4D97-AF65-F5344CB8AC3E}">
        <p14:creationId xmlns:p14="http://schemas.microsoft.com/office/powerpoint/2010/main" val="51561499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F5DA57-45E0-01D1-BC95-81A6D5795BFB}"/>
              </a:ext>
            </a:extLst>
          </p:cNvPr>
          <p:cNvSpPr>
            <a:spLocks noGrp="1"/>
          </p:cNvSpPr>
          <p:nvPr>
            <p:ph type="title"/>
          </p:nvPr>
        </p:nvSpPr>
        <p:spPr/>
        <p:txBody>
          <a:bodyPr>
            <a:normAutofit fontScale="90000"/>
          </a:bodyPr>
          <a:lstStyle/>
          <a:p>
            <a:r>
              <a:rPr lang="en-US" dirty="0"/>
              <a:t>Backpropagation Simple Example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6D648DF-C9BB-DFFC-5A8F-C001391B3439}"/>
                  </a:ext>
                </a:extLst>
              </p:cNvPr>
              <p:cNvSpPr>
                <a:spLocks noGrp="1"/>
              </p:cNvSpPr>
              <p:nvPr>
                <p:ph idx="1"/>
              </p:nvPr>
            </p:nvSpPr>
            <p:spPr>
              <a:xfrm>
                <a:off x="304800" y="1228153"/>
                <a:ext cx="5388990" cy="5021979"/>
              </a:xfrm>
            </p:spPr>
            <p:txBody>
              <a:bodyPr/>
              <a:lstStyle/>
              <a:p>
                <a:r>
                  <a:rPr lang="en-US" dirty="0"/>
                  <a:t>Suppose:</a:t>
                </a:r>
              </a:p>
              <a:p>
                <a:pPr marL="819150" lvl="1" indent="-514350">
                  <a:buFont typeface="+mj-lt"/>
                  <a:buAutoNum type="arabicPeriod"/>
                </a:pP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𝑧</m:t>
                        </m:r>
                      </m:e>
                    </m:d>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e>
                    </m:d>
                    <m:r>
                      <a:rPr lang="en-US" b="0" i="1" smtClean="0">
                        <a:latin typeface="Cambria Math" panose="02040503050406030204" pitchFamily="18" charset="0"/>
                      </a:rPr>
                      <m:t>𝑧</m:t>
                    </m:r>
                  </m:oMath>
                </a14:m>
                <a:endParaRPr lang="en-US" dirty="0"/>
              </a:p>
              <a:p>
                <a:pPr marL="819150" lvl="1" indent="-514350">
                  <a:buFont typeface="+mj-lt"/>
                  <a:buAutoNum type="arabicPeriod"/>
                </a:pPr>
                <a:r>
                  <a:rPr lang="en-US" dirty="0"/>
                  <a:t>x = -2, y = 5, z = -4</a:t>
                </a:r>
              </a:p>
              <a:p>
                <a:pPr marL="652463" indent="-514350"/>
                <a:endParaRPr lang="en-US" dirty="0"/>
              </a:p>
            </p:txBody>
          </p:sp>
        </mc:Choice>
        <mc:Fallback xmlns="">
          <p:sp>
            <p:nvSpPr>
              <p:cNvPr id="3" name="Content Placeholder 2">
                <a:extLst>
                  <a:ext uri="{FF2B5EF4-FFF2-40B4-BE49-F238E27FC236}">
                    <a16:creationId xmlns:a16="http://schemas.microsoft.com/office/drawing/2014/main" id="{C6D648DF-C9BB-DFFC-5A8F-C001391B3439}"/>
                  </a:ext>
                </a:extLst>
              </p:cNvPr>
              <p:cNvSpPr>
                <a:spLocks noGrp="1" noRot="1" noChangeAspect="1" noMove="1" noResize="1" noEditPoints="1" noAdjustHandles="1" noChangeArrowheads="1" noChangeShapeType="1" noTextEdit="1"/>
              </p:cNvSpPr>
              <p:nvPr>
                <p:ph idx="1"/>
              </p:nvPr>
            </p:nvSpPr>
            <p:spPr>
              <a:xfrm>
                <a:off x="304800" y="1228153"/>
                <a:ext cx="5388990" cy="5021979"/>
              </a:xfrm>
              <a:blipFill>
                <a:blip r:embed="rId2"/>
                <a:stretch>
                  <a:fillRect l="-3167" t="-3034"/>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718AE200-EE9F-426A-E713-9C93E4A3190C}"/>
              </a:ext>
            </a:extLst>
          </p:cNvPr>
          <p:cNvSpPr>
            <a:spLocks noGrp="1"/>
          </p:cNvSpPr>
          <p:nvPr>
            <p:ph type="dt" sz="half" idx="10"/>
          </p:nvPr>
        </p:nvSpPr>
        <p:spPr/>
        <p:txBody>
          <a:bodyPr/>
          <a:lstStyle/>
          <a:p>
            <a:endParaRPr lang="en-US" dirty="0"/>
          </a:p>
        </p:txBody>
      </p:sp>
      <p:sp>
        <p:nvSpPr>
          <p:cNvPr id="5" name="Footer Placeholder 4">
            <a:extLst>
              <a:ext uri="{FF2B5EF4-FFF2-40B4-BE49-F238E27FC236}">
                <a16:creationId xmlns:a16="http://schemas.microsoft.com/office/drawing/2014/main" id="{FD2DC60E-29F6-C67F-6A68-E79EFDEA16D9}"/>
              </a:ext>
            </a:extLst>
          </p:cNvPr>
          <p:cNvSpPr>
            <a:spLocks noGrp="1"/>
          </p:cNvSpPr>
          <p:nvPr>
            <p:ph type="ftr" sz="quarter" idx="11"/>
          </p:nvPr>
        </p:nvSpPr>
        <p:spPr/>
        <p:txBody>
          <a:bodyPr/>
          <a:lstStyle/>
          <a:p>
            <a:r>
              <a:rPr lang="en-US"/>
              <a:t>Introduction to AI</a:t>
            </a:r>
          </a:p>
        </p:txBody>
      </p:sp>
      <p:sp>
        <p:nvSpPr>
          <p:cNvPr id="6" name="Slide Number Placeholder 5">
            <a:extLst>
              <a:ext uri="{FF2B5EF4-FFF2-40B4-BE49-F238E27FC236}">
                <a16:creationId xmlns:a16="http://schemas.microsoft.com/office/drawing/2014/main" id="{331EC8BD-D44C-38B3-E8EB-B3F856D03C83}"/>
              </a:ext>
            </a:extLst>
          </p:cNvPr>
          <p:cNvSpPr>
            <a:spLocks noGrp="1"/>
          </p:cNvSpPr>
          <p:nvPr>
            <p:ph type="sldNum" sz="quarter" idx="12"/>
          </p:nvPr>
        </p:nvSpPr>
        <p:spPr/>
        <p:txBody>
          <a:bodyPr/>
          <a:lstStyle/>
          <a:p>
            <a:fld id="{B7884E68-CE57-44C0-BE0F-84C629DF22D5}" type="slidenum">
              <a:rPr lang="en-US" smtClean="0"/>
              <a:t>45</a:t>
            </a:fld>
            <a:endParaRPr lang="en-US"/>
          </a:p>
        </p:txBody>
      </p:sp>
      <p:pic>
        <p:nvPicPr>
          <p:cNvPr id="10" name="Picture 9">
            <a:extLst>
              <a:ext uri="{FF2B5EF4-FFF2-40B4-BE49-F238E27FC236}">
                <a16:creationId xmlns:a16="http://schemas.microsoft.com/office/drawing/2014/main" id="{87D48BF3-D19B-9383-1207-415AC50E2791}"/>
              </a:ext>
            </a:extLst>
          </p:cNvPr>
          <p:cNvPicPr>
            <a:picLocks noChangeAspect="1"/>
          </p:cNvPicPr>
          <p:nvPr/>
        </p:nvPicPr>
        <p:blipFill>
          <a:blip r:embed="rId3"/>
          <a:stretch>
            <a:fillRect/>
          </a:stretch>
        </p:blipFill>
        <p:spPr>
          <a:xfrm>
            <a:off x="5587990" y="2068249"/>
            <a:ext cx="6496050" cy="2847975"/>
          </a:xfrm>
          <a:prstGeom prst="rect">
            <a:avLst/>
          </a:prstGeom>
        </p:spPr>
      </p:pic>
    </p:spTree>
    <p:extLst>
      <p:ext uri="{BB962C8B-B14F-4D97-AF65-F5344CB8AC3E}">
        <p14:creationId xmlns:p14="http://schemas.microsoft.com/office/powerpoint/2010/main" val="210582350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F5DA57-45E0-01D1-BC95-81A6D5795BFB}"/>
              </a:ext>
            </a:extLst>
          </p:cNvPr>
          <p:cNvSpPr>
            <a:spLocks noGrp="1"/>
          </p:cNvSpPr>
          <p:nvPr>
            <p:ph type="title"/>
          </p:nvPr>
        </p:nvSpPr>
        <p:spPr/>
        <p:txBody>
          <a:bodyPr>
            <a:normAutofit fontScale="90000"/>
          </a:bodyPr>
          <a:lstStyle/>
          <a:p>
            <a:r>
              <a:rPr lang="en-US" dirty="0"/>
              <a:t>Backpropagation Simple Example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6D648DF-C9BB-DFFC-5A8F-C001391B3439}"/>
                  </a:ext>
                </a:extLst>
              </p:cNvPr>
              <p:cNvSpPr>
                <a:spLocks noGrp="1"/>
              </p:cNvSpPr>
              <p:nvPr>
                <p:ph idx="1"/>
              </p:nvPr>
            </p:nvSpPr>
            <p:spPr>
              <a:xfrm>
                <a:off x="304800" y="1228153"/>
                <a:ext cx="5388990" cy="5021979"/>
              </a:xfrm>
            </p:spPr>
            <p:txBody>
              <a:bodyPr/>
              <a:lstStyle/>
              <a:p>
                <a:r>
                  <a:rPr lang="en-US" dirty="0"/>
                  <a:t>Suppose:</a:t>
                </a:r>
              </a:p>
              <a:p>
                <a:pPr marL="819150" lvl="1" indent="-514350">
                  <a:buFont typeface="+mj-lt"/>
                  <a:buAutoNum type="arabicPeriod"/>
                </a:pP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𝑧</m:t>
                        </m:r>
                      </m:e>
                    </m:d>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e>
                    </m:d>
                    <m:r>
                      <a:rPr lang="en-US" b="0" i="1" smtClean="0">
                        <a:latin typeface="Cambria Math" panose="02040503050406030204" pitchFamily="18" charset="0"/>
                      </a:rPr>
                      <m:t>𝑧</m:t>
                    </m:r>
                  </m:oMath>
                </a14:m>
                <a:endParaRPr lang="en-US" dirty="0"/>
              </a:p>
              <a:p>
                <a:pPr marL="819150" lvl="1" indent="-514350">
                  <a:buFont typeface="+mj-lt"/>
                  <a:buAutoNum type="arabicPeriod"/>
                </a:pPr>
                <a:r>
                  <a:rPr lang="en-US" dirty="0"/>
                  <a:t>x = -2, y = 5, z = -4</a:t>
                </a:r>
              </a:p>
              <a:p>
                <a:pPr marL="819150" lvl="1" indent="-514350">
                  <a:buFont typeface="+mj-lt"/>
                  <a:buAutoNum type="arabicPeriod"/>
                </a:pPr>
                <a:endParaRPr lang="en-US" dirty="0"/>
              </a:p>
              <a:p>
                <a:pPr marL="652463" indent="-514350"/>
                <a:r>
                  <a:rPr lang="en-US" dirty="0"/>
                  <a:t>Forward calculation</a:t>
                </a:r>
              </a:p>
            </p:txBody>
          </p:sp>
        </mc:Choice>
        <mc:Fallback xmlns="">
          <p:sp>
            <p:nvSpPr>
              <p:cNvPr id="3" name="Content Placeholder 2">
                <a:extLst>
                  <a:ext uri="{FF2B5EF4-FFF2-40B4-BE49-F238E27FC236}">
                    <a16:creationId xmlns:a16="http://schemas.microsoft.com/office/drawing/2014/main" id="{C6D648DF-C9BB-DFFC-5A8F-C001391B3439}"/>
                  </a:ext>
                </a:extLst>
              </p:cNvPr>
              <p:cNvSpPr>
                <a:spLocks noGrp="1" noRot="1" noChangeAspect="1" noMove="1" noResize="1" noEditPoints="1" noAdjustHandles="1" noChangeArrowheads="1" noChangeShapeType="1" noTextEdit="1"/>
              </p:cNvSpPr>
              <p:nvPr>
                <p:ph idx="1"/>
              </p:nvPr>
            </p:nvSpPr>
            <p:spPr>
              <a:xfrm>
                <a:off x="304800" y="1228153"/>
                <a:ext cx="5388990" cy="5021979"/>
              </a:xfrm>
              <a:blipFill>
                <a:blip r:embed="rId2"/>
                <a:stretch>
                  <a:fillRect l="-3167" t="-3034"/>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718AE200-EE9F-426A-E713-9C93E4A3190C}"/>
              </a:ext>
            </a:extLst>
          </p:cNvPr>
          <p:cNvSpPr>
            <a:spLocks noGrp="1"/>
          </p:cNvSpPr>
          <p:nvPr>
            <p:ph type="dt" sz="half" idx="10"/>
          </p:nvPr>
        </p:nvSpPr>
        <p:spPr/>
        <p:txBody>
          <a:bodyPr/>
          <a:lstStyle/>
          <a:p>
            <a:endParaRPr lang="en-US" dirty="0"/>
          </a:p>
        </p:txBody>
      </p:sp>
      <p:sp>
        <p:nvSpPr>
          <p:cNvPr id="5" name="Footer Placeholder 4">
            <a:extLst>
              <a:ext uri="{FF2B5EF4-FFF2-40B4-BE49-F238E27FC236}">
                <a16:creationId xmlns:a16="http://schemas.microsoft.com/office/drawing/2014/main" id="{FD2DC60E-29F6-C67F-6A68-E79EFDEA16D9}"/>
              </a:ext>
            </a:extLst>
          </p:cNvPr>
          <p:cNvSpPr>
            <a:spLocks noGrp="1"/>
          </p:cNvSpPr>
          <p:nvPr>
            <p:ph type="ftr" sz="quarter" idx="11"/>
          </p:nvPr>
        </p:nvSpPr>
        <p:spPr/>
        <p:txBody>
          <a:bodyPr/>
          <a:lstStyle/>
          <a:p>
            <a:r>
              <a:rPr lang="en-US"/>
              <a:t>Introduction to AI</a:t>
            </a:r>
          </a:p>
        </p:txBody>
      </p:sp>
      <p:sp>
        <p:nvSpPr>
          <p:cNvPr id="6" name="Slide Number Placeholder 5">
            <a:extLst>
              <a:ext uri="{FF2B5EF4-FFF2-40B4-BE49-F238E27FC236}">
                <a16:creationId xmlns:a16="http://schemas.microsoft.com/office/drawing/2014/main" id="{331EC8BD-D44C-38B3-E8EB-B3F856D03C83}"/>
              </a:ext>
            </a:extLst>
          </p:cNvPr>
          <p:cNvSpPr>
            <a:spLocks noGrp="1"/>
          </p:cNvSpPr>
          <p:nvPr>
            <p:ph type="sldNum" sz="quarter" idx="12"/>
          </p:nvPr>
        </p:nvSpPr>
        <p:spPr/>
        <p:txBody>
          <a:bodyPr/>
          <a:lstStyle/>
          <a:p>
            <a:fld id="{B7884E68-CE57-44C0-BE0F-84C629DF22D5}" type="slidenum">
              <a:rPr lang="en-US" smtClean="0"/>
              <a:t>46</a:t>
            </a:fld>
            <a:endParaRPr lang="en-US"/>
          </a:p>
        </p:txBody>
      </p:sp>
      <p:pic>
        <p:nvPicPr>
          <p:cNvPr id="10" name="Picture 9">
            <a:extLst>
              <a:ext uri="{FF2B5EF4-FFF2-40B4-BE49-F238E27FC236}">
                <a16:creationId xmlns:a16="http://schemas.microsoft.com/office/drawing/2014/main" id="{F27F1972-0746-DF8D-EC0C-7AA7915C91C5}"/>
              </a:ext>
            </a:extLst>
          </p:cNvPr>
          <p:cNvPicPr>
            <a:picLocks noChangeAspect="1"/>
          </p:cNvPicPr>
          <p:nvPr/>
        </p:nvPicPr>
        <p:blipFill>
          <a:blip r:embed="rId3"/>
          <a:stretch>
            <a:fillRect/>
          </a:stretch>
        </p:blipFill>
        <p:spPr>
          <a:xfrm>
            <a:off x="5587990" y="2057391"/>
            <a:ext cx="6734175" cy="2857500"/>
          </a:xfrm>
          <a:prstGeom prst="rect">
            <a:avLst/>
          </a:prstGeom>
        </p:spPr>
      </p:pic>
    </p:spTree>
    <p:extLst>
      <p:ext uri="{BB962C8B-B14F-4D97-AF65-F5344CB8AC3E}">
        <p14:creationId xmlns:p14="http://schemas.microsoft.com/office/powerpoint/2010/main" val="191718780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F5DA57-45E0-01D1-BC95-81A6D5795BFB}"/>
              </a:ext>
            </a:extLst>
          </p:cNvPr>
          <p:cNvSpPr>
            <a:spLocks noGrp="1"/>
          </p:cNvSpPr>
          <p:nvPr>
            <p:ph type="title"/>
          </p:nvPr>
        </p:nvSpPr>
        <p:spPr/>
        <p:txBody>
          <a:bodyPr>
            <a:normAutofit fontScale="90000"/>
          </a:bodyPr>
          <a:lstStyle/>
          <a:p>
            <a:r>
              <a:rPr lang="en-US" dirty="0"/>
              <a:t>Backpropagation Simple Example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6D648DF-C9BB-DFFC-5A8F-C001391B3439}"/>
                  </a:ext>
                </a:extLst>
              </p:cNvPr>
              <p:cNvSpPr>
                <a:spLocks noGrp="1"/>
              </p:cNvSpPr>
              <p:nvPr>
                <p:ph idx="1"/>
              </p:nvPr>
            </p:nvSpPr>
            <p:spPr>
              <a:xfrm>
                <a:off x="304800" y="1228153"/>
                <a:ext cx="5388990" cy="5021979"/>
              </a:xfrm>
            </p:spPr>
            <p:txBody>
              <a:bodyPr/>
              <a:lstStyle/>
              <a:p>
                <a:r>
                  <a:rPr lang="en-US" dirty="0"/>
                  <a:t>Suppose:</a:t>
                </a:r>
              </a:p>
              <a:p>
                <a:pPr marL="819150" lvl="1" indent="-514350">
                  <a:buFont typeface="+mj-lt"/>
                  <a:buAutoNum type="arabicPeriod"/>
                </a:pP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𝑧</m:t>
                        </m:r>
                      </m:e>
                    </m:d>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e>
                    </m:d>
                    <m:r>
                      <a:rPr lang="en-US" b="0" i="1" smtClean="0">
                        <a:latin typeface="Cambria Math" panose="02040503050406030204" pitchFamily="18" charset="0"/>
                      </a:rPr>
                      <m:t>𝑧</m:t>
                    </m:r>
                  </m:oMath>
                </a14:m>
                <a:endParaRPr lang="en-US" dirty="0"/>
              </a:p>
              <a:p>
                <a:pPr marL="819150" lvl="1" indent="-514350">
                  <a:buFont typeface="+mj-lt"/>
                  <a:buAutoNum type="arabicPeriod"/>
                </a:pPr>
                <a:r>
                  <a:rPr lang="en-US" dirty="0"/>
                  <a:t>x = -2, y = 5, z = -4</a:t>
                </a:r>
              </a:p>
              <a:p>
                <a14:m>
                  <m:oMath xmlns:m="http://schemas.openxmlformats.org/officeDocument/2006/math">
                    <m:r>
                      <a:rPr lang="en-US" i="1" dirty="0" smtClean="0">
                        <a:latin typeface="Cambria Math" panose="02040503050406030204" pitchFamily="18" charset="0"/>
                      </a:rPr>
                      <m:t>𝑞</m:t>
                    </m:r>
                    <m:r>
                      <a:rPr lang="en-US" i="1" dirty="0" smtClean="0">
                        <a:latin typeface="Cambria Math" panose="02040503050406030204" pitchFamily="18" charset="0"/>
                      </a:rPr>
                      <m:t>=</m:t>
                    </m:r>
                    <m:r>
                      <a:rPr lang="en-US" i="1" dirty="0" err="1" smtClean="0">
                        <a:latin typeface="Cambria Math" panose="02040503050406030204" pitchFamily="18" charset="0"/>
                      </a:rPr>
                      <m:t>𝑥</m:t>
                    </m:r>
                    <m:r>
                      <a:rPr lang="en-US" i="1" dirty="0" err="1" smtClean="0">
                        <a:latin typeface="Cambria Math" panose="02040503050406030204" pitchFamily="18" charset="0"/>
                      </a:rPr>
                      <m:t>+</m:t>
                    </m:r>
                    <m:r>
                      <a:rPr lang="en-US" i="1" dirty="0" err="1" smtClean="0">
                        <a:latin typeface="Cambria Math" panose="02040503050406030204" pitchFamily="18" charset="0"/>
                      </a:rPr>
                      <m:t>𝑦</m:t>
                    </m:r>
                    <m:r>
                      <a:rPr lang="en-US" i="1" dirty="0" smtClean="0">
                        <a:latin typeface="Cambria Math" panose="02040503050406030204" pitchFamily="18" charset="0"/>
                        <a:ea typeface="Cambria Math" panose="02040503050406030204" pitchFamily="18" charset="0"/>
                      </a:rPr>
                      <m:t>→</m:t>
                    </m:r>
                    <m:f>
                      <m:fPr>
                        <m:ctrlPr>
                          <a:rPr lang="en-US" i="1" dirty="0" smtClean="0">
                            <a:latin typeface="Cambria Math" panose="02040503050406030204" pitchFamily="18" charset="0"/>
                            <a:ea typeface="Cambria Math" panose="02040503050406030204" pitchFamily="18" charset="0"/>
                          </a:rPr>
                        </m:ctrlPr>
                      </m:fPr>
                      <m:num>
                        <m:r>
                          <a:rPr lang="en-US"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𝑞</m:t>
                        </m:r>
                      </m:num>
                      <m:den>
                        <m:r>
                          <a:rPr lang="en-US" i="1" dirty="0" smtClean="0">
                            <a:latin typeface="Cambria Math" panose="02040503050406030204" pitchFamily="18" charset="0"/>
                            <a:ea typeface="Cambria Math" panose="02040503050406030204" pitchFamily="18" charset="0"/>
                          </a:rPr>
                          <m:t>𝜕</m:t>
                        </m:r>
                        <m:r>
                          <a:rPr lang="en-US" i="1" dirty="0" smtClean="0">
                            <a:latin typeface="Cambria Math" panose="02040503050406030204" pitchFamily="18" charset="0"/>
                            <a:ea typeface="Cambria Math" panose="02040503050406030204" pitchFamily="18" charset="0"/>
                          </a:rPr>
                          <m:t>𝑥</m:t>
                        </m:r>
                      </m:den>
                    </m:f>
                    <m:r>
                      <a:rPr lang="en-US" b="0" i="1" dirty="0" smtClean="0">
                        <a:latin typeface="Cambria Math" panose="02040503050406030204" pitchFamily="18" charset="0"/>
                        <a:ea typeface="Cambria Math" panose="02040503050406030204" pitchFamily="18" charset="0"/>
                      </a:rPr>
                      <m:t>=1,</m:t>
                    </m:r>
                    <m:f>
                      <m:fPr>
                        <m:ctrlPr>
                          <a:rPr lang="en-US" i="1" dirty="0">
                            <a:latin typeface="Cambria Math" panose="02040503050406030204" pitchFamily="18" charset="0"/>
                            <a:ea typeface="Cambria Math" panose="02040503050406030204" pitchFamily="18" charset="0"/>
                          </a:rPr>
                        </m:ctrlPr>
                      </m:fPr>
                      <m:num>
                        <m:r>
                          <a:rPr lang="en-US" i="1" dirty="0">
                            <a:latin typeface="Cambria Math" panose="02040503050406030204" pitchFamily="18" charset="0"/>
                            <a:ea typeface="Cambria Math" panose="02040503050406030204" pitchFamily="18" charset="0"/>
                          </a:rPr>
                          <m:t>𝜕</m:t>
                        </m:r>
                        <m:r>
                          <a:rPr lang="en-US" i="1" dirty="0">
                            <a:latin typeface="Cambria Math" panose="02040503050406030204" pitchFamily="18" charset="0"/>
                            <a:ea typeface="Cambria Math" panose="02040503050406030204" pitchFamily="18" charset="0"/>
                          </a:rPr>
                          <m:t>𝑞</m:t>
                        </m:r>
                      </m:num>
                      <m:den>
                        <m:r>
                          <a:rPr lang="en-US" i="1" dirty="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𝑦</m:t>
                        </m:r>
                      </m:den>
                    </m:f>
                    <m:r>
                      <a:rPr lang="en-US" i="1" dirty="0">
                        <a:latin typeface="Cambria Math" panose="02040503050406030204" pitchFamily="18" charset="0"/>
                        <a:ea typeface="Cambria Math" panose="02040503050406030204" pitchFamily="18" charset="0"/>
                      </a:rPr>
                      <m:t>=1</m:t>
                    </m:r>
                  </m:oMath>
                </a14:m>
                <a:r>
                  <a:rPr lang="en-US" dirty="0"/>
                  <a:t>	</a:t>
                </a:r>
              </a:p>
            </p:txBody>
          </p:sp>
        </mc:Choice>
        <mc:Fallback xmlns="">
          <p:sp>
            <p:nvSpPr>
              <p:cNvPr id="3" name="Content Placeholder 2">
                <a:extLst>
                  <a:ext uri="{FF2B5EF4-FFF2-40B4-BE49-F238E27FC236}">
                    <a16:creationId xmlns:a16="http://schemas.microsoft.com/office/drawing/2014/main" id="{C6D648DF-C9BB-DFFC-5A8F-C001391B3439}"/>
                  </a:ext>
                </a:extLst>
              </p:cNvPr>
              <p:cNvSpPr>
                <a:spLocks noGrp="1" noRot="1" noChangeAspect="1" noMove="1" noResize="1" noEditPoints="1" noAdjustHandles="1" noChangeArrowheads="1" noChangeShapeType="1" noTextEdit="1"/>
              </p:cNvSpPr>
              <p:nvPr>
                <p:ph idx="1"/>
              </p:nvPr>
            </p:nvSpPr>
            <p:spPr>
              <a:xfrm>
                <a:off x="304800" y="1228153"/>
                <a:ext cx="5388990" cy="5021979"/>
              </a:xfrm>
              <a:blipFill>
                <a:blip r:embed="rId2"/>
                <a:stretch>
                  <a:fillRect l="-3167" t="-3034"/>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718AE200-EE9F-426A-E713-9C93E4A3190C}"/>
              </a:ext>
            </a:extLst>
          </p:cNvPr>
          <p:cNvSpPr>
            <a:spLocks noGrp="1"/>
          </p:cNvSpPr>
          <p:nvPr>
            <p:ph type="dt" sz="half" idx="10"/>
          </p:nvPr>
        </p:nvSpPr>
        <p:spPr/>
        <p:txBody>
          <a:bodyPr/>
          <a:lstStyle/>
          <a:p>
            <a:endParaRPr lang="en-US" dirty="0"/>
          </a:p>
        </p:txBody>
      </p:sp>
      <p:sp>
        <p:nvSpPr>
          <p:cNvPr id="5" name="Footer Placeholder 4">
            <a:extLst>
              <a:ext uri="{FF2B5EF4-FFF2-40B4-BE49-F238E27FC236}">
                <a16:creationId xmlns:a16="http://schemas.microsoft.com/office/drawing/2014/main" id="{FD2DC60E-29F6-C67F-6A68-E79EFDEA16D9}"/>
              </a:ext>
            </a:extLst>
          </p:cNvPr>
          <p:cNvSpPr>
            <a:spLocks noGrp="1"/>
          </p:cNvSpPr>
          <p:nvPr>
            <p:ph type="ftr" sz="quarter" idx="11"/>
          </p:nvPr>
        </p:nvSpPr>
        <p:spPr/>
        <p:txBody>
          <a:bodyPr/>
          <a:lstStyle/>
          <a:p>
            <a:r>
              <a:rPr lang="en-US"/>
              <a:t>Introduction to AI</a:t>
            </a:r>
          </a:p>
        </p:txBody>
      </p:sp>
      <p:sp>
        <p:nvSpPr>
          <p:cNvPr id="6" name="Slide Number Placeholder 5">
            <a:extLst>
              <a:ext uri="{FF2B5EF4-FFF2-40B4-BE49-F238E27FC236}">
                <a16:creationId xmlns:a16="http://schemas.microsoft.com/office/drawing/2014/main" id="{331EC8BD-D44C-38B3-E8EB-B3F856D03C83}"/>
              </a:ext>
            </a:extLst>
          </p:cNvPr>
          <p:cNvSpPr>
            <a:spLocks noGrp="1"/>
          </p:cNvSpPr>
          <p:nvPr>
            <p:ph type="sldNum" sz="quarter" idx="12"/>
          </p:nvPr>
        </p:nvSpPr>
        <p:spPr/>
        <p:txBody>
          <a:bodyPr/>
          <a:lstStyle/>
          <a:p>
            <a:fld id="{B7884E68-CE57-44C0-BE0F-84C629DF22D5}" type="slidenum">
              <a:rPr lang="en-US" smtClean="0"/>
              <a:t>47</a:t>
            </a:fld>
            <a:endParaRPr lang="en-US"/>
          </a:p>
        </p:txBody>
      </p:sp>
      <p:sp>
        <p:nvSpPr>
          <p:cNvPr id="7" name="Rectangle 6">
            <a:extLst>
              <a:ext uri="{FF2B5EF4-FFF2-40B4-BE49-F238E27FC236}">
                <a16:creationId xmlns:a16="http://schemas.microsoft.com/office/drawing/2014/main" id="{2945691A-619B-A011-3E41-3FB2F3693B03}"/>
              </a:ext>
            </a:extLst>
          </p:cNvPr>
          <p:cNvSpPr/>
          <p:nvPr/>
        </p:nvSpPr>
        <p:spPr>
          <a:xfrm>
            <a:off x="782425" y="2828041"/>
            <a:ext cx="4756816" cy="8484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B1CBD278-71F0-78B3-216D-FF1FD70895E7}"/>
              </a:ext>
            </a:extLst>
          </p:cNvPr>
          <p:cNvPicPr>
            <a:picLocks noChangeAspect="1"/>
          </p:cNvPicPr>
          <p:nvPr/>
        </p:nvPicPr>
        <p:blipFill>
          <a:blip r:embed="rId3"/>
          <a:stretch>
            <a:fillRect/>
          </a:stretch>
        </p:blipFill>
        <p:spPr>
          <a:xfrm>
            <a:off x="5587990" y="2068249"/>
            <a:ext cx="6496050" cy="2847975"/>
          </a:xfrm>
          <a:prstGeom prst="rect">
            <a:avLst/>
          </a:prstGeom>
        </p:spPr>
      </p:pic>
    </p:spTree>
    <p:extLst>
      <p:ext uri="{BB962C8B-B14F-4D97-AF65-F5344CB8AC3E}">
        <p14:creationId xmlns:p14="http://schemas.microsoft.com/office/powerpoint/2010/main" val="398172345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F5DA57-45E0-01D1-BC95-81A6D5795BFB}"/>
              </a:ext>
            </a:extLst>
          </p:cNvPr>
          <p:cNvSpPr>
            <a:spLocks noGrp="1"/>
          </p:cNvSpPr>
          <p:nvPr>
            <p:ph type="title"/>
          </p:nvPr>
        </p:nvSpPr>
        <p:spPr/>
        <p:txBody>
          <a:bodyPr>
            <a:normAutofit fontScale="90000"/>
          </a:bodyPr>
          <a:lstStyle/>
          <a:p>
            <a:r>
              <a:rPr lang="en-US" dirty="0"/>
              <a:t>Backpropagation Simple Example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6D648DF-C9BB-DFFC-5A8F-C001391B3439}"/>
                  </a:ext>
                </a:extLst>
              </p:cNvPr>
              <p:cNvSpPr>
                <a:spLocks noGrp="1"/>
              </p:cNvSpPr>
              <p:nvPr>
                <p:ph idx="1"/>
              </p:nvPr>
            </p:nvSpPr>
            <p:spPr>
              <a:xfrm>
                <a:off x="304800" y="1228153"/>
                <a:ext cx="5388990" cy="5021979"/>
              </a:xfrm>
            </p:spPr>
            <p:txBody>
              <a:bodyPr/>
              <a:lstStyle/>
              <a:p>
                <a:r>
                  <a:rPr lang="en-US" dirty="0"/>
                  <a:t>Suppose:</a:t>
                </a:r>
              </a:p>
              <a:p>
                <a:pPr marL="819150" lvl="1" indent="-514350">
                  <a:buFont typeface="+mj-lt"/>
                  <a:buAutoNum type="arabicPeriod"/>
                </a:pP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𝑧</m:t>
                        </m:r>
                      </m:e>
                    </m:d>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e>
                    </m:d>
                    <m:r>
                      <a:rPr lang="en-US" b="0" i="1" smtClean="0">
                        <a:latin typeface="Cambria Math" panose="02040503050406030204" pitchFamily="18" charset="0"/>
                      </a:rPr>
                      <m:t>𝑧</m:t>
                    </m:r>
                  </m:oMath>
                </a14:m>
                <a:endParaRPr lang="en-US" dirty="0"/>
              </a:p>
              <a:p>
                <a:pPr marL="819150" lvl="1" indent="-514350">
                  <a:buFont typeface="+mj-lt"/>
                  <a:buAutoNum type="arabicPeriod"/>
                </a:pPr>
                <a:r>
                  <a:rPr lang="en-US" dirty="0"/>
                  <a:t>x = -2, y = 5, z = -4</a:t>
                </a:r>
              </a:p>
              <a:p>
                <a14:m>
                  <m:oMath xmlns:m="http://schemas.openxmlformats.org/officeDocument/2006/math">
                    <m:r>
                      <a:rPr lang="en-US" i="1" dirty="0" smtClean="0">
                        <a:latin typeface="Cambria Math" panose="02040503050406030204" pitchFamily="18" charset="0"/>
                      </a:rPr>
                      <m:t>𝑞</m:t>
                    </m:r>
                    <m:r>
                      <a:rPr lang="en-US" i="1" dirty="0" smtClean="0">
                        <a:latin typeface="Cambria Math" panose="02040503050406030204" pitchFamily="18" charset="0"/>
                      </a:rPr>
                      <m:t>=</m:t>
                    </m:r>
                    <m:r>
                      <a:rPr lang="en-US" i="1" dirty="0" err="1" smtClean="0">
                        <a:latin typeface="Cambria Math" panose="02040503050406030204" pitchFamily="18" charset="0"/>
                      </a:rPr>
                      <m:t>𝑥</m:t>
                    </m:r>
                    <m:r>
                      <a:rPr lang="en-US" i="1" dirty="0" err="1" smtClean="0">
                        <a:latin typeface="Cambria Math" panose="02040503050406030204" pitchFamily="18" charset="0"/>
                      </a:rPr>
                      <m:t>+</m:t>
                    </m:r>
                    <m:r>
                      <a:rPr lang="en-US" i="1" dirty="0" err="1" smtClean="0">
                        <a:latin typeface="Cambria Math" panose="02040503050406030204" pitchFamily="18" charset="0"/>
                      </a:rPr>
                      <m:t>𝑦</m:t>
                    </m:r>
                    <m:r>
                      <a:rPr lang="en-US" i="1" dirty="0" smtClean="0">
                        <a:latin typeface="Cambria Math" panose="02040503050406030204" pitchFamily="18" charset="0"/>
                        <a:ea typeface="Cambria Math" panose="02040503050406030204" pitchFamily="18" charset="0"/>
                      </a:rPr>
                      <m:t>→</m:t>
                    </m:r>
                    <m:f>
                      <m:fPr>
                        <m:ctrlPr>
                          <a:rPr lang="en-US" i="1" dirty="0" smtClean="0">
                            <a:latin typeface="Cambria Math" panose="02040503050406030204" pitchFamily="18" charset="0"/>
                            <a:ea typeface="Cambria Math" panose="02040503050406030204" pitchFamily="18" charset="0"/>
                          </a:rPr>
                        </m:ctrlPr>
                      </m:fPr>
                      <m:num>
                        <m:r>
                          <a:rPr lang="en-US"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𝑞</m:t>
                        </m:r>
                      </m:num>
                      <m:den>
                        <m:r>
                          <a:rPr lang="en-US" i="1" dirty="0" smtClean="0">
                            <a:latin typeface="Cambria Math" panose="02040503050406030204" pitchFamily="18" charset="0"/>
                            <a:ea typeface="Cambria Math" panose="02040503050406030204" pitchFamily="18" charset="0"/>
                          </a:rPr>
                          <m:t>𝜕</m:t>
                        </m:r>
                        <m:r>
                          <a:rPr lang="en-US" i="1" dirty="0" smtClean="0">
                            <a:latin typeface="Cambria Math" panose="02040503050406030204" pitchFamily="18" charset="0"/>
                            <a:ea typeface="Cambria Math" panose="02040503050406030204" pitchFamily="18" charset="0"/>
                          </a:rPr>
                          <m:t>𝑥</m:t>
                        </m:r>
                      </m:den>
                    </m:f>
                    <m:r>
                      <a:rPr lang="en-US" b="0" i="1" dirty="0" smtClean="0">
                        <a:latin typeface="Cambria Math" panose="02040503050406030204" pitchFamily="18" charset="0"/>
                        <a:ea typeface="Cambria Math" panose="02040503050406030204" pitchFamily="18" charset="0"/>
                      </a:rPr>
                      <m:t>=1,</m:t>
                    </m:r>
                    <m:f>
                      <m:fPr>
                        <m:ctrlPr>
                          <a:rPr lang="en-US" i="1" dirty="0">
                            <a:latin typeface="Cambria Math" panose="02040503050406030204" pitchFamily="18" charset="0"/>
                            <a:ea typeface="Cambria Math" panose="02040503050406030204" pitchFamily="18" charset="0"/>
                          </a:rPr>
                        </m:ctrlPr>
                      </m:fPr>
                      <m:num>
                        <m:r>
                          <a:rPr lang="en-US" i="1" dirty="0">
                            <a:latin typeface="Cambria Math" panose="02040503050406030204" pitchFamily="18" charset="0"/>
                            <a:ea typeface="Cambria Math" panose="02040503050406030204" pitchFamily="18" charset="0"/>
                          </a:rPr>
                          <m:t>𝜕</m:t>
                        </m:r>
                        <m:r>
                          <a:rPr lang="en-US" i="1" dirty="0">
                            <a:latin typeface="Cambria Math" panose="02040503050406030204" pitchFamily="18" charset="0"/>
                            <a:ea typeface="Cambria Math" panose="02040503050406030204" pitchFamily="18" charset="0"/>
                          </a:rPr>
                          <m:t>𝑞</m:t>
                        </m:r>
                      </m:num>
                      <m:den>
                        <m:r>
                          <a:rPr lang="en-US" i="1" dirty="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𝑦</m:t>
                        </m:r>
                      </m:den>
                    </m:f>
                    <m:r>
                      <a:rPr lang="en-US" i="1" dirty="0">
                        <a:latin typeface="Cambria Math" panose="02040503050406030204" pitchFamily="18" charset="0"/>
                        <a:ea typeface="Cambria Math" panose="02040503050406030204" pitchFamily="18" charset="0"/>
                      </a:rPr>
                      <m:t>=1</m:t>
                    </m:r>
                  </m:oMath>
                </a14:m>
                <a:endParaRPr lang="en-US" dirty="0"/>
              </a:p>
              <a:p>
                <a14:m>
                  <m:oMath xmlns:m="http://schemas.openxmlformats.org/officeDocument/2006/math">
                    <m:r>
                      <a:rPr lang="en-US" b="0" i="1" dirty="0" smtClean="0">
                        <a:latin typeface="Cambria Math" panose="02040503050406030204" pitchFamily="18" charset="0"/>
                      </a:rPr>
                      <m:t>𝑓</m:t>
                    </m:r>
                    <m:r>
                      <a:rPr lang="en-US" i="1" dirty="0" smtClean="0">
                        <a:latin typeface="Cambria Math" panose="02040503050406030204" pitchFamily="18" charset="0"/>
                      </a:rPr>
                      <m:t>=</m:t>
                    </m:r>
                    <m:r>
                      <a:rPr lang="en-US" b="0" i="1" dirty="0" smtClean="0">
                        <a:latin typeface="Cambria Math" panose="02040503050406030204" pitchFamily="18" charset="0"/>
                      </a:rPr>
                      <m:t>𝑞</m:t>
                    </m:r>
                    <m:r>
                      <a:rPr lang="en-US" b="0"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rPr>
                      <m:t>𝑧</m:t>
                    </m:r>
                    <m:r>
                      <a:rPr lang="en-US" i="1" dirty="0" smtClean="0">
                        <a:latin typeface="Cambria Math" panose="02040503050406030204" pitchFamily="18" charset="0"/>
                        <a:ea typeface="Cambria Math" panose="02040503050406030204" pitchFamily="18" charset="0"/>
                      </a:rPr>
                      <m:t>→</m:t>
                    </m:r>
                    <m:f>
                      <m:fPr>
                        <m:ctrlPr>
                          <a:rPr lang="en-US" i="1" dirty="0" smtClean="0">
                            <a:latin typeface="Cambria Math" panose="02040503050406030204" pitchFamily="18" charset="0"/>
                            <a:ea typeface="Cambria Math" panose="02040503050406030204" pitchFamily="18" charset="0"/>
                          </a:rPr>
                        </m:ctrlPr>
                      </m:fPr>
                      <m:num>
                        <m:r>
                          <a:rPr lang="en-US"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𝑓</m:t>
                        </m:r>
                      </m:num>
                      <m:den>
                        <m:r>
                          <a:rPr lang="en-US"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𝑞</m:t>
                        </m:r>
                      </m:den>
                    </m:f>
                    <m:r>
                      <a:rPr lang="en-US" b="0"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𝑧</m:t>
                    </m:r>
                    <m:r>
                      <a:rPr lang="en-US" b="0" i="1" dirty="0" smtClean="0">
                        <a:latin typeface="Cambria Math" panose="02040503050406030204" pitchFamily="18" charset="0"/>
                        <a:ea typeface="Cambria Math" panose="02040503050406030204" pitchFamily="18" charset="0"/>
                      </a:rPr>
                      <m:t>,</m:t>
                    </m:r>
                    <m:f>
                      <m:fPr>
                        <m:ctrlPr>
                          <a:rPr lang="en-US" i="1" dirty="0">
                            <a:latin typeface="Cambria Math" panose="02040503050406030204" pitchFamily="18" charset="0"/>
                            <a:ea typeface="Cambria Math" panose="02040503050406030204" pitchFamily="18" charset="0"/>
                          </a:rPr>
                        </m:ctrlPr>
                      </m:fPr>
                      <m:num>
                        <m:r>
                          <a:rPr lang="en-US" i="1" dirty="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𝑓</m:t>
                        </m:r>
                      </m:num>
                      <m:den>
                        <m:r>
                          <a:rPr lang="en-US" i="1" dirty="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𝑧</m:t>
                        </m:r>
                      </m:den>
                    </m:f>
                    <m:r>
                      <a:rPr lang="en-US" i="1" dirty="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𝑞</m:t>
                    </m:r>
                  </m:oMath>
                </a14:m>
                <a:endParaRPr lang="en-US" dirty="0"/>
              </a:p>
              <a:p>
                <a:endParaRPr lang="en-US" dirty="0"/>
              </a:p>
            </p:txBody>
          </p:sp>
        </mc:Choice>
        <mc:Fallback xmlns="">
          <p:sp>
            <p:nvSpPr>
              <p:cNvPr id="3" name="Content Placeholder 2">
                <a:extLst>
                  <a:ext uri="{FF2B5EF4-FFF2-40B4-BE49-F238E27FC236}">
                    <a16:creationId xmlns:a16="http://schemas.microsoft.com/office/drawing/2014/main" id="{C6D648DF-C9BB-DFFC-5A8F-C001391B3439}"/>
                  </a:ext>
                </a:extLst>
              </p:cNvPr>
              <p:cNvSpPr>
                <a:spLocks noGrp="1" noRot="1" noChangeAspect="1" noMove="1" noResize="1" noEditPoints="1" noAdjustHandles="1" noChangeArrowheads="1" noChangeShapeType="1" noTextEdit="1"/>
              </p:cNvSpPr>
              <p:nvPr>
                <p:ph idx="1"/>
              </p:nvPr>
            </p:nvSpPr>
            <p:spPr>
              <a:xfrm>
                <a:off x="304800" y="1228153"/>
                <a:ext cx="5388990" cy="5021979"/>
              </a:xfrm>
              <a:blipFill>
                <a:blip r:embed="rId2"/>
                <a:stretch>
                  <a:fillRect l="-3167" t="-3034"/>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718AE200-EE9F-426A-E713-9C93E4A3190C}"/>
              </a:ext>
            </a:extLst>
          </p:cNvPr>
          <p:cNvSpPr>
            <a:spLocks noGrp="1"/>
          </p:cNvSpPr>
          <p:nvPr>
            <p:ph type="dt" sz="half" idx="10"/>
          </p:nvPr>
        </p:nvSpPr>
        <p:spPr/>
        <p:txBody>
          <a:bodyPr/>
          <a:lstStyle/>
          <a:p>
            <a:endParaRPr lang="en-US" dirty="0"/>
          </a:p>
        </p:txBody>
      </p:sp>
      <p:sp>
        <p:nvSpPr>
          <p:cNvPr id="5" name="Footer Placeholder 4">
            <a:extLst>
              <a:ext uri="{FF2B5EF4-FFF2-40B4-BE49-F238E27FC236}">
                <a16:creationId xmlns:a16="http://schemas.microsoft.com/office/drawing/2014/main" id="{FD2DC60E-29F6-C67F-6A68-E79EFDEA16D9}"/>
              </a:ext>
            </a:extLst>
          </p:cNvPr>
          <p:cNvSpPr>
            <a:spLocks noGrp="1"/>
          </p:cNvSpPr>
          <p:nvPr>
            <p:ph type="ftr" sz="quarter" idx="11"/>
          </p:nvPr>
        </p:nvSpPr>
        <p:spPr/>
        <p:txBody>
          <a:bodyPr/>
          <a:lstStyle/>
          <a:p>
            <a:r>
              <a:rPr lang="en-US"/>
              <a:t>Introduction to AI</a:t>
            </a:r>
          </a:p>
        </p:txBody>
      </p:sp>
      <p:sp>
        <p:nvSpPr>
          <p:cNvPr id="6" name="Slide Number Placeholder 5">
            <a:extLst>
              <a:ext uri="{FF2B5EF4-FFF2-40B4-BE49-F238E27FC236}">
                <a16:creationId xmlns:a16="http://schemas.microsoft.com/office/drawing/2014/main" id="{331EC8BD-D44C-38B3-E8EB-B3F856D03C83}"/>
              </a:ext>
            </a:extLst>
          </p:cNvPr>
          <p:cNvSpPr>
            <a:spLocks noGrp="1"/>
          </p:cNvSpPr>
          <p:nvPr>
            <p:ph type="sldNum" sz="quarter" idx="12"/>
          </p:nvPr>
        </p:nvSpPr>
        <p:spPr/>
        <p:txBody>
          <a:bodyPr/>
          <a:lstStyle/>
          <a:p>
            <a:fld id="{B7884E68-CE57-44C0-BE0F-84C629DF22D5}" type="slidenum">
              <a:rPr lang="en-US" smtClean="0"/>
              <a:t>48</a:t>
            </a:fld>
            <a:endParaRPr lang="en-US"/>
          </a:p>
        </p:txBody>
      </p:sp>
      <p:sp>
        <p:nvSpPr>
          <p:cNvPr id="7" name="Rectangle 6">
            <a:extLst>
              <a:ext uri="{FF2B5EF4-FFF2-40B4-BE49-F238E27FC236}">
                <a16:creationId xmlns:a16="http://schemas.microsoft.com/office/drawing/2014/main" id="{2945691A-619B-A011-3E41-3FB2F3693B03}"/>
              </a:ext>
            </a:extLst>
          </p:cNvPr>
          <p:cNvSpPr/>
          <p:nvPr/>
        </p:nvSpPr>
        <p:spPr>
          <a:xfrm>
            <a:off x="782425" y="2828041"/>
            <a:ext cx="4756816" cy="8484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7FEA7087-B8B4-59C6-88DC-B76BA6141068}"/>
              </a:ext>
            </a:extLst>
          </p:cNvPr>
          <p:cNvSpPr/>
          <p:nvPr/>
        </p:nvSpPr>
        <p:spPr>
          <a:xfrm>
            <a:off x="782425" y="3741440"/>
            <a:ext cx="4756816" cy="848413"/>
          </a:xfrm>
          <a:prstGeom prst="rect">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C71129F7-0125-8F06-EB10-63C9FC9BF302}"/>
              </a:ext>
            </a:extLst>
          </p:cNvPr>
          <p:cNvPicPr>
            <a:picLocks noChangeAspect="1"/>
          </p:cNvPicPr>
          <p:nvPr/>
        </p:nvPicPr>
        <p:blipFill>
          <a:blip r:embed="rId3"/>
          <a:stretch>
            <a:fillRect/>
          </a:stretch>
        </p:blipFill>
        <p:spPr>
          <a:xfrm>
            <a:off x="5587990" y="2068249"/>
            <a:ext cx="6496050" cy="2847975"/>
          </a:xfrm>
          <a:prstGeom prst="rect">
            <a:avLst/>
          </a:prstGeom>
        </p:spPr>
      </p:pic>
    </p:spTree>
    <p:extLst>
      <p:ext uri="{BB962C8B-B14F-4D97-AF65-F5344CB8AC3E}">
        <p14:creationId xmlns:p14="http://schemas.microsoft.com/office/powerpoint/2010/main" val="367075559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F5DA57-45E0-01D1-BC95-81A6D5795BFB}"/>
              </a:ext>
            </a:extLst>
          </p:cNvPr>
          <p:cNvSpPr>
            <a:spLocks noGrp="1"/>
          </p:cNvSpPr>
          <p:nvPr>
            <p:ph type="title"/>
          </p:nvPr>
        </p:nvSpPr>
        <p:spPr/>
        <p:txBody>
          <a:bodyPr>
            <a:normAutofit fontScale="90000"/>
          </a:bodyPr>
          <a:lstStyle/>
          <a:p>
            <a:r>
              <a:rPr lang="en-US" dirty="0"/>
              <a:t>Backpropagation Simple Example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6D648DF-C9BB-DFFC-5A8F-C001391B3439}"/>
                  </a:ext>
                </a:extLst>
              </p:cNvPr>
              <p:cNvSpPr>
                <a:spLocks noGrp="1"/>
              </p:cNvSpPr>
              <p:nvPr>
                <p:ph idx="1"/>
              </p:nvPr>
            </p:nvSpPr>
            <p:spPr>
              <a:xfrm>
                <a:off x="304800" y="1228153"/>
                <a:ext cx="5388990" cy="5021979"/>
              </a:xfrm>
            </p:spPr>
            <p:txBody>
              <a:bodyPr/>
              <a:lstStyle/>
              <a:p>
                <a:r>
                  <a:rPr lang="en-US" dirty="0"/>
                  <a:t>Suppose:</a:t>
                </a:r>
              </a:p>
              <a:p>
                <a:pPr marL="819150" lvl="1" indent="-514350">
                  <a:buFont typeface="+mj-lt"/>
                  <a:buAutoNum type="arabicPeriod"/>
                </a:pP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𝑧</m:t>
                        </m:r>
                      </m:e>
                    </m:d>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e>
                    </m:d>
                    <m:r>
                      <a:rPr lang="en-US" b="0" i="1" smtClean="0">
                        <a:latin typeface="Cambria Math" panose="02040503050406030204" pitchFamily="18" charset="0"/>
                      </a:rPr>
                      <m:t>𝑧</m:t>
                    </m:r>
                  </m:oMath>
                </a14:m>
                <a:endParaRPr lang="en-US" dirty="0"/>
              </a:p>
              <a:p>
                <a:pPr marL="819150" lvl="1" indent="-514350">
                  <a:buFont typeface="+mj-lt"/>
                  <a:buAutoNum type="arabicPeriod"/>
                </a:pPr>
                <a:r>
                  <a:rPr lang="en-US" dirty="0"/>
                  <a:t>x = -2, y = 5, z = -4</a:t>
                </a:r>
              </a:p>
              <a:p>
                <a14:m>
                  <m:oMath xmlns:m="http://schemas.openxmlformats.org/officeDocument/2006/math">
                    <m:r>
                      <a:rPr lang="en-US" i="1" dirty="0" smtClean="0">
                        <a:latin typeface="Cambria Math" panose="02040503050406030204" pitchFamily="18" charset="0"/>
                      </a:rPr>
                      <m:t>𝑞</m:t>
                    </m:r>
                    <m:r>
                      <a:rPr lang="en-US" i="1" dirty="0" smtClean="0">
                        <a:latin typeface="Cambria Math" panose="02040503050406030204" pitchFamily="18" charset="0"/>
                      </a:rPr>
                      <m:t>=</m:t>
                    </m:r>
                    <m:r>
                      <a:rPr lang="en-US" i="1" dirty="0" err="1" smtClean="0">
                        <a:latin typeface="Cambria Math" panose="02040503050406030204" pitchFamily="18" charset="0"/>
                      </a:rPr>
                      <m:t>𝑥</m:t>
                    </m:r>
                    <m:r>
                      <a:rPr lang="en-US" i="1" dirty="0" err="1" smtClean="0">
                        <a:latin typeface="Cambria Math" panose="02040503050406030204" pitchFamily="18" charset="0"/>
                      </a:rPr>
                      <m:t>+</m:t>
                    </m:r>
                    <m:r>
                      <a:rPr lang="en-US" i="1" dirty="0" err="1" smtClean="0">
                        <a:latin typeface="Cambria Math" panose="02040503050406030204" pitchFamily="18" charset="0"/>
                      </a:rPr>
                      <m:t>𝑦</m:t>
                    </m:r>
                    <m:r>
                      <a:rPr lang="en-US" i="1" dirty="0" smtClean="0">
                        <a:latin typeface="Cambria Math" panose="02040503050406030204" pitchFamily="18" charset="0"/>
                        <a:ea typeface="Cambria Math" panose="02040503050406030204" pitchFamily="18" charset="0"/>
                      </a:rPr>
                      <m:t>→</m:t>
                    </m:r>
                    <m:f>
                      <m:fPr>
                        <m:ctrlPr>
                          <a:rPr lang="en-US" i="1" dirty="0" smtClean="0">
                            <a:latin typeface="Cambria Math" panose="02040503050406030204" pitchFamily="18" charset="0"/>
                            <a:ea typeface="Cambria Math" panose="02040503050406030204" pitchFamily="18" charset="0"/>
                          </a:rPr>
                        </m:ctrlPr>
                      </m:fPr>
                      <m:num>
                        <m:r>
                          <a:rPr lang="en-US"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𝑞</m:t>
                        </m:r>
                      </m:num>
                      <m:den>
                        <m:r>
                          <a:rPr lang="en-US" i="1" dirty="0" smtClean="0">
                            <a:latin typeface="Cambria Math" panose="02040503050406030204" pitchFamily="18" charset="0"/>
                            <a:ea typeface="Cambria Math" panose="02040503050406030204" pitchFamily="18" charset="0"/>
                          </a:rPr>
                          <m:t>𝜕</m:t>
                        </m:r>
                        <m:r>
                          <a:rPr lang="en-US" i="1" dirty="0" smtClean="0">
                            <a:latin typeface="Cambria Math" panose="02040503050406030204" pitchFamily="18" charset="0"/>
                            <a:ea typeface="Cambria Math" panose="02040503050406030204" pitchFamily="18" charset="0"/>
                          </a:rPr>
                          <m:t>𝑥</m:t>
                        </m:r>
                      </m:den>
                    </m:f>
                    <m:r>
                      <a:rPr lang="en-US" b="0" i="1" dirty="0" smtClean="0">
                        <a:latin typeface="Cambria Math" panose="02040503050406030204" pitchFamily="18" charset="0"/>
                        <a:ea typeface="Cambria Math" panose="02040503050406030204" pitchFamily="18" charset="0"/>
                      </a:rPr>
                      <m:t>=1,</m:t>
                    </m:r>
                    <m:f>
                      <m:fPr>
                        <m:ctrlPr>
                          <a:rPr lang="en-US" i="1" dirty="0">
                            <a:latin typeface="Cambria Math" panose="02040503050406030204" pitchFamily="18" charset="0"/>
                            <a:ea typeface="Cambria Math" panose="02040503050406030204" pitchFamily="18" charset="0"/>
                          </a:rPr>
                        </m:ctrlPr>
                      </m:fPr>
                      <m:num>
                        <m:r>
                          <a:rPr lang="en-US" i="1" dirty="0">
                            <a:latin typeface="Cambria Math" panose="02040503050406030204" pitchFamily="18" charset="0"/>
                            <a:ea typeface="Cambria Math" panose="02040503050406030204" pitchFamily="18" charset="0"/>
                          </a:rPr>
                          <m:t>𝜕</m:t>
                        </m:r>
                        <m:r>
                          <a:rPr lang="en-US" i="1" dirty="0">
                            <a:latin typeface="Cambria Math" panose="02040503050406030204" pitchFamily="18" charset="0"/>
                            <a:ea typeface="Cambria Math" panose="02040503050406030204" pitchFamily="18" charset="0"/>
                          </a:rPr>
                          <m:t>𝑞</m:t>
                        </m:r>
                      </m:num>
                      <m:den>
                        <m:r>
                          <a:rPr lang="en-US" i="1" dirty="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𝑦</m:t>
                        </m:r>
                      </m:den>
                    </m:f>
                    <m:r>
                      <a:rPr lang="en-US" i="1" dirty="0">
                        <a:latin typeface="Cambria Math" panose="02040503050406030204" pitchFamily="18" charset="0"/>
                        <a:ea typeface="Cambria Math" panose="02040503050406030204" pitchFamily="18" charset="0"/>
                      </a:rPr>
                      <m:t>=1</m:t>
                    </m:r>
                  </m:oMath>
                </a14:m>
                <a:endParaRPr lang="en-US" dirty="0"/>
              </a:p>
              <a:p>
                <a14:m>
                  <m:oMath xmlns:m="http://schemas.openxmlformats.org/officeDocument/2006/math">
                    <m:r>
                      <a:rPr lang="en-US" b="0" i="1" dirty="0" smtClean="0">
                        <a:latin typeface="Cambria Math" panose="02040503050406030204" pitchFamily="18" charset="0"/>
                      </a:rPr>
                      <m:t>𝑓</m:t>
                    </m:r>
                    <m:r>
                      <a:rPr lang="en-US" i="1" dirty="0" smtClean="0">
                        <a:latin typeface="Cambria Math" panose="02040503050406030204" pitchFamily="18" charset="0"/>
                      </a:rPr>
                      <m:t>=</m:t>
                    </m:r>
                    <m:r>
                      <a:rPr lang="en-US" b="0" i="1" dirty="0" smtClean="0">
                        <a:latin typeface="Cambria Math" panose="02040503050406030204" pitchFamily="18" charset="0"/>
                      </a:rPr>
                      <m:t>𝑞</m:t>
                    </m:r>
                    <m:r>
                      <a:rPr lang="en-US" b="0"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rPr>
                      <m:t>𝑧</m:t>
                    </m:r>
                    <m:r>
                      <a:rPr lang="en-US" i="1" dirty="0" smtClean="0">
                        <a:latin typeface="Cambria Math" panose="02040503050406030204" pitchFamily="18" charset="0"/>
                        <a:ea typeface="Cambria Math" panose="02040503050406030204" pitchFamily="18" charset="0"/>
                      </a:rPr>
                      <m:t>→</m:t>
                    </m:r>
                    <m:f>
                      <m:fPr>
                        <m:ctrlPr>
                          <a:rPr lang="en-US" i="1" dirty="0" smtClean="0">
                            <a:latin typeface="Cambria Math" panose="02040503050406030204" pitchFamily="18" charset="0"/>
                            <a:ea typeface="Cambria Math" panose="02040503050406030204" pitchFamily="18" charset="0"/>
                          </a:rPr>
                        </m:ctrlPr>
                      </m:fPr>
                      <m:num>
                        <m:r>
                          <a:rPr lang="en-US"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𝑓</m:t>
                        </m:r>
                      </m:num>
                      <m:den>
                        <m:r>
                          <a:rPr lang="en-US"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𝑞</m:t>
                        </m:r>
                      </m:den>
                    </m:f>
                    <m:r>
                      <a:rPr lang="en-US" b="0"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𝑧</m:t>
                    </m:r>
                    <m:r>
                      <a:rPr lang="en-US" b="0" i="1" dirty="0" smtClean="0">
                        <a:latin typeface="Cambria Math" panose="02040503050406030204" pitchFamily="18" charset="0"/>
                        <a:ea typeface="Cambria Math" panose="02040503050406030204" pitchFamily="18" charset="0"/>
                      </a:rPr>
                      <m:t>,</m:t>
                    </m:r>
                    <m:f>
                      <m:fPr>
                        <m:ctrlPr>
                          <a:rPr lang="en-US" i="1" dirty="0">
                            <a:latin typeface="Cambria Math" panose="02040503050406030204" pitchFamily="18" charset="0"/>
                            <a:ea typeface="Cambria Math" panose="02040503050406030204" pitchFamily="18" charset="0"/>
                          </a:rPr>
                        </m:ctrlPr>
                      </m:fPr>
                      <m:num>
                        <m:r>
                          <a:rPr lang="en-US" i="1" dirty="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𝑓</m:t>
                        </m:r>
                      </m:num>
                      <m:den>
                        <m:r>
                          <a:rPr lang="en-US" i="1" dirty="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𝑧</m:t>
                        </m:r>
                      </m:den>
                    </m:f>
                    <m:r>
                      <a:rPr lang="en-US" i="1" dirty="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𝑞</m:t>
                    </m:r>
                  </m:oMath>
                </a14:m>
                <a:endParaRPr lang="en-US" dirty="0"/>
              </a:p>
              <a:p>
                <a:r>
                  <a:rPr lang="en-US" dirty="0"/>
                  <a:t>We want:</a:t>
                </a:r>
              </a:p>
              <a:p>
                <a:pPr marL="76200" indent="0">
                  <a:buNone/>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rPr>
                            <m:t>𝜕</m:t>
                          </m:r>
                          <m:r>
                            <a:rPr lang="en-US" b="0" i="1" smtClean="0">
                              <a:latin typeface="Cambria Math" panose="02040503050406030204" pitchFamily="18" charset="0"/>
                            </a:rPr>
                            <m:t>𝑓</m:t>
                          </m:r>
                        </m:num>
                        <m:den>
                          <m:r>
                            <a:rPr lang="en-US" i="1" smtClean="0">
                              <a:latin typeface="Cambria Math" panose="02040503050406030204" pitchFamily="18" charset="0"/>
                            </a:rPr>
                            <m:t>𝜕</m:t>
                          </m:r>
                          <m:r>
                            <a:rPr lang="en-US" i="1" smtClean="0">
                              <a:latin typeface="Cambria Math" panose="02040503050406030204" pitchFamily="18" charset="0"/>
                            </a:rPr>
                            <m:t>𝑥</m:t>
                          </m:r>
                        </m:den>
                      </m:f>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m:t>
                          </m:r>
                          <m:r>
                            <a:rPr lang="en-US" i="1">
                              <a:latin typeface="Cambria Math" panose="02040503050406030204" pitchFamily="18" charset="0"/>
                            </a:rPr>
                            <m:t>𝑓</m:t>
                          </m:r>
                        </m:num>
                        <m:den>
                          <m:r>
                            <a:rPr lang="en-US" i="1">
                              <a:latin typeface="Cambria Math" panose="02040503050406030204" pitchFamily="18" charset="0"/>
                            </a:rPr>
                            <m:t>𝜕</m:t>
                          </m:r>
                          <m:r>
                            <a:rPr lang="en-US" b="0" i="1" smtClean="0">
                              <a:latin typeface="Cambria Math" panose="02040503050406030204" pitchFamily="18" charset="0"/>
                            </a:rPr>
                            <m:t>𝑦</m:t>
                          </m:r>
                        </m:den>
                      </m:f>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m:t>
                          </m:r>
                          <m:r>
                            <a:rPr lang="en-US" i="1">
                              <a:latin typeface="Cambria Math" panose="02040503050406030204" pitchFamily="18" charset="0"/>
                            </a:rPr>
                            <m:t>𝑓</m:t>
                          </m:r>
                        </m:num>
                        <m:den>
                          <m:r>
                            <a:rPr lang="en-US" i="1">
                              <a:latin typeface="Cambria Math" panose="02040503050406030204" pitchFamily="18" charset="0"/>
                            </a:rPr>
                            <m:t>𝜕</m:t>
                          </m:r>
                          <m:r>
                            <a:rPr lang="en-US" b="0" i="1" smtClean="0">
                              <a:latin typeface="Cambria Math" panose="02040503050406030204" pitchFamily="18" charset="0"/>
                            </a:rPr>
                            <m:t>𝑧</m:t>
                          </m:r>
                        </m:den>
                      </m:f>
                    </m:oMath>
                  </m:oMathPara>
                </a14:m>
                <a:endParaRPr lang="en-US" dirty="0"/>
              </a:p>
            </p:txBody>
          </p:sp>
        </mc:Choice>
        <mc:Fallback xmlns="">
          <p:sp>
            <p:nvSpPr>
              <p:cNvPr id="3" name="Content Placeholder 2">
                <a:extLst>
                  <a:ext uri="{FF2B5EF4-FFF2-40B4-BE49-F238E27FC236}">
                    <a16:creationId xmlns:a16="http://schemas.microsoft.com/office/drawing/2014/main" id="{C6D648DF-C9BB-DFFC-5A8F-C001391B3439}"/>
                  </a:ext>
                </a:extLst>
              </p:cNvPr>
              <p:cNvSpPr>
                <a:spLocks noGrp="1" noRot="1" noChangeAspect="1" noMove="1" noResize="1" noEditPoints="1" noAdjustHandles="1" noChangeArrowheads="1" noChangeShapeType="1" noTextEdit="1"/>
              </p:cNvSpPr>
              <p:nvPr>
                <p:ph idx="1"/>
              </p:nvPr>
            </p:nvSpPr>
            <p:spPr>
              <a:xfrm>
                <a:off x="304800" y="1228153"/>
                <a:ext cx="5388990" cy="5021979"/>
              </a:xfrm>
              <a:blipFill>
                <a:blip r:embed="rId2"/>
                <a:stretch>
                  <a:fillRect l="-3167" t="-3034"/>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718AE200-EE9F-426A-E713-9C93E4A3190C}"/>
              </a:ext>
            </a:extLst>
          </p:cNvPr>
          <p:cNvSpPr>
            <a:spLocks noGrp="1"/>
          </p:cNvSpPr>
          <p:nvPr>
            <p:ph type="dt" sz="half" idx="10"/>
          </p:nvPr>
        </p:nvSpPr>
        <p:spPr/>
        <p:txBody>
          <a:bodyPr/>
          <a:lstStyle/>
          <a:p>
            <a:endParaRPr lang="en-US" dirty="0"/>
          </a:p>
        </p:txBody>
      </p:sp>
      <p:sp>
        <p:nvSpPr>
          <p:cNvPr id="5" name="Footer Placeholder 4">
            <a:extLst>
              <a:ext uri="{FF2B5EF4-FFF2-40B4-BE49-F238E27FC236}">
                <a16:creationId xmlns:a16="http://schemas.microsoft.com/office/drawing/2014/main" id="{FD2DC60E-29F6-C67F-6A68-E79EFDEA16D9}"/>
              </a:ext>
            </a:extLst>
          </p:cNvPr>
          <p:cNvSpPr>
            <a:spLocks noGrp="1"/>
          </p:cNvSpPr>
          <p:nvPr>
            <p:ph type="ftr" sz="quarter" idx="11"/>
          </p:nvPr>
        </p:nvSpPr>
        <p:spPr/>
        <p:txBody>
          <a:bodyPr/>
          <a:lstStyle/>
          <a:p>
            <a:r>
              <a:rPr lang="en-US"/>
              <a:t>Introduction to AI</a:t>
            </a:r>
          </a:p>
        </p:txBody>
      </p:sp>
      <p:sp>
        <p:nvSpPr>
          <p:cNvPr id="6" name="Slide Number Placeholder 5">
            <a:extLst>
              <a:ext uri="{FF2B5EF4-FFF2-40B4-BE49-F238E27FC236}">
                <a16:creationId xmlns:a16="http://schemas.microsoft.com/office/drawing/2014/main" id="{331EC8BD-D44C-38B3-E8EB-B3F856D03C83}"/>
              </a:ext>
            </a:extLst>
          </p:cNvPr>
          <p:cNvSpPr>
            <a:spLocks noGrp="1"/>
          </p:cNvSpPr>
          <p:nvPr>
            <p:ph type="sldNum" sz="quarter" idx="12"/>
          </p:nvPr>
        </p:nvSpPr>
        <p:spPr/>
        <p:txBody>
          <a:bodyPr/>
          <a:lstStyle/>
          <a:p>
            <a:fld id="{B7884E68-CE57-44C0-BE0F-84C629DF22D5}" type="slidenum">
              <a:rPr lang="en-US" smtClean="0"/>
              <a:t>49</a:t>
            </a:fld>
            <a:endParaRPr lang="en-US"/>
          </a:p>
        </p:txBody>
      </p:sp>
      <p:sp>
        <p:nvSpPr>
          <p:cNvPr id="7" name="Rectangle 6">
            <a:extLst>
              <a:ext uri="{FF2B5EF4-FFF2-40B4-BE49-F238E27FC236}">
                <a16:creationId xmlns:a16="http://schemas.microsoft.com/office/drawing/2014/main" id="{2945691A-619B-A011-3E41-3FB2F3693B03}"/>
              </a:ext>
            </a:extLst>
          </p:cNvPr>
          <p:cNvSpPr/>
          <p:nvPr/>
        </p:nvSpPr>
        <p:spPr>
          <a:xfrm>
            <a:off x="782425" y="2828041"/>
            <a:ext cx="4756816" cy="8484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7FEA7087-B8B4-59C6-88DC-B76BA6141068}"/>
              </a:ext>
            </a:extLst>
          </p:cNvPr>
          <p:cNvSpPr/>
          <p:nvPr/>
        </p:nvSpPr>
        <p:spPr>
          <a:xfrm>
            <a:off x="782425" y="3741440"/>
            <a:ext cx="4756816" cy="848413"/>
          </a:xfrm>
          <a:prstGeom prst="rect">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38053E30-82BF-53E2-8719-DF3617B74CC9}"/>
              </a:ext>
            </a:extLst>
          </p:cNvPr>
          <p:cNvPicPr>
            <a:picLocks noChangeAspect="1"/>
          </p:cNvPicPr>
          <p:nvPr/>
        </p:nvPicPr>
        <p:blipFill>
          <a:blip r:embed="rId3"/>
          <a:stretch>
            <a:fillRect/>
          </a:stretch>
        </p:blipFill>
        <p:spPr>
          <a:xfrm>
            <a:off x="5587990" y="2068249"/>
            <a:ext cx="6496050" cy="2847975"/>
          </a:xfrm>
          <a:prstGeom prst="rect">
            <a:avLst/>
          </a:prstGeom>
        </p:spPr>
      </p:pic>
    </p:spTree>
    <p:extLst>
      <p:ext uri="{BB962C8B-B14F-4D97-AF65-F5344CB8AC3E}">
        <p14:creationId xmlns:p14="http://schemas.microsoft.com/office/powerpoint/2010/main" val="24825411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Neural Network Learning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04800" y="1228153"/>
                <a:ext cx="8401780" cy="5021979"/>
              </a:xfrm>
            </p:spPr>
            <p:txBody>
              <a:bodyPr>
                <a:normAutofit fontScale="85000" lnSpcReduction="10000"/>
              </a:bodyPr>
              <a:lstStyle/>
              <a:p>
                <a:r>
                  <a:rPr lang="en-US" dirty="0"/>
                  <a:t>The overall goal of training a neural network is to model (approximate) some function </a:t>
                </a:r>
                <a14:m>
                  <m:oMath xmlns:m="http://schemas.openxmlformats.org/officeDocument/2006/math">
                    <m:r>
                      <a:rPr lang="en-US" sz="3200" i="1" smtClean="0">
                        <a:latin typeface="Cambria Math" panose="02040503050406030204" pitchFamily="18" charset="0"/>
                      </a:rPr>
                      <m:t>𝑔</m:t>
                    </m:r>
                    <m:d>
                      <m:dPr>
                        <m:ctrlPr>
                          <a:rPr lang="en-US" sz="3200" i="1">
                            <a:latin typeface="Cambria Math" panose="02040503050406030204" pitchFamily="18" charset="0"/>
                          </a:rPr>
                        </m:ctrlPr>
                      </m:dPr>
                      <m:e>
                        <m:r>
                          <a:rPr lang="en-US" sz="3200" i="1">
                            <a:latin typeface="Cambria Math" panose="02040503050406030204" pitchFamily="18" charset="0"/>
                          </a:rPr>
                          <m:t>𝑋</m:t>
                        </m:r>
                      </m:e>
                    </m:d>
                  </m:oMath>
                </a14:m>
                <a:endParaRPr lang="en-US" i="1" dirty="0"/>
              </a:p>
              <a:p>
                <a:r>
                  <a:rPr lang="en-US" dirty="0"/>
                  <a:t>To model the Neural network (NN), we need to derive the parameters of the network, i.e., the weights within the NN such that if we apply the input data (</a:t>
                </a:r>
                <a14:m>
                  <m:oMath xmlns:m="http://schemas.openxmlformats.org/officeDocument/2006/math">
                    <m:r>
                      <a:rPr lang="en-US" i="1" dirty="0" smtClean="0">
                        <a:latin typeface="Cambria Math" panose="02040503050406030204" pitchFamily="18" charset="0"/>
                      </a:rPr>
                      <m:t>𝑋</m:t>
                    </m:r>
                  </m:oMath>
                </a14:m>
                <a:r>
                  <a:rPr lang="en-US" dirty="0"/>
                  <a:t>) to the NN we get something close to </a:t>
                </a:r>
                <a14:m>
                  <m:oMath xmlns:m="http://schemas.openxmlformats.org/officeDocument/2006/math">
                    <m:r>
                      <a:rPr lang="en-US" sz="3200" i="1" smtClean="0">
                        <a:latin typeface="Cambria Math" panose="02040503050406030204" pitchFamily="18" charset="0"/>
                      </a:rPr>
                      <m:t>𝑔</m:t>
                    </m:r>
                    <m:d>
                      <m:dPr>
                        <m:ctrlPr>
                          <a:rPr lang="en-US" sz="3200" i="1">
                            <a:latin typeface="Cambria Math" panose="02040503050406030204" pitchFamily="18" charset="0"/>
                          </a:rPr>
                        </m:ctrlPr>
                      </m:dPr>
                      <m:e>
                        <m:r>
                          <a:rPr lang="en-US" sz="3200" i="1">
                            <a:latin typeface="Cambria Math" panose="02040503050406030204" pitchFamily="18" charset="0"/>
                          </a:rPr>
                          <m:t>𝑋</m:t>
                        </m:r>
                      </m:e>
                    </m:d>
                  </m:oMath>
                </a14:m>
                <a:r>
                  <a:rPr lang="en-US" i="1" dirty="0"/>
                  <a:t> </a:t>
                </a:r>
              </a:p>
              <a:p>
                <a:pPr lvl="1"/>
                <a:r>
                  <a:rPr lang="en-US" i="1" dirty="0"/>
                  <a:t>Formally we say that the NN is a function </a:t>
                </a:r>
                <a14:m>
                  <m:oMath xmlns:m="http://schemas.openxmlformats.org/officeDocument/2006/math">
                    <m:r>
                      <a:rPr lang="en-US" i="1" dirty="0" smtClean="0">
                        <a:latin typeface="Cambria Math" panose="02040503050406030204" pitchFamily="18" charset="0"/>
                      </a:rPr>
                      <m:t>𝑓</m:t>
                    </m:r>
                    <m:r>
                      <a:rPr lang="en-US" i="1" dirty="0">
                        <a:latin typeface="Cambria Math" panose="02040503050406030204" pitchFamily="18" charset="0"/>
                      </a:rPr>
                      <m:t>(</m:t>
                    </m:r>
                    <m:r>
                      <a:rPr lang="en-US" i="1" dirty="0" smtClean="0">
                        <a:latin typeface="Cambria Math" panose="02040503050406030204" pitchFamily="18" charset="0"/>
                      </a:rPr>
                      <m:t>𝑋</m:t>
                    </m:r>
                    <m:r>
                      <a:rPr lang="en-US" i="1" dirty="0" smtClean="0">
                        <a:latin typeface="Cambria Math" panose="02040503050406030204" pitchFamily="18" charset="0"/>
                      </a:rPr>
                      <m:t>,</m:t>
                    </m:r>
                    <m:r>
                      <a:rPr lang="en-US" b="1" i="1" dirty="0" smtClean="0">
                        <a:latin typeface="Cambria Math" panose="02040503050406030204" pitchFamily="18" charset="0"/>
                      </a:rPr>
                      <m:t>𝑾</m:t>
                    </m:r>
                    <m:r>
                      <a:rPr lang="en-US" i="1" dirty="0">
                        <a:latin typeface="Cambria Math" panose="02040503050406030204" pitchFamily="18" charset="0"/>
                      </a:rPr>
                      <m:t>)</m:t>
                    </m:r>
                  </m:oMath>
                </a14:m>
                <a:r>
                  <a:rPr lang="en-US" i="1" dirty="0"/>
                  <a:t> that maps the inputs X to predict </a:t>
                </a:r>
                <a14:m>
                  <m:oMath xmlns:m="http://schemas.openxmlformats.org/officeDocument/2006/math">
                    <m:r>
                      <a:rPr lang="en-US" sz="3200" i="1" smtClean="0">
                        <a:latin typeface="Cambria Math" panose="02040503050406030204" pitchFamily="18" charset="0"/>
                      </a:rPr>
                      <m:t>𝑔</m:t>
                    </m:r>
                    <m:d>
                      <m:dPr>
                        <m:ctrlPr>
                          <a:rPr lang="en-US" sz="3200" i="1">
                            <a:latin typeface="Cambria Math" panose="02040503050406030204" pitchFamily="18" charset="0"/>
                          </a:rPr>
                        </m:ctrlPr>
                      </m:dPr>
                      <m:e>
                        <m:r>
                          <a:rPr lang="en-US" sz="3200" i="1">
                            <a:latin typeface="Cambria Math" panose="02040503050406030204" pitchFamily="18" charset="0"/>
                          </a:rPr>
                          <m:t>𝑋</m:t>
                        </m:r>
                      </m:e>
                    </m:d>
                  </m:oMath>
                </a14:m>
                <a:r>
                  <a:rPr lang="en-US" i="1" dirty="0"/>
                  <a:t> using the weights </a:t>
                </a:r>
                <a14:m>
                  <m:oMath xmlns:m="http://schemas.openxmlformats.org/officeDocument/2006/math">
                    <m:r>
                      <a:rPr lang="en-US" i="1" dirty="0" smtClean="0">
                        <a:latin typeface="Cambria Math" panose="02040503050406030204" pitchFamily="18" charset="0"/>
                      </a:rPr>
                      <m:t>𝑊</m:t>
                    </m:r>
                  </m:oMath>
                </a14:m>
                <a:endParaRPr lang="en-US" dirty="0">
                  <a:solidFill>
                    <a:srgbClr val="FF0000"/>
                  </a:solidFill>
                </a:endParaRPr>
              </a:p>
              <a:p>
                <a:r>
                  <a:rPr lang="en-US" dirty="0"/>
                  <a:t>In order to learn the Neural Network weights (</a:t>
                </a:r>
                <a14:m>
                  <m:oMath xmlns:m="http://schemas.openxmlformats.org/officeDocument/2006/math">
                    <m:r>
                      <a:rPr lang="en-US" dirty="0">
                        <a:latin typeface="Cambria Math" panose="02040503050406030204" pitchFamily="18" charset="0"/>
                      </a:rPr>
                      <m:t>𝑾</m:t>
                    </m:r>
                  </m:oMath>
                </a14:m>
                <a:r>
                  <a:rPr lang="en-US" dirty="0"/>
                  <a:t>) to model </a:t>
                </a:r>
                <a14:m>
                  <m:oMath xmlns:m="http://schemas.openxmlformats.org/officeDocument/2006/math">
                    <m:r>
                      <a:rPr lang="en-US">
                        <a:latin typeface="Cambria Math" panose="02040503050406030204" pitchFamily="18" charset="0"/>
                      </a:rPr>
                      <m:t>𝑔</m:t>
                    </m:r>
                    <m:d>
                      <m:dPr>
                        <m:ctrlPr>
                          <a:rPr lang="en-US" i="1">
                            <a:latin typeface="Cambria Math" panose="02040503050406030204" pitchFamily="18" charset="0"/>
                          </a:rPr>
                        </m:ctrlPr>
                      </m:dPr>
                      <m:e>
                        <m:r>
                          <a:rPr lang="en-US">
                            <a:latin typeface="Cambria Math" panose="02040503050406030204" pitchFamily="18" charset="0"/>
                          </a:rPr>
                          <m:t>𝑋</m:t>
                        </m:r>
                      </m:e>
                    </m:d>
                  </m:oMath>
                </a14:m>
                <a:r>
                  <a:rPr lang="en-US" dirty="0"/>
                  <a:t>, we need function </a:t>
                </a:r>
                <a14:m>
                  <m:oMath xmlns:m="http://schemas.openxmlformats.org/officeDocument/2006/math">
                    <m:r>
                      <a:rPr lang="en-US">
                        <a:latin typeface="Cambria Math" panose="02040503050406030204" pitchFamily="18" charset="0"/>
                      </a:rPr>
                      <m:t>𝑔</m:t>
                    </m:r>
                    <m:d>
                      <m:dPr>
                        <m:ctrlPr>
                          <a:rPr lang="en-US" i="1">
                            <a:latin typeface="Cambria Math" panose="02040503050406030204" pitchFamily="18" charset="0"/>
                          </a:rPr>
                        </m:ctrlPr>
                      </m:dPr>
                      <m:e>
                        <m:r>
                          <a:rPr lang="en-US">
                            <a:latin typeface="Cambria Math" panose="02040503050406030204" pitchFamily="18" charset="0"/>
                          </a:rPr>
                          <m:t>𝑋</m:t>
                        </m:r>
                      </m:e>
                    </m:d>
                  </m:oMath>
                </a14:m>
                <a:r>
                  <a:rPr lang="en-US" dirty="0"/>
                  <a:t> to be fully specified</a:t>
                </a:r>
              </a:p>
              <a:p>
                <a:pPr lvl="1"/>
                <a:r>
                  <a:rPr lang="en-US" dirty="0"/>
                  <a:t>This is not feasible in practice or sometimes we do not know what the actual </a:t>
                </a:r>
                <a14:m>
                  <m:oMath xmlns:m="http://schemas.openxmlformats.org/officeDocument/2006/math">
                    <m:r>
                      <a:rPr lang="en-US">
                        <a:latin typeface="Cambria Math" panose="02040503050406030204" pitchFamily="18" charset="0"/>
                      </a:rPr>
                      <m:t>𝑔</m:t>
                    </m:r>
                    <m:d>
                      <m:dPr>
                        <m:ctrlPr>
                          <a:rPr lang="en-US" i="1">
                            <a:latin typeface="Cambria Math" panose="02040503050406030204" pitchFamily="18" charset="0"/>
                          </a:rPr>
                        </m:ctrlPr>
                      </m:dPr>
                      <m:e>
                        <m:r>
                          <a:rPr lang="en-US">
                            <a:latin typeface="Cambria Math" panose="02040503050406030204" pitchFamily="18" charset="0"/>
                          </a:rPr>
                          <m:t>𝑋</m:t>
                        </m:r>
                      </m:e>
                    </m:d>
                  </m:oMath>
                </a14:m>
                <a:r>
                  <a:rPr lang="en-US" dirty="0"/>
                  <a:t> function is!!!</a:t>
                </a:r>
              </a:p>
              <a:p>
                <a:pPr marL="76200" indent="0">
                  <a:buNone/>
                </a:pPr>
                <a:endParaRPr lang="en-US" dirty="0">
                  <a:solidFill>
                    <a:srgbClr val="FF0000"/>
                  </a:solidFill>
                </a:endParaRPr>
              </a:p>
              <a:p>
                <a:pPr marL="0" indent="0">
                  <a:buNone/>
                </a:pPr>
                <a:endParaRPr lang="en-US" sz="36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04800" y="1228153"/>
                <a:ext cx="8401780" cy="5021979"/>
              </a:xfrm>
              <a:blipFill>
                <a:blip r:embed="rId2"/>
                <a:stretch>
                  <a:fillRect l="-1597" t="-3034" r="-2467"/>
                </a:stretch>
              </a:blipFill>
            </p:spPr>
            <p:txBody>
              <a:bodyPr/>
              <a:lstStyle/>
              <a:p>
                <a:r>
                  <a:rPr lang="en-US">
                    <a:noFill/>
                  </a:rPr>
                  <a:t> </a:t>
                </a:r>
              </a:p>
            </p:txBody>
          </p:sp>
        </mc:Fallback>
      </mc:AlternateContent>
      <p:pic>
        <p:nvPicPr>
          <p:cNvPr id="5" name="Picture 4"/>
          <p:cNvPicPr>
            <a:picLocks noChangeAspect="1"/>
          </p:cNvPicPr>
          <p:nvPr/>
        </p:nvPicPr>
        <p:blipFill>
          <a:blip r:embed="rId3"/>
          <a:stretch>
            <a:fillRect/>
          </a:stretch>
        </p:blipFill>
        <p:spPr>
          <a:xfrm>
            <a:off x="8706580" y="3849525"/>
            <a:ext cx="3305175" cy="2305050"/>
          </a:xfrm>
          <a:prstGeom prst="rect">
            <a:avLst/>
          </a:prstGeom>
        </p:spPr>
      </p:pic>
      <p:pic>
        <p:nvPicPr>
          <p:cNvPr id="6" name="Picture 5"/>
          <p:cNvPicPr>
            <a:picLocks noChangeAspect="1"/>
          </p:cNvPicPr>
          <p:nvPr/>
        </p:nvPicPr>
        <p:blipFill>
          <a:blip r:embed="rId4"/>
          <a:stretch>
            <a:fillRect/>
          </a:stretch>
        </p:blipFill>
        <p:spPr>
          <a:xfrm>
            <a:off x="8848623" y="1228153"/>
            <a:ext cx="2886075" cy="2572255"/>
          </a:xfrm>
          <a:prstGeom prst="rect">
            <a:avLst/>
          </a:prstGeom>
        </p:spPr>
      </p:pic>
      <p:sp>
        <p:nvSpPr>
          <p:cNvPr id="4" name="Date Placeholder 4">
            <a:extLst>
              <a:ext uri="{FF2B5EF4-FFF2-40B4-BE49-F238E27FC236}">
                <a16:creationId xmlns:a16="http://schemas.microsoft.com/office/drawing/2014/main" id="{1FE8AB3B-EF6A-6655-9323-81D26AA8ED70}"/>
              </a:ext>
            </a:extLst>
          </p:cNvPr>
          <p:cNvSpPr>
            <a:spLocks noGrp="1"/>
          </p:cNvSpPr>
          <p:nvPr>
            <p:ph type="dt" sz="half" idx="10"/>
          </p:nvPr>
        </p:nvSpPr>
        <p:spPr>
          <a:xfrm>
            <a:off x="304801" y="6448468"/>
            <a:ext cx="2472271" cy="365125"/>
          </a:xfrm>
        </p:spPr>
        <p:txBody>
          <a:bodyPr/>
          <a:lstStyle/>
          <a:p>
            <a:fld id="{11C91B59-BAF3-4521-AFE5-F10C3E2C9939}" type="datetime1">
              <a:rPr lang="en-US" smtClean="0"/>
              <a:t>12/5/2022</a:t>
            </a:fld>
            <a:endParaRPr lang="en-US"/>
          </a:p>
        </p:txBody>
      </p:sp>
      <p:sp>
        <p:nvSpPr>
          <p:cNvPr id="9" name="Footer Placeholder 5">
            <a:extLst>
              <a:ext uri="{FF2B5EF4-FFF2-40B4-BE49-F238E27FC236}">
                <a16:creationId xmlns:a16="http://schemas.microsoft.com/office/drawing/2014/main" id="{AC0B1BC4-C69D-5956-18FE-5E66303F58DF}"/>
              </a:ext>
            </a:extLst>
          </p:cNvPr>
          <p:cNvSpPr>
            <a:spLocks noGrp="1"/>
          </p:cNvSpPr>
          <p:nvPr>
            <p:ph type="ftr" sz="quarter" idx="11"/>
          </p:nvPr>
        </p:nvSpPr>
        <p:spPr>
          <a:xfrm>
            <a:off x="3686186" y="6459786"/>
            <a:ext cx="4822804" cy="365125"/>
          </a:xfrm>
        </p:spPr>
        <p:txBody>
          <a:bodyPr/>
          <a:lstStyle/>
          <a:p>
            <a:r>
              <a:rPr lang="en-US"/>
              <a:t>Introduction to AI</a:t>
            </a:r>
          </a:p>
        </p:txBody>
      </p:sp>
      <p:sp>
        <p:nvSpPr>
          <p:cNvPr id="10" name="Slide Number Placeholder 6">
            <a:extLst>
              <a:ext uri="{FF2B5EF4-FFF2-40B4-BE49-F238E27FC236}">
                <a16:creationId xmlns:a16="http://schemas.microsoft.com/office/drawing/2014/main" id="{1285479B-2E17-556F-605A-27E08FE668EE}"/>
              </a:ext>
            </a:extLst>
          </p:cNvPr>
          <p:cNvSpPr>
            <a:spLocks noGrp="1"/>
          </p:cNvSpPr>
          <p:nvPr>
            <p:ph type="sldNum" sz="quarter" idx="12"/>
          </p:nvPr>
        </p:nvSpPr>
        <p:spPr>
          <a:xfrm>
            <a:off x="10575176" y="6448468"/>
            <a:ext cx="1312025" cy="365125"/>
          </a:xfrm>
        </p:spPr>
        <p:txBody>
          <a:bodyPr/>
          <a:lstStyle/>
          <a:p>
            <a:fld id="{B7884E68-CE57-44C0-BE0F-84C629DF22D5}" type="slidenum">
              <a:rPr lang="en-US" smtClean="0"/>
              <a:t>5</a:t>
            </a:fld>
            <a:endParaRPr lang="en-US"/>
          </a:p>
        </p:txBody>
      </p:sp>
    </p:spTree>
    <p:extLst>
      <p:ext uri="{BB962C8B-B14F-4D97-AF65-F5344CB8AC3E}">
        <p14:creationId xmlns:p14="http://schemas.microsoft.com/office/powerpoint/2010/main" val="305427368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F5DA57-45E0-01D1-BC95-81A6D5795BFB}"/>
              </a:ext>
            </a:extLst>
          </p:cNvPr>
          <p:cNvSpPr>
            <a:spLocks noGrp="1"/>
          </p:cNvSpPr>
          <p:nvPr>
            <p:ph type="title"/>
          </p:nvPr>
        </p:nvSpPr>
        <p:spPr/>
        <p:txBody>
          <a:bodyPr>
            <a:normAutofit fontScale="90000"/>
          </a:bodyPr>
          <a:lstStyle/>
          <a:p>
            <a:r>
              <a:rPr lang="en-US" dirty="0"/>
              <a:t>Backpropagation Simple Example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6D648DF-C9BB-DFFC-5A8F-C001391B3439}"/>
                  </a:ext>
                </a:extLst>
              </p:cNvPr>
              <p:cNvSpPr>
                <a:spLocks noGrp="1"/>
              </p:cNvSpPr>
              <p:nvPr>
                <p:ph idx="1"/>
              </p:nvPr>
            </p:nvSpPr>
            <p:spPr>
              <a:xfrm>
                <a:off x="304800" y="1228153"/>
                <a:ext cx="5388990" cy="5021979"/>
              </a:xfrm>
            </p:spPr>
            <p:txBody>
              <a:bodyPr/>
              <a:lstStyle/>
              <a:p>
                <a:r>
                  <a:rPr lang="en-US" dirty="0"/>
                  <a:t>Suppose:</a:t>
                </a:r>
              </a:p>
              <a:p>
                <a:pPr marL="819150" lvl="1" indent="-514350">
                  <a:buFont typeface="+mj-lt"/>
                  <a:buAutoNum type="arabicPeriod"/>
                </a:pP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𝑧</m:t>
                        </m:r>
                      </m:e>
                    </m:d>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e>
                    </m:d>
                    <m:r>
                      <a:rPr lang="en-US" b="0" i="1" smtClean="0">
                        <a:latin typeface="Cambria Math" panose="02040503050406030204" pitchFamily="18" charset="0"/>
                      </a:rPr>
                      <m:t>𝑧</m:t>
                    </m:r>
                  </m:oMath>
                </a14:m>
                <a:endParaRPr lang="en-US" dirty="0"/>
              </a:p>
              <a:p>
                <a:pPr marL="819150" lvl="1" indent="-514350">
                  <a:buFont typeface="+mj-lt"/>
                  <a:buAutoNum type="arabicPeriod"/>
                </a:pPr>
                <a:r>
                  <a:rPr lang="en-US" dirty="0"/>
                  <a:t>x = -2, y = 5, z = -4</a:t>
                </a:r>
              </a:p>
              <a:p>
                <a14:m>
                  <m:oMath xmlns:m="http://schemas.openxmlformats.org/officeDocument/2006/math">
                    <m:r>
                      <a:rPr lang="en-US" i="1" dirty="0" smtClean="0">
                        <a:latin typeface="Cambria Math" panose="02040503050406030204" pitchFamily="18" charset="0"/>
                      </a:rPr>
                      <m:t>𝑞</m:t>
                    </m:r>
                    <m:r>
                      <a:rPr lang="en-US" i="1" dirty="0" smtClean="0">
                        <a:latin typeface="Cambria Math" panose="02040503050406030204" pitchFamily="18" charset="0"/>
                      </a:rPr>
                      <m:t>=</m:t>
                    </m:r>
                    <m:r>
                      <a:rPr lang="en-US" i="1" dirty="0" err="1" smtClean="0">
                        <a:latin typeface="Cambria Math" panose="02040503050406030204" pitchFamily="18" charset="0"/>
                      </a:rPr>
                      <m:t>𝑥</m:t>
                    </m:r>
                    <m:r>
                      <a:rPr lang="en-US" i="1" dirty="0" err="1" smtClean="0">
                        <a:latin typeface="Cambria Math" panose="02040503050406030204" pitchFamily="18" charset="0"/>
                      </a:rPr>
                      <m:t>+</m:t>
                    </m:r>
                    <m:r>
                      <a:rPr lang="en-US" i="1" dirty="0" err="1" smtClean="0">
                        <a:latin typeface="Cambria Math" panose="02040503050406030204" pitchFamily="18" charset="0"/>
                      </a:rPr>
                      <m:t>𝑦</m:t>
                    </m:r>
                    <m:r>
                      <a:rPr lang="en-US" i="1" dirty="0" smtClean="0">
                        <a:latin typeface="Cambria Math" panose="02040503050406030204" pitchFamily="18" charset="0"/>
                        <a:ea typeface="Cambria Math" panose="02040503050406030204" pitchFamily="18" charset="0"/>
                      </a:rPr>
                      <m:t>→</m:t>
                    </m:r>
                    <m:f>
                      <m:fPr>
                        <m:ctrlPr>
                          <a:rPr lang="en-US" i="1" dirty="0" smtClean="0">
                            <a:latin typeface="Cambria Math" panose="02040503050406030204" pitchFamily="18" charset="0"/>
                            <a:ea typeface="Cambria Math" panose="02040503050406030204" pitchFamily="18" charset="0"/>
                          </a:rPr>
                        </m:ctrlPr>
                      </m:fPr>
                      <m:num>
                        <m:r>
                          <a:rPr lang="en-US"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𝑞</m:t>
                        </m:r>
                      </m:num>
                      <m:den>
                        <m:r>
                          <a:rPr lang="en-US" i="1" dirty="0" smtClean="0">
                            <a:latin typeface="Cambria Math" panose="02040503050406030204" pitchFamily="18" charset="0"/>
                            <a:ea typeface="Cambria Math" panose="02040503050406030204" pitchFamily="18" charset="0"/>
                          </a:rPr>
                          <m:t>𝜕</m:t>
                        </m:r>
                        <m:r>
                          <a:rPr lang="en-US" i="1" dirty="0" smtClean="0">
                            <a:latin typeface="Cambria Math" panose="02040503050406030204" pitchFamily="18" charset="0"/>
                            <a:ea typeface="Cambria Math" panose="02040503050406030204" pitchFamily="18" charset="0"/>
                          </a:rPr>
                          <m:t>𝑥</m:t>
                        </m:r>
                      </m:den>
                    </m:f>
                    <m:r>
                      <a:rPr lang="en-US" b="0" i="1" dirty="0" smtClean="0">
                        <a:latin typeface="Cambria Math" panose="02040503050406030204" pitchFamily="18" charset="0"/>
                        <a:ea typeface="Cambria Math" panose="02040503050406030204" pitchFamily="18" charset="0"/>
                      </a:rPr>
                      <m:t>=1,</m:t>
                    </m:r>
                    <m:f>
                      <m:fPr>
                        <m:ctrlPr>
                          <a:rPr lang="en-US" i="1" dirty="0">
                            <a:latin typeface="Cambria Math" panose="02040503050406030204" pitchFamily="18" charset="0"/>
                            <a:ea typeface="Cambria Math" panose="02040503050406030204" pitchFamily="18" charset="0"/>
                          </a:rPr>
                        </m:ctrlPr>
                      </m:fPr>
                      <m:num>
                        <m:r>
                          <a:rPr lang="en-US" i="1" dirty="0">
                            <a:latin typeface="Cambria Math" panose="02040503050406030204" pitchFamily="18" charset="0"/>
                            <a:ea typeface="Cambria Math" panose="02040503050406030204" pitchFamily="18" charset="0"/>
                          </a:rPr>
                          <m:t>𝜕</m:t>
                        </m:r>
                        <m:r>
                          <a:rPr lang="en-US" i="1" dirty="0">
                            <a:latin typeface="Cambria Math" panose="02040503050406030204" pitchFamily="18" charset="0"/>
                            <a:ea typeface="Cambria Math" panose="02040503050406030204" pitchFamily="18" charset="0"/>
                          </a:rPr>
                          <m:t>𝑞</m:t>
                        </m:r>
                      </m:num>
                      <m:den>
                        <m:r>
                          <a:rPr lang="en-US" i="1" dirty="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𝑦</m:t>
                        </m:r>
                      </m:den>
                    </m:f>
                    <m:r>
                      <a:rPr lang="en-US" i="1" dirty="0">
                        <a:latin typeface="Cambria Math" panose="02040503050406030204" pitchFamily="18" charset="0"/>
                        <a:ea typeface="Cambria Math" panose="02040503050406030204" pitchFamily="18" charset="0"/>
                      </a:rPr>
                      <m:t>=1</m:t>
                    </m:r>
                  </m:oMath>
                </a14:m>
                <a:endParaRPr lang="en-US" dirty="0"/>
              </a:p>
              <a:p>
                <a14:m>
                  <m:oMath xmlns:m="http://schemas.openxmlformats.org/officeDocument/2006/math">
                    <m:r>
                      <a:rPr lang="en-US" b="0" i="1" dirty="0" smtClean="0">
                        <a:latin typeface="Cambria Math" panose="02040503050406030204" pitchFamily="18" charset="0"/>
                      </a:rPr>
                      <m:t>𝑓</m:t>
                    </m:r>
                    <m:r>
                      <a:rPr lang="en-US" i="1" dirty="0" smtClean="0">
                        <a:latin typeface="Cambria Math" panose="02040503050406030204" pitchFamily="18" charset="0"/>
                      </a:rPr>
                      <m:t>=</m:t>
                    </m:r>
                    <m:r>
                      <a:rPr lang="en-US" b="0" i="1" dirty="0" smtClean="0">
                        <a:latin typeface="Cambria Math" panose="02040503050406030204" pitchFamily="18" charset="0"/>
                      </a:rPr>
                      <m:t>𝑞</m:t>
                    </m:r>
                    <m:r>
                      <a:rPr lang="en-US" b="0"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rPr>
                      <m:t>𝑧</m:t>
                    </m:r>
                    <m:r>
                      <a:rPr lang="en-US" i="1" dirty="0" smtClean="0">
                        <a:latin typeface="Cambria Math" panose="02040503050406030204" pitchFamily="18" charset="0"/>
                        <a:ea typeface="Cambria Math" panose="02040503050406030204" pitchFamily="18" charset="0"/>
                      </a:rPr>
                      <m:t>→</m:t>
                    </m:r>
                    <m:f>
                      <m:fPr>
                        <m:ctrlPr>
                          <a:rPr lang="en-US" i="1" dirty="0" smtClean="0">
                            <a:latin typeface="Cambria Math" panose="02040503050406030204" pitchFamily="18" charset="0"/>
                            <a:ea typeface="Cambria Math" panose="02040503050406030204" pitchFamily="18" charset="0"/>
                          </a:rPr>
                        </m:ctrlPr>
                      </m:fPr>
                      <m:num>
                        <m:r>
                          <a:rPr lang="en-US"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𝑓</m:t>
                        </m:r>
                      </m:num>
                      <m:den>
                        <m:r>
                          <a:rPr lang="en-US"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𝑞</m:t>
                        </m:r>
                      </m:den>
                    </m:f>
                    <m:r>
                      <a:rPr lang="en-US" b="0"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𝑧</m:t>
                    </m:r>
                    <m:r>
                      <a:rPr lang="en-US" b="0" i="1" dirty="0" smtClean="0">
                        <a:latin typeface="Cambria Math" panose="02040503050406030204" pitchFamily="18" charset="0"/>
                        <a:ea typeface="Cambria Math" panose="02040503050406030204" pitchFamily="18" charset="0"/>
                      </a:rPr>
                      <m:t>,</m:t>
                    </m:r>
                    <m:f>
                      <m:fPr>
                        <m:ctrlPr>
                          <a:rPr lang="en-US" i="1" dirty="0">
                            <a:latin typeface="Cambria Math" panose="02040503050406030204" pitchFamily="18" charset="0"/>
                            <a:ea typeface="Cambria Math" panose="02040503050406030204" pitchFamily="18" charset="0"/>
                          </a:rPr>
                        </m:ctrlPr>
                      </m:fPr>
                      <m:num>
                        <m:r>
                          <a:rPr lang="en-US" i="1" dirty="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𝑓</m:t>
                        </m:r>
                      </m:num>
                      <m:den>
                        <m:r>
                          <a:rPr lang="en-US" i="1" dirty="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𝑧</m:t>
                        </m:r>
                      </m:den>
                    </m:f>
                    <m:r>
                      <a:rPr lang="en-US" i="1" dirty="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𝑞</m:t>
                    </m:r>
                  </m:oMath>
                </a14:m>
                <a:endParaRPr lang="en-US" dirty="0"/>
              </a:p>
              <a:p>
                <a:r>
                  <a:rPr lang="en-US" dirty="0"/>
                  <a:t>We want:</a:t>
                </a:r>
              </a:p>
              <a:p>
                <a:pPr marL="76200" indent="0">
                  <a:buNone/>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rPr>
                            <m:t>𝜕</m:t>
                          </m:r>
                          <m:r>
                            <a:rPr lang="en-US" b="0" i="1" smtClean="0">
                              <a:latin typeface="Cambria Math" panose="02040503050406030204" pitchFamily="18" charset="0"/>
                            </a:rPr>
                            <m:t>𝑓</m:t>
                          </m:r>
                        </m:num>
                        <m:den>
                          <m:r>
                            <a:rPr lang="en-US" i="1" smtClean="0">
                              <a:latin typeface="Cambria Math" panose="02040503050406030204" pitchFamily="18" charset="0"/>
                            </a:rPr>
                            <m:t>𝜕</m:t>
                          </m:r>
                          <m:r>
                            <a:rPr lang="en-US" i="1" smtClean="0">
                              <a:latin typeface="Cambria Math" panose="02040503050406030204" pitchFamily="18" charset="0"/>
                            </a:rPr>
                            <m:t>𝑥</m:t>
                          </m:r>
                        </m:den>
                      </m:f>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m:t>
                          </m:r>
                          <m:r>
                            <a:rPr lang="en-US" i="1">
                              <a:latin typeface="Cambria Math" panose="02040503050406030204" pitchFamily="18" charset="0"/>
                            </a:rPr>
                            <m:t>𝑓</m:t>
                          </m:r>
                        </m:num>
                        <m:den>
                          <m:r>
                            <a:rPr lang="en-US" i="1">
                              <a:latin typeface="Cambria Math" panose="02040503050406030204" pitchFamily="18" charset="0"/>
                            </a:rPr>
                            <m:t>𝜕</m:t>
                          </m:r>
                          <m:r>
                            <a:rPr lang="en-US" b="0" i="1" smtClean="0">
                              <a:latin typeface="Cambria Math" panose="02040503050406030204" pitchFamily="18" charset="0"/>
                            </a:rPr>
                            <m:t>𝑦</m:t>
                          </m:r>
                        </m:den>
                      </m:f>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m:t>
                          </m:r>
                          <m:r>
                            <a:rPr lang="en-US" i="1">
                              <a:latin typeface="Cambria Math" panose="02040503050406030204" pitchFamily="18" charset="0"/>
                            </a:rPr>
                            <m:t>𝑓</m:t>
                          </m:r>
                        </m:num>
                        <m:den>
                          <m:r>
                            <a:rPr lang="en-US" i="1">
                              <a:latin typeface="Cambria Math" panose="02040503050406030204" pitchFamily="18" charset="0"/>
                            </a:rPr>
                            <m:t>𝜕</m:t>
                          </m:r>
                          <m:r>
                            <a:rPr lang="en-US" b="0" i="1" smtClean="0">
                              <a:latin typeface="Cambria Math" panose="02040503050406030204" pitchFamily="18" charset="0"/>
                            </a:rPr>
                            <m:t>𝑧</m:t>
                          </m:r>
                        </m:den>
                      </m:f>
                    </m:oMath>
                  </m:oMathPara>
                </a14:m>
                <a:endParaRPr lang="en-US" dirty="0"/>
              </a:p>
            </p:txBody>
          </p:sp>
        </mc:Choice>
        <mc:Fallback xmlns="">
          <p:sp>
            <p:nvSpPr>
              <p:cNvPr id="3" name="Content Placeholder 2">
                <a:extLst>
                  <a:ext uri="{FF2B5EF4-FFF2-40B4-BE49-F238E27FC236}">
                    <a16:creationId xmlns:a16="http://schemas.microsoft.com/office/drawing/2014/main" id="{C6D648DF-C9BB-DFFC-5A8F-C001391B3439}"/>
                  </a:ext>
                </a:extLst>
              </p:cNvPr>
              <p:cNvSpPr>
                <a:spLocks noGrp="1" noRot="1" noChangeAspect="1" noMove="1" noResize="1" noEditPoints="1" noAdjustHandles="1" noChangeArrowheads="1" noChangeShapeType="1" noTextEdit="1"/>
              </p:cNvSpPr>
              <p:nvPr>
                <p:ph idx="1"/>
              </p:nvPr>
            </p:nvSpPr>
            <p:spPr>
              <a:xfrm>
                <a:off x="304800" y="1228153"/>
                <a:ext cx="5388990" cy="5021979"/>
              </a:xfrm>
              <a:blipFill>
                <a:blip r:embed="rId2"/>
                <a:stretch>
                  <a:fillRect l="-3167" t="-3034"/>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718AE200-EE9F-426A-E713-9C93E4A3190C}"/>
              </a:ext>
            </a:extLst>
          </p:cNvPr>
          <p:cNvSpPr>
            <a:spLocks noGrp="1"/>
          </p:cNvSpPr>
          <p:nvPr>
            <p:ph type="dt" sz="half" idx="10"/>
          </p:nvPr>
        </p:nvSpPr>
        <p:spPr/>
        <p:txBody>
          <a:bodyPr/>
          <a:lstStyle/>
          <a:p>
            <a:endParaRPr lang="en-US" dirty="0"/>
          </a:p>
        </p:txBody>
      </p:sp>
      <p:sp>
        <p:nvSpPr>
          <p:cNvPr id="5" name="Footer Placeholder 4">
            <a:extLst>
              <a:ext uri="{FF2B5EF4-FFF2-40B4-BE49-F238E27FC236}">
                <a16:creationId xmlns:a16="http://schemas.microsoft.com/office/drawing/2014/main" id="{FD2DC60E-29F6-C67F-6A68-E79EFDEA16D9}"/>
              </a:ext>
            </a:extLst>
          </p:cNvPr>
          <p:cNvSpPr>
            <a:spLocks noGrp="1"/>
          </p:cNvSpPr>
          <p:nvPr>
            <p:ph type="ftr" sz="quarter" idx="11"/>
          </p:nvPr>
        </p:nvSpPr>
        <p:spPr/>
        <p:txBody>
          <a:bodyPr/>
          <a:lstStyle/>
          <a:p>
            <a:r>
              <a:rPr lang="en-US"/>
              <a:t>Introduction to AI</a:t>
            </a:r>
          </a:p>
        </p:txBody>
      </p:sp>
      <p:sp>
        <p:nvSpPr>
          <p:cNvPr id="6" name="Slide Number Placeholder 5">
            <a:extLst>
              <a:ext uri="{FF2B5EF4-FFF2-40B4-BE49-F238E27FC236}">
                <a16:creationId xmlns:a16="http://schemas.microsoft.com/office/drawing/2014/main" id="{331EC8BD-D44C-38B3-E8EB-B3F856D03C83}"/>
              </a:ext>
            </a:extLst>
          </p:cNvPr>
          <p:cNvSpPr>
            <a:spLocks noGrp="1"/>
          </p:cNvSpPr>
          <p:nvPr>
            <p:ph type="sldNum" sz="quarter" idx="12"/>
          </p:nvPr>
        </p:nvSpPr>
        <p:spPr/>
        <p:txBody>
          <a:bodyPr/>
          <a:lstStyle/>
          <a:p>
            <a:fld id="{B7884E68-CE57-44C0-BE0F-84C629DF22D5}" type="slidenum">
              <a:rPr lang="en-US" smtClean="0"/>
              <a:t>50</a:t>
            </a:fld>
            <a:endParaRPr lang="en-US"/>
          </a:p>
        </p:txBody>
      </p:sp>
      <p:sp>
        <p:nvSpPr>
          <p:cNvPr id="7" name="Rectangle 6">
            <a:extLst>
              <a:ext uri="{FF2B5EF4-FFF2-40B4-BE49-F238E27FC236}">
                <a16:creationId xmlns:a16="http://schemas.microsoft.com/office/drawing/2014/main" id="{2945691A-619B-A011-3E41-3FB2F3693B03}"/>
              </a:ext>
            </a:extLst>
          </p:cNvPr>
          <p:cNvSpPr/>
          <p:nvPr/>
        </p:nvSpPr>
        <p:spPr>
          <a:xfrm>
            <a:off x="782425" y="2828041"/>
            <a:ext cx="4756816" cy="8484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7FEA7087-B8B4-59C6-88DC-B76BA6141068}"/>
              </a:ext>
            </a:extLst>
          </p:cNvPr>
          <p:cNvSpPr/>
          <p:nvPr/>
        </p:nvSpPr>
        <p:spPr>
          <a:xfrm>
            <a:off x="782425" y="3741440"/>
            <a:ext cx="4756816" cy="848413"/>
          </a:xfrm>
          <a:prstGeom prst="rect">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2C79B964-E4F6-07B6-FA65-FF22B364C016}"/>
                  </a:ext>
                </a:extLst>
              </p:cNvPr>
              <p:cNvSpPr txBox="1"/>
              <p:nvPr/>
            </p:nvSpPr>
            <p:spPr>
              <a:xfrm>
                <a:off x="10376554" y="5250437"/>
                <a:ext cx="605978" cy="859338"/>
              </a:xfrm>
              <a:prstGeom prst="rect">
                <a:avLst/>
              </a:prstGeom>
              <a:noFill/>
              <a:ln w="25400">
                <a:solidFill>
                  <a:srgbClr val="7030A0"/>
                </a:solidFill>
              </a:ln>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i="1" smtClean="0">
                              <a:latin typeface="Cambria Math" panose="02040503050406030204" pitchFamily="18" charset="0"/>
                            </a:rPr>
                          </m:ctrlPr>
                        </m:fPr>
                        <m:num>
                          <m:r>
                            <a:rPr lang="en-US" sz="2400" i="1" smtClean="0">
                              <a:latin typeface="Cambria Math" panose="02040503050406030204" pitchFamily="18" charset="0"/>
                            </a:rPr>
                            <m:t>𝜕</m:t>
                          </m:r>
                          <m:r>
                            <a:rPr lang="en-US" sz="2400" b="0" i="1" smtClean="0">
                              <a:latin typeface="Cambria Math" panose="02040503050406030204" pitchFamily="18" charset="0"/>
                            </a:rPr>
                            <m:t>𝑓</m:t>
                          </m:r>
                        </m:num>
                        <m:den>
                          <m:r>
                            <a:rPr lang="en-US" sz="2400" i="1" smtClean="0">
                              <a:latin typeface="Cambria Math" panose="02040503050406030204" pitchFamily="18" charset="0"/>
                            </a:rPr>
                            <m:t>𝜕</m:t>
                          </m:r>
                          <m:r>
                            <a:rPr lang="en-US" sz="2400" b="0" i="1" smtClean="0">
                              <a:latin typeface="Cambria Math" panose="02040503050406030204" pitchFamily="18" charset="0"/>
                            </a:rPr>
                            <m:t>𝑓</m:t>
                          </m:r>
                        </m:den>
                      </m:f>
                    </m:oMath>
                  </m:oMathPara>
                </a14:m>
                <a:endParaRPr lang="en-US" sz="2400" dirty="0"/>
              </a:p>
            </p:txBody>
          </p:sp>
        </mc:Choice>
        <mc:Fallback xmlns="">
          <p:sp>
            <p:nvSpPr>
              <p:cNvPr id="10" name="TextBox 9">
                <a:extLst>
                  <a:ext uri="{FF2B5EF4-FFF2-40B4-BE49-F238E27FC236}">
                    <a16:creationId xmlns:a16="http://schemas.microsoft.com/office/drawing/2014/main" id="{2C79B964-E4F6-07B6-FA65-FF22B364C016}"/>
                  </a:ext>
                </a:extLst>
              </p:cNvPr>
              <p:cNvSpPr txBox="1">
                <a:spLocks noRot="1" noChangeAspect="1" noMove="1" noResize="1" noEditPoints="1" noAdjustHandles="1" noChangeArrowheads="1" noChangeShapeType="1" noTextEdit="1"/>
              </p:cNvSpPr>
              <p:nvPr/>
            </p:nvSpPr>
            <p:spPr>
              <a:xfrm>
                <a:off x="10376554" y="5250437"/>
                <a:ext cx="605978" cy="859338"/>
              </a:xfrm>
              <a:prstGeom prst="rect">
                <a:avLst/>
              </a:prstGeom>
              <a:blipFill>
                <a:blip r:embed="rId4"/>
                <a:stretch>
                  <a:fillRect/>
                </a:stretch>
              </a:blipFill>
              <a:ln w="25400">
                <a:solidFill>
                  <a:srgbClr val="7030A0"/>
                </a:solidFill>
              </a:ln>
            </p:spPr>
            <p:txBody>
              <a:bodyPr/>
              <a:lstStyle/>
              <a:p>
                <a:r>
                  <a:rPr lang="en-US">
                    <a:noFill/>
                  </a:rPr>
                  <a:t> </a:t>
                </a:r>
              </a:p>
            </p:txBody>
          </p:sp>
        </mc:Fallback>
      </mc:AlternateContent>
      <p:cxnSp>
        <p:nvCxnSpPr>
          <p:cNvPr id="12" name="Straight Arrow Connector 11">
            <a:extLst>
              <a:ext uri="{FF2B5EF4-FFF2-40B4-BE49-F238E27FC236}">
                <a16:creationId xmlns:a16="http://schemas.microsoft.com/office/drawing/2014/main" id="{09168BA5-A07F-5BD1-F47A-B65C4525E427}"/>
              </a:ext>
            </a:extLst>
          </p:cNvPr>
          <p:cNvCxnSpPr>
            <a:stCxn id="10" idx="0"/>
          </p:cNvCxnSpPr>
          <p:nvPr/>
        </p:nvCxnSpPr>
        <p:spPr>
          <a:xfrm flipV="1">
            <a:off x="10679543" y="4165646"/>
            <a:ext cx="811731" cy="1084791"/>
          </a:xfrm>
          <a:prstGeom prst="straightConnector1">
            <a:avLst/>
          </a:prstGeom>
          <a:ln w="25400">
            <a:solidFill>
              <a:srgbClr val="7030A0"/>
            </a:solidFill>
            <a:tailEnd type="triangle"/>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E569AE09-86C4-CFA2-A713-2EAFE21BD100}"/>
              </a:ext>
            </a:extLst>
          </p:cNvPr>
          <p:cNvPicPr>
            <a:picLocks noChangeAspect="1"/>
          </p:cNvPicPr>
          <p:nvPr/>
        </p:nvPicPr>
        <p:blipFill>
          <a:blip r:embed="rId5"/>
          <a:stretch>
            <a:fillRect/>
          </a:stretch>
        </p:blipFill>
        <p:spPr>
          <a:xfrm>
            <a:off x="5587990" y="2068249"/>
            <a:ext cx="6496050" cy="2847975"/>
          </a:xfrm>
          <a:prstGeom prst="rect">
            <a:avLst/>
          </a:prstGeom>
        </p:spPr>
      </p:pic>
    </p:spTree>
    <p:extLst>
      <p:ext uri="{BB962C8B-B14F-4D97-AF65-F5344CB8AC3E}">
        <p14:creationId xmlns:p14="http://schemas.microsoft.com/office/powerpoint/2010/main" val="49038993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F5DA57-45E0-01D1-BC95-81A6D5795BFB}"/>
              </a:ext>
            </a:extLst>
          </p:cNvPr>
          <p:cNvSpPr>
            <a:spLocks noGrp="1"/>
          </p:cNvSpPr>
          <p:nvPr>
            <p:ph type="title"/>
          </p:nvPr>
        </p:nvSpPr>
        <p:spPr/>
        <p:txBody>
          <a:bodyPr>
            <a:normAutofit fontScale="90000"/>
          </a:bodyPr>
          <a:lstStyle/>
          <a:p>
            <a:r>
              <a:rPr lang="en-US" dirty="0"/>
              <a:t>Backpropagation Simple Example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6D648DF-C9BB-DFFC-5A8F-C001391B3439}"/>
                  </a:ext>
                </a:extLst>
              </p:cNvPr>
              <p:cNvSpPr>
                <a:spLocks noGrp="1"/>
              </p:cNvSpPr>
              <p:nvPr>
                <p:ph idx="1"/>
              </p:nvPr>
            </p:nvSpPr>
            <p:spPr>
              <a:xfrm>
                <a:off x="304800" y="1228153"/>
                <a:ext cx="5388990" cy="5021979"/>
              </a:xfrm>
            </p:spPr>
            <p:txBody>
              <a:bodyPr/>
              <a:lstStyle/>
              <a:p>
                <a:r>
                  <a:rPr lang="en-US" dirty="0"/>
                  <a:t>Suppose:</a:t>
                </a:r>
              </a:p>
              <a:p>
                <a:pPr marL="819150" lvl="1" indent="-514350">
                  <a:buFont typeface="+mj-lt"/>
                  <a:buAutoNum type="arabicPeriod"/>
                </a:pP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𝑧</m:t>
                        </m:r>
                      </m:e>
                    </m:d>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e>
                    </m:d>
                    <m:r>
                      <a:rPr lang="en-US" b="0" i="1" smtClean="0">
                        <a:latin typeface="Cambria Math" panose="02040503050406030204" pitchFamily="18" charset="0"/>
                      </a:rPr>
                      <m:t>𝑧</m:t>
                    </m:r>
                  </m:oMath>
                </a14:m>
                <a:endParaRPr lang="en-US" dirty="0"/>
              </a:p>
              <a:p>
                <a:pPr marL="819150" lvl="1" indent="-514350">
                  <a:buFont typeface="+mj-lt"/>
                  <a:buAutoNum type="arabicPeriod"/>
                </a:pPr>
                <a:r>
                  <a:rPr lang="en-US" dirty="0"/>
                  <a:t>x = -2, y = 5, z = -4</a:t>
                </a:r>
              </a:p>
              <a:p>
                <a14:m>
                  <m:oMath xmlns:m="http://schemas.openxmlformats.org/officeDocument/2006/math">
                    <m:r>
                      <a:rPr lang="en-US" i="1" dirty="0" smtClean="0">
                        <a:latin typeface="Cambria Math" panose="02040503050406030204" pitchFamily="18" charset="0"/>
                      </a:rPr>
                      <m:t>𝑞</m:t>
                    </m:r>
                    <m:r>
                      <a:rPr lang="en-US" i="1" dirty="0" smtClean="0">
                        <a:latin typeface="Cambria Math" panose="02040503050406030204" pitchFamily="18" charset="0"/>
                      </a:rPr>
                      <m:t>=</m:t>
                    </m:r>
                    <m:r>
                      <a:rPr lang="en-US" i="1" dirty="0" err="1" smtClean="0">
                        <a:latin typeface="Cambria Math" panose="02040503050406030204" pitchFamily="18" charset="0"/>
                      </a:rPr>
                      <m:t>𝑥</m:t>
                    </m:r>
                    <m:r>
                      <a:rPr lang="en-US" i="1" dirty="0" err="1" smtClean="0">
                        <a:latin typeface="Cambria Math" panose="02040503050406030204" pitchFamily="18" charset="0"/>
                      </a:rPr>
                      <m:t>+</m:t>
                    </m:r>
                    <m:r>
                      <a:rPr lang="en-US" i="1" dirty="0" err="1" smtClean="0">
                        <a:latin typeface="Cambria Math" panose="02040503050406030204" pitchFamily="18" charset="0"/>
                      </a:rPr>
                      <m:t>𝑦</m:t>
                    </m:r>
                    <m:r>
                      <a:rPr lang="en-US" i="1" dirty="0" smtClean="0">
                        <a:latin typeface="Cambria Math" panose="02040503050406030204" pitchFamily="18" charset="0"/>
                        <a:ea typeface="Cambria Math" panose="02040503050406030204" pitchFamily="18" charset="0"/>
                      </a:rPr>
                      <m:t>→</m:t>
                    </m:r>
                    <m:f>
                      <m:fPr>
                        <m:ctrlPr>
                          <a:rPr lang="en-US" i="1" dirty="0" smtClean="0">
                            <a:latin typeface="Cambria Math" panose="02040503050406030204" pitchFamily="18" charset="0"/>
                            <a:ea typeface="Cambria Math" panose="02040503050406030204" pitchFamily="18" charset="0"/>
                          </a:rPr>
                        </m:ctrlPr>
                      </m:fPr>
                      <m:num>
                        <m:r>
                          <a:rPr lang="en-US"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𝑞</m:t>
                        </m:r>
                      </m:num>
                      <m:den>
                        <m:r>
                          <a:rPr lang="en-US" i="1" dirty="0" smtClean="0">
                            <a:latin typeface="Cambria Math" panose="02040503050406030204" pitchFamily="18" charset="0"/>
                            <a:ea typeface="Cambria Math" panose="02040503050406030204" pitchFamily="18" charset="0"/>
                          </a:rPr>
                          <m:t>𝜕</m:t>
                        </m:r>
                        <m:r>
                          <a:rPr lang="en-US" i="1" dirty="0" smtClean="0">
                            <a:latin typeface="Cambria Math" panose="02040503050406030204" pitchFamily="18" charset="0"/>
                            <a:ea typeface="Cambria Math" panose="02040503050406030204" pitchFamily="18" charset="0"/>
                          </a:rPr>
                          <m:t>𝑥</m:t>
                        </m:r>
                      </m:den>
                    </m:f>
                    <m:r>
                      <a:rPr lang="en-US" b="0" i="1" dirty="0" smtClean="0">
                        <a:latin typeface="Cambria Math" panose="02040503050406030204" pitchFamily="18" charset="0"/>
                        <a:ea typeface="Cambria Math" panose="02040503050406030204" pitchFamily="18" charset="0"/>
                      </a:rPr>
                      <m:t>=1,</m:t>
                    </m:r>
                    <m:f>
                      <m:fPr>
                        <m:ctrlPr>
                          <a:rPr lang="en-US" i="1" dirty="0">
                            <a:latin typeface="Cambria Math" panose="02040503050406030204" pitchFamily="18" charset="0"/>
                            <a:ea typeface="Cambria Math" panose="02040503050406030204" pitchFamily="18" charset="0"/>
                          </a:rPr>
                        </m:ctrlPr>
                      </m:fPr>
                      <m:num>
                        <m:r>
                          <a:rPr lang="en-US" i="1" dirty="0">
                            <a:latin typeface="Cambria Math" panose="02040503050406030204" pitchFamily="18" charset="0"/>
                            <a:ea typeface="Cambria Math" panose="02040503050406030204" pitchFamily="18" charset="0"/>
                          </a:rPr>
                          <m:t>𝜕</m:t>
                        </m:r>
                        <m:r>
                          <a:rPr lang="en-US" i="1" dirty="0">
                            <a:latin typeface="Cambria Math" panose="02040503050406030204" pitchFamily="18" charset="0"/>
                            <a:ea typeface="Cambria Math" panose="02040503050406030204" pitchFamily="18" charset="0"/>
                          </a:rPr>
                          <m:t>𝑞</m:t>
                        </m:r>
                      </m:num>
                      <m:den>
                        <m:r>
                          <a:rPr lang="en-US" i="1" dirty="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𝑦</m:t>
                        </m:r>
                      </m:den>
                    </m:f>
                    <m:r>
                      <a:rPr lang="en-US" i="1" dirty="0">
                        <a:latin typeface="Cambria Math" panose="02040503050406030204" pitchFamily="18" charset="0"/>
                        <a:ea typeface="Cambria Math" panose="02040503050406030204" pitchFamily="18" charset="0"/>
                      </a:rPr>
                      <m:t>=1</m:t>
                    </m:r>
                  </m:oMath>
                </a14:m>
                <a:endParaRPr lang="en-US" dirty="0"/>
              </a:p>
              <a:p>
                <a14:m>
                  <m:oMath xmlns:m="http://schemas.openxmlformats.org/officeDocument/2006/math">
                    <m:r>
                      <a:rPr lang="en-US" b="0" i="1" dirty="0" smtClean="0">
                        <a:latin typeface="Cambria Math" panose="02040503050406030204" pitchFamily="18" charset="0"/>
                      </a:rPr>
                      <m:t>𝑓</m:t>
                    </m:r>
                    <m:r>
                      <a:rPr lang="en-US" i="1" dirty="0" smtClean="0">
                        <a:latin typeface="Cambria Math" panose="02040503050406030204" pitchFamily="18" charset="0"/>
                      </a:rPr>
                      <m:t>=</m:t>
                    </m:r>
                    <m:r>
                      <a:rPr lang="en-US" b="0" i="1" dirty="0" smtClean="0">
                        <a:latin typeface="Cambria Math" panose="02040503050406030204" pitchFamily="18" charset="0"/>
                      </a:rPr>
                      <m:t>𝑞</m:t>
                    </m:r>
                    <m:r>
                      <a:rPr lang="en-US" b="0"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rPr>
                      <m:t>𝑧</m:t>
                    </m:r>
                    <m:r>
                      <a:rPr lang="en-US" i="1" dirty="0" smtClean="0">
                        <a:latin typeface="Cambria Math" panose="02040503050406030204" pitchFamily="18" charset="0"/>
                        <a:ea typeface="Cambria Math" panose="02040503050406030204" pitchFamily="18" charset="0"/>
                      </a:rPr>
                      <m:t>→</m:t>
                    </m:r>
                    <m:f>
                      <m:fPr>
                        <m:ctrlPr>
                          <a:rPr lang="en-US" i="1" dirty="0" smtClean="0">
                            <a:latin typeface="Cambria Math" panose="02040503050406030204" pitchFamily="18" charset="0"/>
                            <a:ea typeface="Cambria Math" panose="02040503050406030204" pitchFamily="18" charset="0"/>
                          </a:rPr>
                        </m:ctrlPr>
                      </m:fPr>
                      <m:num>
                        <m:r>
                          <a:rPr lang="en-US"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𝑓</m:t>
                        </m:r>
                      </m:num>
                      <m:den>
                        <m:r>
                          <a:rPr lang="en-US"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𝑞</m:t>
                        </m:r>
                      </m:den>
                    </m:f>
                    <m:r>
                      <a:rPr lang="en-US" b="0"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𝑧</m:t>
                    </m:r>
                    <m:r>
                      <a:rPr lang="en-US" b="0" i="1" dirty="0" smtClean="0">
                        <a:latin typeface="Cambria Math" panose="02040503050406030204" pitchFamily="18" charset="0"/>
                        <a:ea typeface="Cambria Math" panose="02040503050406030204" pitchFamily="18" charset="0"/>
                      </a:rPr>
                      <m:t>,</m:t>
                    </m:r>
                    <m:f>
                      <m:fPr>
                        <m:ctrlPr>
                          <a:rPr lang="en-US" i="1" dirty="0">
                            <a:latin typeface="Cambria Math" panose="02040503050406030204" pitchFamily="18" charset="0"/>
                            <a:ea typeface="Cambria Math" panose="02040503050406030204" pitchFamily="18" charset="0"/>
                          </a:rPr>
                        </m:ctrlPr>
                      </m:fPr>
                      <m:num>
                        <m:r>
                          <a:rPr lang="en-US" i="1" dirty="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𝑓</m:t>
                        </m:r>
                      </m:num>
                      <m:den>
                        <m:r>
                          <a:rPr lang="en-US" i="1" dirty="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𝑧</m:t>
                        </m:r>
                      </m:den>
                    </m:f>
                    <m:r>
                      <a:rPr lang="en-US" i="1" dirty="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𝑞</m:t>
                    </m:r>
                  </m:oMath>
                </a14:m>
                <a:endParaRPr lang="en-US" dirty="0"/>
              </a:p>
              <a:p>
                <a:r>
                  <a:rPr lang="en-US" dirty="0"/>
                  <a:t>We want:</a:t>
                </a:r>
              </a:p>
              <a:p>
                <a:pPr marL="76200" indent="0">
                  <a:buNone/>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rPr>
                            <m:t>𝜕</m:t>
                          </m:r>
                          <m:r>
                            <a:rPr lang="en-US" b="0" i="1" smtClean="0">
                              <a:latin typeface="Cambria Math" panose="02040503050406030204" pitchFamily="18" charset="0"/>
                            </a:rPr>
                            <m:t>𝑓</m:t>
                          </m:r>
                        </m:num>
                        <m:den>
                          <m:r>
                            <a:rPr lang="en-US" i="1" smtClean="0">
                              <a:latin typeface="Cambria Math" panose="02040503050406030204" pitchFamily="18" charset="0"/>
                            </a:rPr>
                            <m:t>𝜕</m:t>
                          </m:r>
                          <m:r>
                            <a:rPr lang="en-US" i="1" smtClean="0">
                              <a:latin typeface="Cambria Math" panose="02040503050406030204" pitchFamily="18" charset="0"/>
                            </a:rPr>
                            <m:t>𝑥</m:t>
                          </m:r>
                        </m:den>
                      </m:f>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m:t>
                          </m:r>
                          <m:r>
                            <a:rPr lang="en-US" i="1">
                              <a:latin typeface="Cambria Math" panose="02040503050406030204" pitchFamily="18" charset="0"/>
                            </a:rPr>
                            <m:t>𝑓</m:t>
                          </m:r>
                        </m:num>
                        <m:den>
                          <m:r>
                            <a:rPr lang="en-US" i="1">
                              <a:latin typeface="Cambria Math" panose="02040503050406030204" pitchFamily="18" charset="0"/>
                            </a:rPr>
                            <m:t>𝜕</m:t>
                          </m:r>
                          <m:r>
                            <a:rPr lang="en-US" b="0" i="1" smtClean="0">
                              <a:latin typeface="Cambria Math" panose="02040503050406030204" pitchFamily="18" charset="0"/>
                            </a:rPr>
                            <m:t>𝑦</m:t>
                          </m:r>
                        </m:den>
                      </m:f>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m:t>
                          </m:r>
                          <m:r>
                            <a:rPr lang="en-US" i="1">
                              <a:latin typeface="Cambria Math" panose="02040503050406030204" pitchFamily="18" charset="0"/>
                            </a:rPr>
                            <m:t>𝑓</m:t>
                          </m:r>
                        </m:num>
                        <m:den>
                          <m:r>
                            <a:rPr lang="en-US" i="1">
                              <a:latin typeface="Cambria Math" panose="02040503050406030204" pitchFamily="18" charset="0"/>
                            </a:rPr>
                            <m:t>𝜕</m:t>
                          </m:r>
                          <m:r>
                            <a:rPr lang="en-US" b="0" i="1" smtClean="0">
                              <a:latin typeface="Cambria Math" panose="02040503050406030204" pitchFamily="18" charset="0"/>
                            </a:rPr>
                            <m:t>𝑧</m:t>
                          </m:r>
                        </m:den>
                      </m:f>
                    </m:oMath>
                  </m:oMathPara>
                </a14:m>
                <a:endParaRPr lang="en-US" dirty="0"/>
              </a:p>
            </p:txBody>
          </p:sp>
        </mc:Choice>
        <mc:Fallback xmlns="">
          <p:sp>
            <p:nvSpPr>
              <p:cNvPr id="3" name="Content Placeholder 2">
                <a:extLst>
                  <a:ext uri="{FF2B5EF4-FFF2-40B4-BE49-F238E27FC236}">
                    <a16:creationId xmlns:a16="http://schemas.microsoft.com/office/drawing/2014/main" id="{C6D648DF-C9BB-DFFC-5A8F-C001391B3439}"/>
                  </a:ext>
                </a:extLst>
              </p:cNvPr>
              <p:cNvSpPr>
                <a:spLocks noGrp="1" noRot="1" noChangeAspect="1" noMove="1" noResize="1" noEditPoints="1" noAdjustHandles="1" noChangeArrowheads="1" noChangeShapeType="1" noTextEdit="1"/>
              </p:cNvSpPr>
              <p:nvPr>
                <p:ph idx="1"/>
              </p:nvPr>
            </p:nvSpPr>
            <p:spPr>
              <a:xfrm>
                <a:off x="304800" y="1228153"/>
                <a:ext cx="5388990" cy="5021979"/>
              </a:xfrm>
              <a:blipFill>
                <a:blip r:embed="rId2"/>
                <a:stretch>
                  <a:fillRect l="-3167" t="-3034"/>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718AE200-EE9F-426A-E713-9C93E4A3190C}"/>
              </a:ext>
            </a:extLst>
          </p:cNvPr>
          <p:cNvSpPr>
            <a:spLocks noGrp="1"/>
          </p:cNvSpPr>
          <p:nvPr>
            <p:ph type="dt" sz="half" idx="10"/>
          </p:nvPr>
        </p:nvSpPr>
        <p:spPr/>
        <p:txBody>
          <a:bodyPr/>
          <a:lstStyle/>
          <a:p>
            <a:endParaRPr lang="en-US" dirty="0"/>
          </a:p>
        </p:txBody>
      </p:sp>
      <p:sp>
        <p:nvSpPr>
          <p:cNvPr id="5" name="Footer Placeholder 4">
            <a:extLst>
              <a:ext uri="{FF2B5EF4-FFF2-40B4-BE49-F238E27FC236}">
                <a16:creationId xmlns:a16="http://schemas.microsoft.com/office/drawing/2014/main" id="{FD2DC60E-29F6-C67F-6A68-E79EFDEA16D9}"/>
              </a:ext>
            </a:extLst>
          </p:cNvPr>
          <p:cNvSpPr>
            <a:spLocks noGrp="1"/>
          </p:cNvSpPr>
          <p:nvPr>
            <p:ph type="ftr" sz="quarter" idx="11"/>
          </p:nvPr>
        </p:nvSpPr>
        <p:spPr/>
        <p:txBody>
          <a:bodyPr/>
          <a:lstStyle/>
          <a:p>
            <a:r>
              <a:rPr lang="en-US"/>
              <a:t>Introduction to AI</a:t>
            </a:r>
          </a:p>
        </p:txBody>
      </p:sp>
      <p:sp>
        <p:nvSpPr>
          <p:cNvPr id="6" name="Slide Number Placeholder 5">
            <a:extLst>
              <a:ext uri="{FF2B5EF4-FFF2-40B4-BE49-F238E27FC236}">
                <a16:creationId xmlns:a16="http://schemas.microsoft.com/office/drawing/2014/main" id="{331EC8BD-D44C-38B3-E8EB-B3F856D03C83}"/>
              </a:ext>
            </a:extLst>
          </p:cNvPr>
          <p:cNvSpPr>
            <a:spLocks noGrp="1"/>
          </p:cNvSpPr>
          <p:nvPr>
            <p:ph type="sldNum" sz="quarter" idx="12"/>
          </p:nvPr>
        </p:nvSpPr>
        <p:spPr/>
        <p:txBody>
          <a:bodyPr/>
          <a:lstStyle/>
          <a:p>
            <a:fld id="{B7884E68-CE57-44C0-BE0F-84C629DF22D5}" type="slidenum">
              <a:rPr lang="en-US" smtClean="0"/>
              <a:t>51</a:t>
            </a:fld>
            <a:endParaRPr lang="en-US"/>
          </a:p>
        </p:txBody>
      </p:sp>
      <p:sp>
        <p:nvSpPr>
          <p:cNvPr id="7" name="Rectangle 6">
            <a:extLst>
              <a:ext uri="{FF2B5EF4-FFF2-40B4-BE49-F238E27FC236}">
                <a16:creationId xmlns:a16="http://schemas.microsoft.com/office/drawing/2014/main" id="{2945691A-619B-A011-3E41-3FB2F3693B03}"/>
              </a:ext>
            </a:extLst>
          </p:cNvPr>
          <p:cNvSpPr/>
          <p:nvPr/>
        </p:nvSpPr>
        <p:spPr>
          <a:xfrm>
            <a:off x="782425" y="2828041"/>
            <a:ext cx="4756816" cy="8484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7FEA7087-B8B4-59C6-88DC-B76BA6141068}"/>
              </a:ext>
            </a:extLst>
          </p:cNvPr>
          <p:cNvSpPr/>
          <p:nvPr/>
        </p:nvSpPr>
        <p:spPr>
          <a:xfrm>
            <a:off x="782425" y="3741440"/>
            <a:ext cx="4756816" cy="848413"/>
          </a:xfrm>
          <a:prstGeom prst="rect">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2C79B964-E4F6-07B6-FA65-FF22B364C016}"/>
                  </a:ext>
                </a:extLst>
              </p:cNvPr>
              <p:cNvSpPr txBox="1"/>
              <p:nvPr/>
            </p:nvSpPr>
            <p:spPr>
              <a:xfrm>
                <a:off x="10376554" y="5250437"/>
                <a:ext cx="605978" cy="859338"/>
              </a:xfrm>
              <a:prstGeom prst="rect">
                <a:avLst/>
              </a:prstGeom>
              <a:noFill/>
              <a:ln w="25400">
                <a:solidFill>
                  <a:srgbClr val="7030A0"/>
                </a:solidFill>
              </a:ln>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i="1" smtClean="0">
                              <a:latin typeface="Cambria Math" panose="02040503050406030204" pitchFamily="18" charset="0"/>
                            </a:rPr>
                          </m:ctrlPr>
                        </m:fPr>
                        <m:num>
                          <m:r>
                            <a:rPr lang="en-US" sz="2400" i="1" smtClean="0">
                              <a:latin typeface="Cambria Math" panose="02040503050406030204" pitchFamily="18" charset="0"/>
                            </a:rPr>
                            <m:t>𝜕</m:t>
                          </m:r>
                          <m:r>
                            <a:rPr lang="en-US" sz="2400" b="0" i="1" smtClean="0">
                              <a:latin typeface="Cambria Math" panose="02040503050406030204" pitchFamily="18" charset="0"/>
                            </a:rPr>
                            <m:t>𝑓</m:t>
                          </m:r>
                        </m:num>
                        <m:den>
                          <m:r>
                            <a:rPr lang="en-US" sz="2400" i="1" smtClean="0">
                              <a:latin typeface="Cambria Math" panose="02040503050406030204" pitchFamily="18" charset="0"/>
                            </a:rPr>
                            <m:t>𝜕</m:t>
                          </m:r>
                          <m:r>
                            <a:rPr lang="en-US" sz="2400" b="0" i="1" smtClean="0">
                              <a:latin typeface="Cambria Math" panose="02040503050406030204" pitchFamily="18" charset="0"/>
                            </a:rPr>
                            <m:t>𝑓</m:t>
                          </m:r>
                        </m:den>
                      </m:f>
                    </m:oMath>
                  </m:oMathPara>
                </a14:m>
                <a:endParaRPr lang="en-US" sz="2400" dirty="0"/>
              </a:p>
            </p:txBody>
          </p:sp>
        </mc:Choice>
        <mc:Fallback xmlns="">
          <p:sp>
            <p:nvSpPr>
              <p:cNvPr id="10" name="TextBox 9">
                <a:extLst>
                  <a:ext uri="{FF2B5EF4-FFF2-40B4-BE49-F238E27FC236}">
                    <a16:creationId xmlns:a16="http://schemas.microsoft.com/office/drawing/2014/main" id="{2C79B964-E4F6-07B6-FA65-FF22B364C016}"/>
                  </a:ext>
                </a:extLst>
              </p:cNvPr>
              <p:cNvSpPr txBox="1">
                <a:spLocks noRot="1" noChangeAspect="1" noMove="1" noResize="1" noEditPoints="1" noAdjustHandles="1" noChangeArrowheads="1" noChangeShapeType="1" noTextEdit="1"/>
              </p:cNvSpPr>
              <p:nvPr/>
            </p:nvSpPr>
            <p:spPr>
              <a:xfrm>
                <a:off x="10376554" y="5250437"/>
                <a:ext cx="605978" cy="859338"/>
              </a:xfrm>
              <a:prstGeom prst="rect">
                <a:avLst/>
              </a:prstGeom>
              <a:blipFill>
                <a:blip r:embed="rId4"/>
                <a:stretch>
                  <a:fillRect/>
                </a:stretch>
              </a:blipFill>
              <a:ln w="25400">
                <a:solidFill>
                  <a:srgbClr val="7030A0"/>
                </a:solidFill>
              </a:ln>
            </p:spPr>
            <p:txBody>
              <a:bodyPr/>
              <a:lstStyle/>
              <a:p>
                <a:r>
                  <a:rPr lang="en-US">
                    <a:noFill/>
                  </a:rPr>
                  <a:t> </a:t>
                </a:r>
              </a:p>
            </p:txBody>
          </p:sp>
        </mc:Fallback>
      </mc:AlternateContent>
      <p:cxnSp>
        <p:nvCxnSpPr>
          <p:cNvPr id="12" name="Straight Arrow Connector 11">
            <a:extLst>
              <a:ext uri="{FF2B5EF4-FFF2-40B4-BE49-F238E27FC236}">
                <a16:creationId xmlns:a16="http://schemas.microsoft.com/office/drawing/2014/main" id="{09168BA5-A07F-5BD1-F47A-B65C4525E427}"/>
              </a:ext>
            </a:extLst>
          </p:cNvPr>
          <p:cNvCxnSpPr>
            <a:stCxn id="10" idx="0"/>
          </p:cNvCxnSpPr>
          <p:nvPr/>
        </p:nvCxnSpPr>
        <p:spPr>
          <a:xfrm flipV="1">
            <a:off x="10679543" y="4165646"/>
            <a:ext cx="811731" cy="1084791"/>
          </a:xfrm>
          <a:prstGeom prst="straightConnector1">
            <a:avLst/>
          </a:prstGeom>
          <a:ln w="254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636A7CE8-E3D8-2F00-0428-3CF7E2961253}"/>
              </a:ext>
            </a:extLst>
          </p:cNvPr>
          <p:cNvSpPr txBox="1"/>
          <p:nvPr/>
        </p:nvSpPr>
        <p:spPr>
          <a:xfrm>
            <a:off x="11519792" y="3904036"/>
            <a:ext cx="367408" cy="523220"/>
          </a:xfrm>
          <a:prstGeom prst="rect">
            <a:avLst/>
          </a:prstGeom>
          <a:noFill/>
        </p:spPr>
        <p:txBody>
          <a:bodyPr wrap="none" rtlCol="0">
            <a:spAutoFit/>
          </a:bodyPr>
          <a:lstStyle/>
          <a:p>
            <a:r>
              <a:rPr lang="en-US" sz="2800" dirty="0">
                <a:solidFill>
                  <a:srgbClr val="CC0000"/>
                </a:solidFill>
              </a:rPr>
              <a:t>1</a:t>
            </a:r>
          </a:p>
        </p:txBody>
      </p:sp>
      <p:pic>
        <p:nvPicPr>
          <p:cNvPr id="13" name="Picture 12">
            <a:extLst>
              <a:ext uri="{FF2B5EF4-FFF2-40B4-BE49-F238E27FC236}">
                <a16:creationId xmlns:a16="http://schemas.microsoft.com/office/drawing/2014/main" id="{0F6C7158-C11B-3E71-56E5-6F504A89CA00}"/>
              </a:ext>
            </a:extLst>
          </p:cNvPr>
          <p:cNvPicPr>
            <a:picLocks noChangeAspect="1"/>
          </p:cNvPicPr>
          <p:nvPr/>
        </p:nvPicPr>
        <p:blipFill>
          <a:blip r:embed="rId5"/>
          <a:stretch>
            <a:fillRect/>
          </a:stretch>
        </p:blipFill>
        <p:spPr>
          <a:xfrm>
            <a:off x="5587990" y="2068249"/>
            <a:ext cx="6496050" cy="2847975"/>
          </a:xfrm>
          <a:prstGeom prst="rect">
            <a:avLst/>
          </a:prstGeom>
        </p:spPr>
      </p:pic>
    </p:spTree>
    <p:extLst>
      <p:ext uri="{BB962C8B-B14F-4D97-AF65-F5344CB8AC3E}">
        <p14:creationId xmlns:p14="http://schemas.microsoft.com/office/powerpoint/2010/main" val="389582414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F5DA57-45E0-01D1-BC95-81A6D5795BFB}"/>
              </a:ext>
            </a:extLst>
          </p:cNvPr>
          <p:cNvSpPr>
            <a:spLocks noGrp="1"/>
          </p:cNvSpPr>
          <p:nvPr>
            <p:ph type="title"/>
          </p:nvPr>
        </p:nvSpPr>
        <p:spPr/>
        <p:txBody>
          <a:bodyPr>
            <a:normAutofit fontScale="90000"/>
          </a:bodyPr>
          <a:lstStyle/>
          <a:p>
            <a:r>
              <a:rPr lang="en-US" dirty="0"/>
              <a:t>Backpropagation Simple Example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6D648DF-C9BB-DFFC-5A8F-C001391B3439}"/>
                  </a:ext>
                </a:extLst>
              </p:cNvPr>
              <p:cNvSpPr>
                <a:spLocks noGrp="1"/>
              </p:cNvSpPr>
              <p:nvPr>
                <p:ph idx="1"/>
              </p:nvPr>
            </p:nvSpPr>
            <p:spPr>
              <a:xfrm>
                <a:off x="304800" y="1228153"/>
                <a:ext cx="5388990" cy="5021979"/>
              </a:xfrm>
            </p:spPr>
            <p:txBody>
              <a:bodyPr/>
              <a:lstStyle/>
              <a:p>
                <a:r>
                  <a:rPr lang="en-US" dirty="0"/>
                  <a:t>Suppose:</a:t>
                </a:r>
              </a:p>
              <a:p>
                <a:pPr marL="819150" lvl="1" indent="-514350">
                  <a:buFont typeface="+mj-lt"/>
                  <a:buAutoNum type="arabicPeriod"/>
                </a:pP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𝑧</m:t>
                        </m:r>
                      </m:e>
                    </m:d>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e>
                    </m:d>
                    <m:r>
                      <a:rPr lang="en-US" b="0" i="1" smtClean="0">
                        <a:latin typeface="Cambria Math" panose="02040503050406030204" pitchFamily="18" charset="0"/>
                      </a:rPr>
                      <m:t>𝑧</m:t>
                    </m:r>
                  </m:oMath>
                </a14:m>
                <a:endParaRPr lang="en-US" dirty="0"/>
              </a:p>
              <a:p>
                <a:pPr marL="819150" lvl="1" indent="-514350">
                  <a:buFont typeface="+mj-lt"/>
                  <a:buAutoNum type="arabicPeriod"/>
                </a:pPr>
                <a:r>
                  <a:rPr lang="en-US" dirty="0"/>
                  <a:t>x = -2, y = 5, z = -4</a:t>
                </a:r>
              </a:p>
              <a:p>
                <a14:m>
                  <m:oMath xmlns:m="http://schemas.openxmlformats.org/officeDocument/2006/math">
                    <m:r>
                      <a:rPr lang="en-US" i="1" dirty="0" smtClean="0">
                        <a:latin typeface="Cambria Math" panose="02040503050406030204" pitchFamily="18" charset="0"/>
                      </a:rPr>
                      <m:t>𝑞</m:t>
                    </m:r>
                    <m:r>
                      <a:rPr lang="en-US" i="1" dirty="0" smtClean="0">
                        <a:latin typeface="Cambria Math" panose="02040503050406030204" pitchFamily="18" charset="0"/>
                      </a:rPr>
                      <m:t>=</m:t>
                    </m:r>
                    <m:r>
                      <a:rPr lang="en-US" i="1" dirty="0" err="1" smtClean="0">
                        <a:latin typeface="Cambria Math" panose="02040503050406030204" pitchFamily="18" charset="0"/>
                      </a:rPr>
                      <m:t>𝑥</m:t>
                    </m:r>
                    <m:r>
                      <a:rPr lang="en-US" i="1" dirty="0" err="1" smtClean="0">
                        <a:latin typeface="Cambria Math" panose="02040503050406030204" pitchFamily="18" charset="0"/>
                      </a:rPr>
                      <m:t>+</m:t>
                    </m:r>
                    <m:r>
                      <a:rPr lang="en-US" i="1" dirty="0" err="1" smtClean="0">
                        <a:latin typeface="Cambria Math" panose="02040503050406030204" pitchFamily="18" charset="0"/>
                      </a:rPr>
                      <m:t>𝑦</m:t>
                    </m:r>
                    <m:r>
                      <a:rPr lang="en-US" i="1" dirty="0" smtClean="0">
                        <a:latin typeface="Cambria Math" panose="02040503050406030204" pitchFamily="18" charset="0"/>
                        <a:ea typeface="Cambria Math" panose="02040503050406030204" pitchFamily="18" charset="0"/>
                      </a:rPr>
                      <m:t>→</m:t>
                    </m:r>
                    <m:f>
                      <m:fPr>
                        <m:ctrlPr>
                          <a:rPr lang="en-US" i="1" dirty="0" smtClean="0">
                            <a:latin typeface="Cambria Math" panose="02040503050406030204" pitchFamily="18" charset="0"/>
                            <a:ea typeface="Cambria Math" panose="02040503050406030204" pitchFamily="18" charset="0"/>
                          </a:rPr>
                        </m:ctrlPr>
                      </m:fPr>
                      <m:num>
                        <m:r>
                          <a:rPr lang="en-US"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𝑞</m:t>
                        </m:r>
                      </m:num>
                      <m:den>
                        <m:r>
                          <a:rPr lang="en-US" i="1" dirty="0" smtClean="0">
                            <a:latin typeface="Cambria Math" panose="02040503050406030204" pitchFamily="18" charset="0"/>
                            <a:ea typeface="Cambria Math" panose="02040503050406030204" pitchFamily="18" charset="0"/>
                          </a:rPr>
                          <m:t>𝜕</m:t>
                        </m:r>
                        <m:r>
                          <a:rPr lang="en-US" i="1" dirty="0" smtClean="0">
                            <a:latin typeface="Cambria Math" panose="02040503050406030204" pitchFamily="18" charset="0"/>
                            <a:ea typeface="Cambria Math" panose="02040503050406030204" pitchFamily="18" charset="0"/>
                          </a:rPr>
                          <m:t>𝑥</m:t>
                        </m:r>
                      </m:den>
                    </m:f>
                    <m:r>
                      <a:rPr lang="en-US" b="0" i="1" dirty="0" smtClean="0">
                        <a:latin typeface="Cambria Math" panose="02040503050406030204" pitchFamily="18" charset="0"/>
                        <a:ea typeface="Cambria Math" panose="02040503050406030204" pitchFamily="18" charset="0"/>
                      </a:rPr>
                      <m:t>=1,</m:t>
                    </m:r>
                    <m:f>
                      <m:fPr>
                        <m:ctrlPr>
                          <a:rPr lang="en-US" i="1" dirty="0">
                            <a:latin typeface="Cambria Math" panose="02040503050406030204" pitchFamily="18" charset="0"/>
                            <a:ea typeface="Cambria Math" panose="02040503050406030204" pitchFamily="18" charset="0"/>
                          </a:rPr>
                        </m:ctrlPr>
                      </m:fPr>
                      <m:num>
                        <m:r>
                          <a:rPr lang="en-US" i="1" dirty="0">
                            <a:latin typeface="Cambria Math" panose="02040503050406030204" pitchFamily="18" charset="0"/>
                            <a:ea typeface="Cambria Math" panose="02040503050406030204" pitchFamily="18" charset="0"/>
                          </a:rPr>
                          <m:t>𝜕</m:t>
                        </m:r>
                        <m:r>
                          <a:rPr lang="en-US" i="1" dirty="0">
                            <a:latin typeface="Cambria Math" panose="02040503050406030204" pitchFamily="18" charset="0"/>
                            <a:ea typeface="Cambria Math" panose="02040503050406030204" pitchFamily="18" charset="0"/>
                          </a:rPr>
                          <m:t>𝑞</m:t>
                        </m:r>
                      </m:num>
                      <m:den>
                        <m:r>
                          <a:rPr lang="en-US" i="1" dirty="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𝑦</m:t>
                        </m:r>
                      </m:den>
                    </m:f>
                    <m:r>
                      <a:rPr lang="en-US" i="1" dirty="0">
                        <a:latin typeface="Cambria Math" panose="02040503050406030204" pitchFamily="18" charset="0"/>
                        <a:ea typeface="Cambria Math" panose="02040503050406030204" pitchFamily="18" charset="0"/>
                      </a:rPr>
                      <m:t>=1</m:t>
                    </m:r>
                  </m:oMath>
                </a14:m>
                <a:endParaRPr lang="en-US" dirty="0"/>
              </a:p>
              <a:p>
                <a14:m>
                  <m:oMath xmlns:m="http://schemas.openxmlformats.org/officeDocument/2006/math">
                    <m:r>
                      <a:rPr lang="en-US" b="0" i="1" dirty="0" smtClean="0">
                        <a:latin typeface="Cambria Math" panose="02040503050406030204" pitchFamily="18" charset="0"/>
                      </a:rPr>
                      <m:t>𝑓</m:t>
                    </m:r>
                    <m:r>
                      <a:rPr lang="en-US" i="1" dirty="0" smtClean="0">
                        <a:latin typeface="Cambria Math" panose="02040503050406030204" pitchFamily="18" charset="0"/>
                      </a:rPr>
                      <m:t>=</m:t>
                    </m:r>
                    <m:r>
                      <a:rPr lang="en-US" b="0" i="1" dirty="0" smtClean="0">
                        <a:latin typeface="Cambria Math" panose="02040503050406030204" pitchFamily="18" charset="0"/>
                      </a:rPr>
                      <m:t>𝑞</m:t>
                    </m:r>
                    <m:r>
                      <a:rPr lang="en-US" b="0"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rPr>
                      <m:t>𝑧</m:t>
                    </m:r>
                    <m:r>
                      <a:rPr lang="en-US" i="1" dirty="0" smtClean="0">
                        <a:latin typeface="Cambria Math" panose="02040503050406030204" pitchFamily="18" charset="0"/>
                        <a:ea typeface="Cambria Math" panose="02040503050406030204" pitchFamily="18" charset="0"/>
                      </a:rPr>
                      <m:t>→</m:t>
                    </m:r>
                    <m:f>
                      <m:fPr>
                        <m:ctrlPr>
                          <a:rPr lang="en-US" i="1" dirty="0" smtClean="0">
                            <a:latin typeface="Cambria Math" panose="02040503050406030204" pitchFamily="18" charset="0"/>
                            <a:ea typeface="Cambria Math" panose="02040503050406030204" pitchFamily="18" charset="0"/>
                          </a:rPr>
                        </m:ctrlPr>
                      </m:fPr>
                      <m:num>
                        <m:r>
                          <a:rPr lang="en-US"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𝑓</m:t>
                        </m:r>
                      </m:num>
                      <m:den>
                        <m:r>
                          <a:rPr lang="en-US"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𝑞</m:t>
                        </m:r>
                      </m:den>
                    </m:f>
                    <m:r>
                      <a:rPr lang="en-US" b="0"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𝑧</m:t>
                    </m:r>
                    <m:r>
                      <a:rPr lang="en-US" b="0" i="1" dirty="0" smtClean="0">
                        <a:latin typeface="Cambria Math" panose="02040503050406030204" pitchFamily="18" charset="0"/>
                        <a:ea typeface="Cambria Math" panose="02040503050406030204" pitchFamily="18" charset="0"/>
                      </a:rPr>
                      <m:t>,</m:t>
                    </m:r>
                    <m:f>
                      <m:fPr>
                        <m:ctrlPr>
                          <a:rPr lang="en-US" i="1" dirty="0">
                            <a:latin typeface="Cambria Math" panose="02040503050406030204" pitchFamily="18" charset="0"/>
                            <a:ea typeface="Cambria Math" panose="02040503050406030204" pitchFamily="18" charset="0"/>
                          </a:rPr>
                        </m:ctrlPr>
                      </m:fPr>
                      <m:num>
                        <m:r>
                          <a:rPr lang="en-US" i="1" dirty="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𝑓</m:t>
                        </m:r>
                      </m:num>
                      <m:den>
                        <m:r>
                          <a:rPr lang="en-US" i="1" dirty="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𝑧</m:t>
                        </m:r>
                      </m:den>
                    </m:f>
                    <m:r>
                      <a:rPr lang="en-US" i="1" dirty="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𝑞</m:t>
                    </m:r>
                  </m:oMath>
                </a14:m>
                <a:endParaRPr lang="en-US" dirty="0"/>
              </a:p>
              <a:p>
                <a:r>
                  <a:rPr lang="en-US" dirty="0"/>
                  <a:t>We want:</a:t>
                </a:r>
              </a:p>
              <a:p>
                <a:pPr marL="76200" indent="0">
                  <a:buNone/>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rPr>
                            <m:t>𝜕</m:t>
                          </m:r>
                          <m:r>
                            <a:rPr lang="en-US" b="0" i="1" smtClean="0">
                              <a:latin typeface="Cambria Math" panose="02040503050406030204" pitchFamily="18" charset="0"/>
                            </a:rPr>
                            <m:t>𝑓</m:t>
                          </m:r>
                        </m:num>
                        <m:den>
                          <m:r>
                            <a:rPr lang="en-US" i="1" smtClean="0">
                              <a:latin typeface="Cambria Math" panose="02040503050406030204" pitchFamily="18" charset="0"/>
                            </a:rPr>
                            <m:t>𝜕</m:t>
                          </m:r>
                          <m:r>
                            <a:rPr lang="en-US" i="1" smtClean="0">
                              <a:latin typeface="Cambria Math" panose="02040503050406030204" pitchFamily="18" charset="0"/>
                            </a:rPr>
                            <m:t>𝑥</m:t>
                          </m:r>
                        </m:den>
                      </m:f>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m:t>
                          </m:r>
                          <m:r>
                            <a:rPr lang="en-US" i="1">
                              <a:latin typeface="Cambria Math" panose="02040503050406030204" pitchFamily="18" charset="0"/>
                            </a:rPr>
                            <m:t>𝑓</m:t>
                          </m:r>
                        </m:num>
                        <m:den>
                          <m:r>
                            <a:rPr lang="en-US" i="1">
                              <a:latin typeface="Cambria Math" panose="02040503050406030204" pitchFamily="18" charset="0"/>
                            </a:rPr>
                            <m:t>𝜕</m:t>
                          </m:r>
                          <m:r>
                            <a:rPr lang="en-US" b="0" i="1" smtClean="0">
                              <a:latin typeface="Cambria Math" panose="02040503050406030204" pitchFamily="18" charset="0"/>
                            </a:rPr>
                            <m:t>𝑦</m:t>
                          </m:r>
                        </m:den>
                      </m:f>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m:t>
                          </m:r>
                          <m:r>
                            <a:rPr lang="en-US" i="1">
                              <a:latin typeface="Cambria Math" panose="02040503050406030204" pitchFamily="18" charset="0"/>
                            </a:rPr>
                            <m:t>𝑓</m:t>
                          </m:r>
                        </m:num>
                        <m:den>
                          <m:r>
                            <a:rPr lang="en-US" i="1">
                              <a:latin typeface="Cambria Math" panose="02040503050406030204" pitchFamily="18" charset="0"/>
                            </a:rPr>
                            <m:t>𝜕</m:t>
                          </m:r>
                          <m:r>
                            <a:rPr lang="en-US" b="0" i="1" smtClean="0">
                              <a:latin typeface="Cambria Math" panose="02040503050406030204" pitchFamily="18" charset="0"/>
                            </a:rPr>
                            <m:t>𝑧</m:t>
                          </m:r>
                        </m:den>
                      </m:f>
                    </m:oMath>
                  </m:oMathPara>
                </a14:m>
                <a:endParaRPr lang="en-US" dirty="0"/>
              </a:p>
            </p:txBody>
          </p:sp>
        </mc:Choice>
        <mc:Fallback xmlns="">
          <p:sp>
            <p:nvSpPr>
              <p:cNvPr id="3" name="Content Placeholder 2">
                <a:extLst>
                  <a:ext uri="{FF2B5EF4-FFF2-40B4-BE49-F238E27FC236}">
                    <a16:creationId xmlns:a16="http://schemas.microsoft.com/office/drawing/2014/main" id="{C6D648DF-C9BB-DFFC-5A8F-C001391B3439}"/>
                  </a:ext>
                </a:extLst>
              </p:cNvPr>
              <p:cNvSpPr>
                <a:spLocks noGrp="1" noRot="1" noChangeAspect="1" noMove="1" noResize="1" noEditPoints="1" noAdjustHandles="1" noChangeArrowheads="1" noChangeShapeType="1" noTextEdit="1"/>
              </p:cNvSpPr>
              <p:nvPr>
                <p:ph idx="1"/>
              </p:nvPr>
            </p:nvSpPr>
            <p:spPr>
              <a:xfrm>
                <a:off x="304800" y="1228153"/>
                <a:ext cx="5388990" cy="5021979"/>
              </a:xfrm>
              <a:blipFill>
                <a:blip r:embed="rId2"/>
                <a:stretch>
                  <a:fillRect l="-3167" t="-3034"/>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718AE200-EE9F-426A-E713-9C93E4A3190C}"/>
              </a:ext>
            </a:extLst>
          </p:cNvPr>
          <p:cNvSpPr>
            <a:spLocks noGrp="1"/>
          </p:cNvSpPr>
          <p:nvPr>
            <p:ph type="dt" sz="half" idx="10"/>
          </p:nvPr>
        </p:nvSpPr>
        <p:spPr/>
        <p:txBody>
          <a:bodyPr/>
          <a:lstStyle/>
          <a:p>
            <a:endParaRPr lang="en-US" dirty="0"/>
          </a:p>
        </p:txBody>
      </p:sp>
      <p:sp>
        <p:nvSpPr>
          <p:cNvPr id="5" name="Footer Placeholder 4">
            <a:extLst>
              <a:ext uri="{FF2B5EF4-FFF2-40B4-BE49-F238E27FC236}">
                <a16:creationId xmlns:a16="http://schemas.microsoft.com/office/drawing/2014/main" id="{FD2DC60E-29F6-C67F-6A68-E79EFDEA16D9}"/>
              </a:ext>
            </a:extLst>
          </p:cNvPr>
          <p:cNvSpPr>
            <a:spLocks noGrp="1"/>
          </p:cNvSpPr>
          <p:nvPr>
            <p:ph type="ftr" sz="quarter" idx="11"/>
          </p:nvPr>
        </p:nvSpPr>
        <p:spPr/>
        <p:txBody>
          <a:bodyPr/>
          <a:lstStyle/>
          <a:p>
            <a:r>
              <a:rPr lang="en-US"/>
              <a:t>Introduction to AI</a:t>
            </a:r>
          </a:p>
        </p:txBody>
      </p:sp>
      <p:sp>
        <p:nvSpPr>
          <p:cNvPr id="6" name="Slide Number Placeholder 5">
            <a:extLst>
              <a:ext uri="{FF2B5EF4-FFF2-40B4-BE49-F238E27FC236}">
                <a16:creationId xmlns:a16="http://schemas.microsoft.com/office/drawing/2014/main" id="{331EC8BD-D44C-38B3-E8EB-B3F856D03C83}"/>
              </a:ext>
            </a:extLst>
          </p:cNvPr>
          <p:cNvSpPr>
            <a:spLocks noGrp="1"/>
          </p:cNvSpPr>
          <p:nvPr>
            <p:ph type="sldNum" sz="quarter" idx="12"/>
          </p:nvPr>
        </p:nvSpPr>
        <p:spPr/>
        <p:txBody>
          <a:bodyPr/>
          <a:lstStyle/>
          <a:p>
            <a:fld id="{B7884E68-CE57-44C0-BE0F-84C629DF22D5}" type="slidenum">
              <a:rPr lang="en-US" smtClean="0"/>
              <a:t>52</a:t>
            </a:fld>
            <a:endParaRPr lang="en-US"/>
          </a:p>
        </p:txBody>
      </p:sp>
      <p:sp>
        <p:nvSpPr>
          <p:cNvPr id="7" name="Rectangle 6">
            <a:extLst>
              <a:ext uri="{FF2B5EF4-FFF2-40B4-BE49-F238E27FC236}">
                <a16:creationId xmlns:a16="http://schemas.microsoft.com/office/drawing/2014/main" id="{2945691A-619B-A011-3E41-3FB2F3693B03}"/>
              </a:ext>
            </a:extLst>
          </p:cNvPr>
          <p:cNvSpPr/>
          <p:nvPr/>
        </p:nvSpPr>
        <p:spPr>
          <a:xfrm>
            <a:off x="782425" y="2828041"/>
            <a:ext cx="4756816" cy="8484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7FEA7087-B8B4-59C6-88DC-B76BA6141068}"/>
              </a:ext>
            </a:extLst>
          </p:cNvPr>
          <p:cNvSpPr/>
          <p:nvPr/>
        </p:nvSpPr>
        <p:spPr>
          <a:xfrm>
            <a:off x="782425" y="3741440"/>
            <a:ext cx="4756816" cy="848413"/>
          </a:xfrm>
          <a:prstGeom prst="rect">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2C79B964-E4F6-07B6-FA65-FF22B364C016}"/>
                  </a:ext>
                </a:extLst>
              </p:cNvPr>
              <p:cNvSpPr txBox="1"/>
              <p:nvPr/>
            </p:nvSpPr>
            <p:spPr>
              <a:xfrm>
                <a:off x="5539241" y="5340172"/>
                <a:ext cx="605978" cy="794576"/>
              </a:xfrm>
              <a:prstGeom prst="rect">
                <a:avLst/>
              </a:prstGeom>
              <a:noFill/>
              <a:ln w="25400">
                <a:solidFill>
                  <a:srgbClr val="7030A0"/>
                </a:solidFill>
              </a:ln>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i="1" smtClean="0">
                              <a:latin typeface="Cambria Math" panose="02040503050406030204" pitchFamily="18" charset="0"/>
                            </a:rPr>
                          </m:ctrlPr>
                        </m:fPr>
                        <m:num>
                          <m:r>
                            <a:rPr lang="en-US" sz="2400" i="1" smtClean="0">
                              <a:latin typeface="Cambria Math" panose="02040503050406030204" pitchFamily="18" charset="0"/>
                            </a:rPr>
                            <m:t>𝜕</m:t>
                          </m:r>
                          <m:r>
                            <a:rPr lang="en-US" sz="2400" b="0" i="1" smtClean="0">
                              <a:latin typeface="Cambria Math" panose="02040503050406030204" pitchFamily="18" charset="0"/>
                            </a:rPr>
                            <m:t>𝑓</m:t>
                          </m:r>
                        </m:num>
                        <m:den>
                          <m:r>
                            <a:rPr lang="en-US" sz="2400" i="1" smtClean="0">
                              <a:latin typeface="Cambria Math" panose="02040503050406030204" pitchFamily="18" charset="0"/>
                            </a:rPr>
                            <m:t>𝜕</m:t>
                          </m:r>
                          <m:r>
                            <a:rPr lang="en-US" sz="2400" b="0" i="1" smtClean="0">
                              <a:latin typeface="Cambria Math" panose="02040503050406030204" pitchFamily="18" charset="0"/>
                            </a:rPr>
                            <m:t>𝑧</m:t>
                          </m:r>
                        </m:den>
                      </m:f>
                    </m:oMath>
                  </m:oMathPara>
                </a14:m>
                <a:endParaRPr lang="en-US" sz="2400" dirty="0"/>
              </a:p>
            </p:txBody>
          </p:sp>
        </mc:Choice>
        <mc:Fallback xmlns="">
          <p:sp>
            <p:nvSpPr>
              <p:cNvPr id="10" name="TextBox 9">
                <a:extLst>
                  <a:ext uri="{FF2B5EF4-FFF2-40B4-BE49-F238E27FC236}">
                    <a16:creationId xmlns:a16="http://schemas.microsoft.com/office/drawing/2014/main" id="{2C79B964-E4F6-07B6-FA65-FF22B364C016}"/>
                  </a:ext>
                </a:extLst>
              </p:cNvPr>
              <p:cNvSpPr txBox="1">
                <a:spLocks noRot="1" noChangeAspect="1" noMove="1" noResize="1" noEditPoints="1" noAdjustHandles="1" noChangeArrowheads="1" noChangeShapeType="1" noTextEdit="1"/>
              </p:cNvSpPr>
              <p:nvPr/>
            </p:nvSpPr>
            <p:spPr>
              <a:xfrm>
                <a:off x="5539241" y="5340172"/>
                <a:ext cx="605978" cy="794576"/>
              </a:xfrm>
              <a:prstGeom prst="rect">
                <a:avLst/>
              </a:prstGeom>
              <a:blipFill>
                <a:blip r:embed="rId4"/>
                <a:stretch>
                  <a:fillRect/>
                </a:stretch>
              </a:blipFill>
              <a:ln w="25400">
                <a:solidFill>
                  <a:srgbClr val="7030A0"/>
                </a:solidFill>
              </a:ln>
            </p:spPr>
            <p:txBody>
              <a:bodyPr/>
              <a:lstStyle/>
              <a:p>
                <a:r>
                  <a:rPr lang="en-US">
                    <a:noFill/>
                  </a:rPr>
                  <a:t> </a:t>
                </a:r>
              </a:p>
            </p:txBody>
          </p:sp>
        </mc:Fallback>
      </mc:AlternateContent>
      <p:cxnSp>
        <p:nvCxnSpPr>
          <p:cNvPr id="12" name="Straight Arrow Connector 11">
            <a:extLst>
              <a:ext uri="{FF2B5EF4-FFF2-40B4-BE49-F238E27FC236}">
                <a16:creationId xmlns:a16="http://schemas.microsoft.com/office/drawing/2014/main" id="{09168BA5-A07F-5BD1-F47A-B65C4525E427}"/>
              </a:ext>
            </a:extLst>
          </p:cNvPr>
          <p:cNvCxnSpPr>
            <a:cxnSpLocks/>
            <a:stCxn id="10" idx="0"/>
          </p:cNvCxnSpPr>
          <p:nvPr/>
        </p:nvCxnSpPr>
        <p:spPr>
          <a:xfrm flipV="1">
            <a:off x="5842230" y="4799507"/>
            <a:ext cx="321782" cy="540665"/>
          </a:xfrm>
          <a:prstGeom prst="straightConnector1">
            <a:avLst/>
          </a:prstGeom>
          <a:ln w="254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636A7CE8-E3D8-2F00-0428-3CF7E2961253}"/>
              </a:ext>
            </a:extLst>
          </p:cNvPr>
          <p:cNvSpPr txBox="1"/>
          <p:nvPr/>
        </p:nvSpPr>
        <p:spPr>
          <a:xfrm>
            <a:off x="11519792" y="3904036"/>
            <a:ext cx="367408" cy="523220"/>
          </a:xfrm>
          <a:prstGeom prst="rect">
            <a:avLst/>
          </a:prstGeom>
          <a:noFill/>
        </p:spPr>
        <p:txBody>
          <a:bodyPr wrap="none" rtlCol="0">
            <a:spAutoFit/>
          </a:bodyPr>
          <a:lstStyle/>
          <a:p>
            <a:r>
              <a:rPr lang="en-US" sz="2800" dirty="0">
                <a:solidFill>
                  <a:srgbClr val="CC0000"/>
                </a:solidFill>
              </a:rPr>
              <a:t>1</a:t>
            </a:r>
          </a:p>
        </p:txBody>
      </p:sp>
      <p:cxnSp>
        <p:nvCxnSpPr>
          <p:cNvPr id="15" name="Straight Arrow Connector 14">
            <a:extLst>
              <a:ext uri="{FF2B5EF4-FFF2-40B4-BE49-F238E27FC236}">
                <a16:creationId xmlns:a16="http://schemas.microsoft.com/office/drawing/2014/main" id="{576E10A5-6CAD-72B5-7748-AD3FF541BAE9}"/>
              </a:ext>
            </a:extLst>
          </p:cNvPr>
          <p:cNvCxnSpPr>
            <a:stCxn id="10" idx="0"/>
          </p:cNvCxnSpPr>
          <p:nvPr/>
        </p:nvCxnSpPr>
        <p:spPr>
          <a:xfrm flipH="1" flipV="1">
            <a:off x="5015060" y="4515439"/>
            <a:ext cx="827170" cy="824733"/>
          </a:xfrm>
          <a:prstGeom prst="straightConnector1">
            <a:avLst/>
          </a:prstGeom>
          <a:ln>
            <a:solidFill>
              <a:schemeClr val="bg1">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020F64D2-54AB-E214-8F03-DC3506788EEC}"/>
              </a:ext>
            </a:extLst>
          </p:cNvPr>
          <p:cNvSpPr/>
          <p:nvPr/>
        </p:nvSpPr>
        <p:spPr>
          <a:xfrm>
            <a:off x="4289196" y="3741440"/>
            <a:ext cx="1168924" cy="773999"/>
          </a:xfrm>
          <a:prstGeom prst="rect">
            <a:avLst/>
          </a:prstGeom>
          <a:noFill/>
          <a:ln w="15875">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2204243E-6012-A6EA-BFF4-D46CF29DFFD8}"/>
              </a:ext>
            </a:extLst>
          </p:cNvPr>
          <p:cNvPicPr>
            <a:picLocks noChangeAspect="1"/>
          </p:cNvPicPr>
          <p:nvPr/>
        </p:nvPicPr>
        <p:blipFill>
          <a:blip r:embed="rId5"/>
          <a:stretch>
            <a:fillRect/>
          </a:stretch>
        </p:blipFill>
        <p:spPr>
          <a:xfrm>
            <a:off x="5587990" y="2068249"/>
            <a:ext cx="6496050" cy="2847975"/>
          </a:xfrm>
          <a:prstGeom prst="rect">
            <a:avLst/>
          </a:prstGeom>
        </p:spPr>
      </p:pic>
    </p:spTree>
    <p:extLst>
      <p:ext uri="{BB962C8B-B14F-4D97-AF65-F5344CB8AC3E}">
        <p14:creationId xmlns:p14="http://schemas.microsoft.com/office/powerpoint/2010/main" val="99592312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F5DA57-45E0-01D1-BC95-81A6D5795BFB}"/>
              </a:ext>
            </a:extLst>
          </p:cNvPr>
          <p:cNvSpPr>
            <a:spLocks noGrp="1"/>
          </p:cNvSpPr>
          <p:nvPr>
            <p:ph type="title"/>
          </p:nvPr>
        </p:nvSpPr>
        <p:spPr/>
        <p:txBody>
          <a:bodyPr>
            <a:normAutofit fontScale="90000"/>
          </a:bodyPr>
          <a:lstStyle/>
          <a:p>
            <a:r>
              <a:rPr lang="en-US" dirty="0"/>
              <a:t>Backpropagation Simple Example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6D648DF-C9BB-DFFC-5A8F-C001391B3439}"/>
                  </a:ext>
                </a:extLst>
              </p:cNvPr>
              <p:cNvSpPr>
                <a:spLocks noGrp="1"/>
              </p:cNvSpPr>
              <p:nvPr>
                <p:ph idx="1"/>
              </p:nvPr>
            </p:nvSpPr>
            <p:spPr>
              <a:xfrm>
                <a:off x="304800" y="1228153"/>
                <a:ext cx="5388990" cy="5021979"/>
              </a:xfrm>
            </p:spPr>
            <p:txBody>
              <a:bodyPr/>
              <a:lstStyle/>
              <a:p>
                <a:r>
                  <a:rPr lang="en-US" dirty="0"/>
                  <a:t>Suppose:</a:t>
                </a:r>
              </a:p>
              <a:p>
                <a:pPr marL="819150" lvl="1" indent="-514350">
                  <a:buFont typeface="+mj-lt"/>
                  <a:buAutoNum type="arabicPeriod"/>
                </a:pP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𝑧</m:t>
                        </m:r>
                      </m:e>
                    </m:d>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e>
                    </m:d>
                    <m:r>
                      <a:rPr lang="en-US" b="0" i="1" smtClean="0">
                        <a:latin typeface="Cambria Math" panose="02040503050406030204" pitchFamily="18" charset="0"/>
                      </a:rPr>
                      <m:t>𝑧</m:t>
                    </m:r>
                  </m:oMath>
                </a14:m>
                <a:endParaRPr lang="en-US" dirty="0"/>
              </a:p>
              <a:p>
                <a:pPr marL="819150" lvl="1" indent="-514350">
                  <a:buFont typeface="+mj-lt"/>
                  <a:buAutoNum type="arabicPeriod"/>
                </a:pPr>
                <a:r>
                  <a:rPr lang="en-US" dirty="0"/>
                  <a:t>x = -2, y = 5, z = -4</a:t>
                </a:r>
              </a:p>
              <a:p>
                <a14:m>
                  <m:oMath xmlns:m="http://schemas.openxmlformats.org/officeDocument/2006/math">
                    <m:r>
                      <a:rPr lang="en-US" i="1" dirty="0" smtClean="0">
                        <a:latin typeface="Cambria Math" panose="02040503050406030204" pitchFamily="18" charset="0"/>
                      </a:rPr>
                      <m:t>𝑞</m:t>
                    </m:r>
                    <m:r>
                      <a:rPr lang="en-US" i="1" dirty="0" smtClean="0">
                        <a:latin typeface="Cambria Math" panose="02040503050406030204" pitchFamily="18" charset="0"/>
                      </a:rPr>
                      <m:t>=</m:t>
                    </m:r>
                    <m:r>
                      <a:rPr lang="en-US" i="1" dirty="0" err="1" smtClean="0">
                        <a:latin typeface="Cambria Math" panose="02040503050406030204" pitchFamily="18" charset="0"/>
                      </a:rPr>
                      <m:t>𝑥</m:t>
                    </m:r>
                    <m:r>
                      <a:rPr lang="en-US" i="1" dirty="0" err="1" smtClean="0">
                        <a:latin typeface="Cambria Math" panose="02040503050406030204" pitchFamily="18" charset="0"/>
                      </a:rPr>
                      <m:t>+</m:t>
                    </m:r>
                    <m:r>
                      <a:rPr lang="en-US" i="1" dirty="0" err="1" smtClean="0">
                        <a:latin typeface="Cambria Math" panose="02040503050406030204" pitchFamily="18" charset="0"/>
                      </a:rPr>
                      <m:t>𝑦</m:t>
                    </m:r>
                    <m:r>
                      <a:rPr lang="en-US" i="1" dirty="0" smtClean="0">
                        <a:latin typeface="Cambria Math" panose="02040503050406030204" pitchFamily="18" charset="0"/>
                        <a:ea typeface="Cambria Math" panose="02040503050406030204" pitchFamily="18" charset="0"/>
                      </a:rPr>
                      <m:t>→</m:t>
                    </m:r>
                    <m:f>
                      <m:fPr>
                        <m:ctrlPr>
                          <a:rPr lang="en-US" i="1" dirty="0" smtClean="0">
                            <a:latin typeface="Cambria Math" panose="02040503050406030204" pitchFamily="18" charset="0"/>
                            <a:ea typeface="Cambria Math" panose="02040503050406030204" pitchFamily="18" charset="0"/>
                          </a:rPr>
                        </m:ctrlPr>
                      </m:fPr>
                      <m:num>
                        <m:r>
                          <a:rPr lang="en-US"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𝑞</m:t>
                        </m:r>
                      </m:num>
                      <m:den>
                        <m:r>
                          <a:rPr lang="en-US" i="1" dirty="0" smtClean="0">
                            <a:latin typeface="Cambria Math" panose="02040503050406030204" pitchFamily="18" charset="0"/>
                            <a:ea typeface="Cambria Math" panose="02040503050406030204" pitchFamily="18" charset="0"/>
                          </a:rPr>
                          <m:t>𝜕</m:t>
                        </m:r>
                        <m:r>
                          <a:rPr lang="en-US" i="1" dirty="0" smtClean="0">
                            <a:latin typeface="Cambria Math" panose="02040503050406030204" pitchFamily="18" charset="0"/>
                            <a:ea typeface="Cambria Math" panose="02040503050406030204" pitchFamily="18" charset="0"/>
                          </a:rPr>
                          <m:t>𝑥</m:t>
                        </m:r>
                      </m:den>
                    </m:f>
                    <m:r>
                      <a:rPr lang="en-US" b="0" i="1" dirty="0" smtClean="0">
                        <a:latin typeface="Cambria Math" panose="02040503050406030204" pitchFamily="18" charset="0"/>
                        <a:ea typeface="Cambria Math" panose="02040503050406030204" pitchFamily="18" charset="0"/>
                      </a:rPr>
                      <m:t>=1,</m:t>
                    </m:r>
                    <m:f>
                      <m:fPr>
                        <m:ctrlPr>
                          <a:rPr lang="en-US" i="1" dirty="0">
                            <a:latin typeface="Cambria Math" panose="02040503050406030204" pitchFamily="18" charset="0"/>
                            <a:ea typeface="Cambria Math" panose="02040503050406030204" pitchFamily="18" charset="0"/>
                          </a:rPr>
                        </m:ctrlPr>
                      </m:fPr>
                      <m:num>
                        <m:r>
                          <a:rPr lang="en-US" i="1" dirty="0">
                            <a:latin typeface="Cambria Math" panose="02040503050406030204" pitchFamily="18" charset="0"/>
                            <a:ea typeface="Cambria Math" panose="02040503050406030204" pitchFamily="18" charset="0"/>
                          </a:rPr>
                          <m:t>𝜕</m:t>
                        </m:r>
                        <m:r>
                          <a:rPr lang="en-US" i="1" dirty="0">
                            <a:latin typeface="Cambria Math" panose="02040503050406030204" pitchFamily="18" charset="0"/>
                            <a:ea typeface="Cambria Math" panose="02040503050406030204" pitchFamily="18" charset="0"/>
                          </a:rPr>
                          <m:t>𝑞</m:t>
                        </m:r>
                      </m:num>
                      <m:den>
                        <m:r>
                          <a:rPr lang="en-US" i="1" dirty="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𝑦</m:t>
                        </m:r>
                      </m:den>
                    </m:f>
                    <m:r>
                      <a:rPr lang="en-US" i="1" dirty="0">
                        <a:latin typeface="Cambria Math" panose="02040503050406030204" pitchFamily="18" charset="0"/>
                        <a:ea typeface="Cambria Math" panose="02040503050406030204" pitchFamily="18" charset="0"/>
                      </a:rPr>
                      <m:t>=1</m:t>
                    </m:r>
                  </m:oMath>
                </a14:m>
                <a:endParaRPr lang="en-US" dirty="0"/>
              </a:p>
              <a:p>
                <a14:m>
                  <m:oMath xmlns:m="http://schemas.openxmlformats.org/officeDocument/2006/math">
                    <m:r>
                      <a:rPr lang="en-US" b="0" i="1" dirty="0" smtClean="0">
                        <a:latin typeface="Cambria Math" panose="02040503050406030204" pitchFamily="18" charset="0"/>
                      </a:rPr>
                      <m:t>𝑓</m:t>
                    </m:r>
                    <m:r>
                      <a:rPr lang="en-US" i="1" dirty="0" smtClean="0">
                        <a:latin typeface="Cambria Math" panose="02040503050406030204" pitchFamily="18" charset="0"/>
                      </a:rPr>
                      <m:t>=</m:t>
                    </m:r>
                    <m:r>
                      <a:rPr lang="en-US" b="0" i="1" dirty="0" smtClean="0">
                        <a:latin typeface="Cambria Math" panose="02040503050406030204" pitchFamily="18" charset="0"/>
                      </a:rPr>
                      <m:t>𝑞</m:t>
                    </m:r>
                    <m:r>
                      <a:rPr lang="en-US" b="0"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rPr>
                      <m:t>𝑧</m:t>
                    </m:r>
                    <m:r>
                      <a:rPr lang="en-US" i="1" dirty="0" smtClean="0">
                        <a:latin typeface="Cambria Math" panose="02040503050406030204" pitchFamily="18" charset="0"/>
                        <a:ea typeface="Cambria Math" panose="02040503050406030204" pitchFamily="18" charset="0"/>
                      </a:rPr>
                      <m:t>→</m:t>
                    </m:r>
                    <m:f>
                      <m:fPr>
                        <m:ctrlPr>
                          <a:rPr lang="en-US" i="1" dirty="0" smtClean="0">
                            <a:latin typeface="Cambria Math" panose="02040503050406030204" pitchFamily="18" charset="0"/>
                            <a:ea typeface="Cambria Math" panose="02040503050406030204" pitchFamily="18" charset="0"/>
                          </a:rPr>
                        </m:ctrlPr>
                      </m:fPr>
                      <m:num>
                        <m:r>
                          <a:rPr lang="en-US"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𝑓</m:t>
                        </m:r>
                      </m:num>
                      <m:den>
                        <m:r>
                          <a:rPr lang="en-US"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𝑞</m:t>
                        </m:r>
                      </m:den>
                    </m:f>
                    <m:r>
                      <a:rPr lang="en-US" b="0"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𝑧</m:t>
                    </m:r>
                    <m:r>
                      <a:rPr lang="en-US" b="0" i="1" dirty="0" smtClean="0">
                        <a:latin typeface="Cambria Math" panose="02040503050406030204" pitchFamily="18" charset="0"/>
                        <a:ea typeface="Cambria Math" panose="02040503050406030204" pitchFamily="18" charset="0"/>
                      </a:rPr>
                      <m:t>,</m:t>
                    </m:r>
                    <m:f>
                      <m:fPr>
                        <m:ctrlPr>
                          <a:rPr lang="en-US" i="1" dirty="0">
                            <a:latin typeface="Cambria Math" panose="02040503050406030204" pitchFamily="18" charset="0"/>
                            <a:ea typeface="Cambria Math" panose="02040503050406030204" pitchFamily="18" charset="0"/>
                          </a:rPr>
                        </m:ctrlPr>
                      </m:fPr>
                      <m:num>
                        <m:r>
                          <a:rPr lang="en-US" i="1" dirty="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𝑓</m:t>
                        </m:r>
                      </m:num>
                      <m:den>
                        <m:r>
                          <a:rPr lang="en-US" i="1" dirty="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𝑧</m:t>
                        </m:r>
                      </m:den>
                    </m:f>
                    <m:r>
                      <a:rPr lang="en-US" i="1" dirty="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𝑞</m:t>
                    </m:r>
                  </m:oMath>
                </a14:m>
                <a:endParaRPr lang="en-US" dirty="0"/>
              </a:p>
              <a:p>
                <a:r>
                  <a:rPr lang="en-US" dirty="0"/>
                  <a:t>We want:</a:t>
                </a:r>
              </a:p>
              <a:p>
                <a:pPr marL="76200" indent="0">
                  <a:buNone/>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rPr>
                            <m:t>𝜕</m:t>
                          </m:r>
                          <m:r>
                            <a:rPr lang="en-US" b="0" i="1" smtClean="0">
                              <a:latin typeface="Cambria Math" panose="02040503050406030204" pitchFamily="18" charset="0"/>
                            </a:rPr>
                            <m:t>𝑓</m:t>
                          </m:r>
                        </m:num>
                        <m:den>
                          <m:r>
                            <a:rPr lang="en-US" i="1" smtClean="0">
                              <a:latin typeface="Cambria Math" panose="02040503050406030204" pitchFamily="18" charset="0"/>
                            </a:rPr>
                            <m:t>𝜕</m:t>
                          </m:r>
                          <m:r>
                            <a:rPr lang="en-US" i="1" smtClean="0">
                              <a:latin typeface="Cambria Math" panose="02040503050406030204" pitchFamily="18" charset="0"/>
                            </a:rPr>
                            <m:t>𝑥</m:t>
                          </m:r>
                        </m:den>
                      </m:f>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m:t>
                          </m:r>
                          <m:r>
                            <a:rPr lang="en-US" i="1">
                              <a:latin typeface="Cambria Math" panose="02040503050406030204" pitchFamily="18" charset="0"/>
                            </a:rPr>
                            <m:t>𝑓</m:t>
                          </m:r>
                        </m:num>
                        <m:den>
                          <m:r>
                            <a:rPr lang="en-US" i="1">
                              <a:latin typeface="Cambria Math" panose="02040503050406030204" pitchFamily="18" charset="0"/>
                            </a:rPr>
                            <m:t>𝜕</m:t>
                          </m:r>
                          <m:r>
                            <a:rPr lang="en-US" b="0" i="1" smtClean="0">
                              <a:latin typeface="Cambria Math" panose="02040503050406030204" pitchFamily="18" charset="0"/>
                            </a:rPr>
                            <m:t>𝑦</m:t>
                          </m:r>
                        </m:den>
                      </m:f>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m:t>
                          </m:r>
                          <m:r>
                            <a:rPr lang="en-US" i="1">
                              <a:latin typeface="Cambria Math" panose="02040503050406030204" pitchFamily="18" charset="0"/>
                            </a:rPr>
                            <m:t>𝑓</m:t>
                          </m:r>
                        </m:num>
                        <m:den>
                          <m:r>
                            <a:rPr lang="en-US" i="1">
                              <a:latin typeface="Cambria Math" panose="02040503050406030204" pitchFamily="18" charset="0"/>
                            </a:rPr>
                            <m:t>𝜕</m:t>
                          </m:r>
                          <m:r>
                            <a:rPr lang="en-US" b="0" i="1" smtClean="0">
                              <a:latin typeface="Cambria Math" panose="02040503050406030204" pitchFamily="18" charset="0"/>
                            </a:rPr>
                            <m:t>𝑧</m:t>
                          </m:r>
                        </m:den>
                      </m:f>
                    </m:oMath>
                  </m:oMathPara>
                </a14:m>
                <a:endParaRPr lang="en-US" dirty="0"/>
              </a:p>
            </p:txBody>
          </p:sp>
        </mc:Choice>
        <mc:Fallback xmlns="">
          <p:sp>
            <p:nvSpPr>
              <p:cNvPr id="3" name="Content Placeholder 2">
                <a:extLst>
                  <a:ext uri="{FF2B5EF4-FFF2-40B4-BE49-F238E27FC236}">
                    <a16:creationId xmlns:a16="http://schemas.microsoft.com/office/drawing/2014/main" id="{C6D648DF-C9BB-DFFC-5A8F-C001391B3439}"/>
                  </a:ext>
                </a:extLst>
              </p:cNvPr>
              <p:cNvSpPr>
                <a:spLocks noGrp="1" noRot="1" noChangeAspect="1" noMove="1" noResize="1" noEditPoints="1" noAdjustHandles="1" noChangeArrowheads="1" noChangeShapeType="1" noTextEdit="1"/>
              </p:cNvSpPr>
              <p:nvPr>
                <p:ph idx="1"/>
              </p:nvPr>
            </p:nvSpPr>
            <p:spPr>
              <a:xfrm>
                <a:off x="304800" y="1228153"/>
                <a:ext cx="5388990" cy="5021979"/>
              </a:xfrm>
              <a:blipFill>
                <a:blip r:embed="rId2"/>
                <a:stretch>
                  <a:fillRect l="-3167" t="-3034"/>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718AE200-EE9F-426A-E713-9C93E4A3190C}"/>
              </a:ext>
            </a:extLst>
          </p:cNvPr>
          <p:cNvSpPr>
            <a:spLocks noGrp="1"/>
          </p:cNvSpPr>
          <p:nvPr>
            <p:ph type="dt" sz="half" idx="10"/>
          </p:nvPr>
        </p:nvSpPr>
        <p:spPr/>
        <p:txBody>
          <a:bodyPr/>
          <a:lstStyle/>
          <a:p>
            <a:endParaRPr lang="en-US" dirty="0"/>
          </a:p>
        </p:txBody>
      </p:sp>
      <p:sp>
        <p:nvSpPr>
          <p:cNvPr id="5" name="Footer Placeholder 4">
            <a:extLst>
              <a:ext uri="{FF2B5EF4-FFF2-40B4-BE49-F238E27FC236}">
                <a16:creationId xmlns:a16="http://schemas.microsoft.com/office/drawing/2014/main" id="{FD2DC60E-29F6-C67F-6A68-E79EFDEA16D9}"/>
              </a:ext>
            </a:extLst>
          </p:cNvPr>
          <p:cNvSpPr>
            <a:spLocks noGrp="1"/>
          </p:cNvSpPr>
          <p:nvPr>
            <p:ph type="ftr" sz="quarter" idx="11"/>
          </p:nvPr>
        </p:nvSpPr>
        <p:spPr/>
        <p:txBody>
          <a:bodyPr/>
          <a:lstStyle/>
          <a:p>
            <a:r>
              <a:rPr lang="en-US"/>
              <a:t>Introduction to AI</a:t>
            </a:r>
          </a:p>
        </p:txBody>
      </p:sp>
      <p:sp>
        <p:nvSpPr>
          <p:cNvPr id="6" name="Slide Number Placeholder 5">
            <a:extLst>
              <a:ext uri="{FF2B5EF4-FFF2-40B4-BE49-F238E27FC236}">
                <a16:creationId xmlns:a16="http://schemas.microsoft.com/office/drawing/2014/main" id="{331EC8BD-D44C-38B3-E8EB-B3F856D03C83}"/>
              </a:ext>
            </a:extLst>
          </p:cNvPr>
          <p:cNvSpPr>
            <a:spLocks noGrp="1"/>
          </p:cNvSpPr>
          <p:nvPr>
            <p:ph type="sldNum" sz="quarter" idx="12"/>
          </p:nvPr>
        </p:nvSpPr>
        <p:spPr/>
        <p:txBody>
          <a:bodyPr/>
          <a:lstStyle/>
          <a:p>
            <a:fld id="{B7884E68-CE57-44C0-BE0F-84C629DF22D5}" type="slidenum">
              <a:rPr lang="en-US" smtClean="0"/>
              <a:t>53</a:t>
            </a:fld>
            <a:endParaRPr lang="en-US"/>
          </a:p>
        </p:txBody>
      </p:sp>
      <p:sp>
        <p:nvSpPr>
          <p:cNvPr id="7" name="Rectangle 6">
            <a:extLst>
              <a:ext uri="{FF2B5EF4-FFF2-40B4-BE49-F238E27FC236}">
                <a16:creationId xmlns:a16="http://schemas.microsoft.com/office/drawing/2014/main" id="{2945691A-619B-A011-3E41-3FB2F3693B03}"/>
              </a:ext>
            </a:extLst>
          </p:cNvPr>
          <p:cNvSpPr/>
          <p:nvPr/>
        </p:nvSpPr>
        <p:spPr>
          <a:xfrm>
            <a:off x="782425" y="2828041"/>
            <a:ext cx="4756816" cy="8484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7FEA7087-B8B4-59C6-88DC-B76BA6141068}"/>
              </a:ext>
            </a:extLst>
          </p:cNvPr>
          <p:cNvSpPr/>
          <p:nvPr/>
        </p:nvSpPr>
        <p:spPr>
          <a:xfrm>
            <a:off x="782425" y="3741440"/>
            <a:ext cx="4756816" cy="848413"/>
          </a:xfrm>
          <a:prstGeom prst="rect">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2C79B964-E4F6-07B6-FA65-FF22B364C016}"/>
                  </a:ext>
                </a:extLst>
              </p:cNvPr>
              <p:cNvSpPr txBox="1"/>
              <p:nvPr/>
            </p:nvSpPr>
            <p:spPr>
              <a:xfrm>
                <a:off x="5539241" y="5340172"/>
                <a:ext cx="605978" cy="794576"/>
              </a:xfrm>
              <a:prstGeom prst="rect">
                <a:avLst/>
              </a:prstGeom>
              <a:noFill/>
              <a:ln w="25400">
                <a:solidFill>
                  <a:srgbClr val="7030A0"/>
                </a:solidFill>
              </a:ln>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i="1" smtClean="0">
                              <a:latin typeface="Cambria Math" panose="02040503050406030204" pitchFamily="18" charset="0"/>
                            </a:rPr>
                          </m:ctrlPr>
                        </m:fPr>
                        <m:num>
                          <m:r>
                            <a:rPr lang="en-US" sz="2400" i="1" smtClean="0">
                              <a:latin typeface="Cambria Math" panose="02040503050406030204" pitchFamily="18" charset="0"/>
                            </a:rPr>
                            <m:t>𝜕</m:t>
                          </m:r>
                          <m:r>
                            <a:rPr lang="en-US" sz="2400" b="0" i="1" smtClean="0">
                              <a:latin typeface="Cambria Math" panose="02040503050406030204" pitchFamily="18" charset="0"/>
                            </a:rPr>
                            <m:t>𝑓</m:t>
                          </m:r>
                        </m:num>
                        <m:den>
                          <m:r>
                            <a:rPr lang="en-US" sz="2400" i="1" smtClean="0">
                              <a:latin typeface="Cambria Math" panose="02040503050406030204" pitchFamily="18" charset="0"/>
                            </a:rPr>
                            <m:t>𝜕</m:t>
                          </m:r>
                          <m:r>
                            <a:rPr lang="en-US" sz="2400" b="0" i="1" smtClean="0">
                              <a:latin typeface="Cambria Math" panose="02040503050406030204" pitchFamily="18" charset="0"/>
                            </a:rPr>
                            <m:t>𝑧</m:t>
                          </m:r>
                        </m:den>
                      </m:f>
                    </m:oMath>
                  </m:oMathPara>
                </a14:m>
                <a:endParaRPr lang="en-US" sz="2400" dirty="0"/>
              </a:p>
            </p:txBody>
          </p:sp>
        </mc:Choice>
        <mc:Fallback xmlns="">
          <p:sp>
            <p:nvSpPr>
              <p:cNvPr id="10" name="TextBox 9">
                <a:extLst>
                  <a:ext uri="{FF2B5EF4-FFF2-40B4-BE49-F238E27FC236}">
                    <a16:creationId xmlns:a16="http://schemas.microsoft.com/office/drawing/2014/main" id="{2C79B964-E4F6-07B6-FA65-FF22B364C016}"/>
                  </a:ext>
                </a:extLst>
              </p:cNvPr>
              <p:cNvSpPr txBox="1">
                <a:spLocks noRot="1" noChangeAspect="1" noMove="1" noResize="1" noEditPoints="1" noAdjustHandles="1" noChangeArrowheads="1" noChangeShapeType="1" noTextEdit="1"/>
              </p:cNvSpPr>
              <p:nvPr/>
            </p:nvSpPr>
            <p:spPr>
              <a:xfrm>
                <a:off x="5539241" y="5340172"/>
                <a:ext cx="605978" cy="794576"/>
              </a:xfrm>
              <a:prstGeom prst="rect">
                <a:avLst/>
              </a:prstGeom>
              <a:blipFill>
                <a:blip r:embed="rId4"/>
                <a:stretch>
                  <a:fillRect/>
                </a:stretch>
              </a:blipFill>
              <a:ln w="25400">
                <a:solidFill>
                  <a:srgbClr val="7030A0"/>
                </a:solidFill>
              </a:ln>
            </p:spPr>
            <p:txBody>
              <a:bodyPr/>
              <a:lstStyle/>
              <a:p>
                <a:r>
                  <a:rPr lang="en-US">
                    <a:noFill/>
                  </a:rPr>
                  <a:t> </a:t>
                </a:r>
              </a:p>
            </p:txBody>
          </p:sp>
        </mc:Fallback>
      </mc:AlternateContent>
      <p:cxnSp>
        <p:nvCxnSpPr>
          <p:cNvPr id="12" name="Straight Arrow Connector 11">
            <a:extLst>
              <a:ext uri="{FF2B5EF4-FFF2-40B4-BE49-F238E27FC236}">
                <a16:creationId xmlns:a16="http://schemas.microsoft.com/office/drawing/2014/main" id="{09168BA5-A07F-5BD1-F47A-B65C4525E427}"/>
              </a:ext>
            </a:extLst>
          </p:cNvPr>
          <p:cNvCxnSpPr>
            <a:cxnSpLocks/>
            <a:stCxn id="10" idx="0"/>
          </p:cNvCxnSpPr>
          <p:nvPr/>
        </p:nvCxnSpPr>
        <p:spPr>
          <a:xfrm flipV="1">
            <a:off x="5842230" y="4799507"/>
            <a:ext cx="321782" cy="540665"/>
          </a:xfrm>
          <a:prstGeom prst="straightConnector1">
            <a:avLst/>
          </a:prstGeom>
          <a:ln w="254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636A7CE8-E3D8-2F00-0428-3CF7E2961253}"/>
              </a:ext>
            </a:extLst>
          </p:cNvPr>
          <p:cNvSpPr txBox="1"/>
          <p:nvPr/>
        </p:nvSpPr>
        <p:spPr>
          <a:xfrm>
            <a:off x="11519792" y="3904036"/>
            <a:ext cx="367408" cy="523220"/>
          </a:xfrm>
          <a:prstGeom prst="rect">
            <a:avLst/>
          </a:prstGeom>
          <a:noFill/>
        </p:spPr>
        <p:txBody>
          <a:bodyPr wrap="none" rtlCol="0">
            <a:spAutoFit/>
          </a:bodyPr>
          <a:lstStyle/>
          <a:p>
            <a:r>
              <a:rPr lang="en-US" sz="2800" dirty="0">
                <a:solidFill>
                  <a:srgbClr val="CC0000"/>
                </a:solidFill>
              </a:rPr>
              <a:t>1</a:t>
            </a:r>
          </a:p>
        </p:txBody>
      </p:sp>
      <p:cxnSp>
        <p:nvCxnSpPr>
          <p:cNvPr id="15" name="Straight Arrow Connector 14">
            <a:extLst>
              <a:ext uri="{FF2B5EF4-FFF2-40B4-BE49-F238E27FC236}">
                <a16:creationId xmlns:a16="http://schemas.microsoft.com/office/drawing/2014/main" id="{576E10A5-6CAD-72B5-7748-AD3FF541BAE9}"/>
              </a:ext>
            </a:extLst>
          </p:cNvPr>
          <p:cNvCxnSpPr>
            <a:stCxn id="10" idx="0"/>
          </p:cNvCxnSpPr>
          <p:nvPr/>
        </p:nvCxnSpPr>
        <p:spPr>
          <a:xfrm flipH="1" flipV="1">
            <a:off x="5015060" y="4515439"/>
            <a:ext cx="827170" cy="824733"/>
          </a:xfrm>
          <a:prstGeom prst="straightConnector1">
            <a:avLst/>
          </a:prstGeom>
          <a:ln>
            <a:solidFill>
              <a:schemeClr val="bg1">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020F64D2-54AB-E214-8F03-DC3506788EEC}"/>
              </a:ext>
            </a:extLst>
          </p:cNvPr>
          <p:cNvSpPr/>
          <p:nvPr/>
        </p:nvSpPr>
        <p:spPr>
          <a:xfrm>
            <a:off x="4289196" y="3741440"/>
            <a:ext cx="1168924" cy="773999"/>
          </a:xfrm>
          <a:prstGeom prst="rect">
            <a:avLst/>
          </a:prstGeom>
          <a:noFill/>
          <a:ln w="15875">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2AFC5CBC-490B-DE43-06A3-85079DB9197F}"/>
              </a:ext>
            </a:extLst>
          </p:cNvPr>
          <p:cNvSpPr txBox="1"/>
          <p:nvPr/>
        </p:nvSpPr>
        <p:spPr>
          <a:xfrm>
            <a:off x="6171415" y="4546619"/>
            <a:ext cx="367408" cy="523220"/>
          </a:xfrm>
          <a:prstGeom prst="rect">
            <a:avLst/>
          </a:prstGeom>
          <a:noFill/>
        </p:spPr>
        <p:txBody>
          <a:bodyPr wrap="none" rtlCol="0">
            <a:spAutoFit/>
          </a:bodyPr>
          <a:lstStyle/>
          <a:p>
            <a:r>
              <a:rPr lang="en-US" sz="2800" dirty="0">
                <a:solidFill>
                  <a:srgbClr val="CC0000"/>
                </a:solidFill>
              </a:rPr>
              <a:t>3</a:t>
            </a:r>
          </a:p>
        </p:txBody>
      </p:sp>
      <p:pic>
        <p:nvPicPr>
          <p:cNvPr id="14" name="Picture 13">
            <a:extLst>
              <a:ext uri="{FF2B5EF4-FFF2-40B4-BE49-F238E27FC236}">
                <a16:creationId xmlns:a16="http://schemas.microsoft.com/office/drawing/2014/main" id="{1764D676-A73E-54AC-6DCC-B73C3ADEE508}"/>
              </a:ext>
            </a:extLst>
          </p:cNvPr>
          <p:cNvPicPr>
            <a:picLocks noChangeAspect="1"/>
          </p:cNvPicPr>
          <p:nvPr/>
        </p:nvPicPr>
        <p:blipFill>
          <a:blip r:embed="rId5"/>
          <a:stretch>
            <a:fillRect/>
          </a:stretch>
        </p:blipFill>
        <p:spPr>
          <a:xfrm>
            <a:off x="5587990" y="2068249"/>
            <a:ext cx="6496050" cy="2847975"/>
          </a:xfrm>
          <a:prstGeom prst="rect">
            <a:avLst/>
          </a:prstGeom>
        </p:spPr>
      </p:pic>
    </p:spTree>
    <p:extLst>
      <p:ext uri="{BB962C8B-B14F-4D97-AF65-F5344CB8AC3E}">
        <p14:creationId xmlns:p14="http://schemas.microsoft.com/office/powerpoint/2010/main" val="103954238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F5DA57-45E0-01D1-BC95-81A6D5795BFB}"/>
              </a:ext>
            </a:extLst>
          </p:cNvPr>
          <p:cNvSpPr>
            <a:spLocks noGrp="1"/>
          </p:cNvSpPr>
          <p:nvPr>
            <p:ph type="title"/>
          </p:nvPr>
        </p:nvSpPr>
        <p:spPr/>
        <p:txBody>
          <a:bodyPr>
            <a:normAutofit fontScale="90000"/>
          </a:bodyPr>
          <a:lstStyle/>
          <a:p>
            <a:r>
              <a:rPr lang="en-US" dirty="0"/>
              <a:t>Backpropagation Simple Example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6D648DF-C9BB-DFFC-5A8F-C001391B3439}"/>
                  </a:ext>
                </a:extLst>
              </p:cNvPr>
              <p:cNvSpPr>
                <a:spLocks noGrp="1"/>
              </p:cNvSpPr>
              <p:nvPr>
                <p:ph idx="1"/>
              </p:nvPr>
            </p:nvSpPr>
            <p:spPr>
              <a:xfrm>
                <a:off x="304800" y="1228153"/>
                <a:ext cx="5388990" cy="5021979"/>
              </a:xfrm>
            </p:spPr>
            <p:txBody>
              <a:bodyPr/>
              <a:lstStyle/>
              <a:p>
                <a:r>
                  <a:rPr lang="en-US" dirty="0"/>
                  <a:t>Suppose:</a:t>
                </a:r>
              </a:p>
              <a:p>
                <a:pPr marL="819150" lvl="1" indent="-514350">
                  <a:buFont typeface="+mj-lt"/>
                  <a:buAutoNum type="arabicPeriod"/>
                </a:pP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𝑧</m:t>
                        </m:r>
                      </m:e>
                    </m:d>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e>
                    </m:d>
                    <m:r>
                      <a:rPr lang="en-US" b="0" i="1" smtClean="0">
                        <a:latin typeface="Cambria Math" panose="02040503050406030204" pitchFamily="18" charset="0"/>
                      </a:rPr>
                      <m:t>𝑧</m:t>
                    </m:r>
                  </m:oMath>
                </a14:m>
                <a:endParaRPr lang="en-US" dirty="0"/>
              </a:p>
              <a:p>
                <a:pPr marL="819150" lvl="1" indent="-514350">
                  <a:buFont typeface="+mj-lt"/>
                  <a:buAutoNum type="arabicPeriod"/>
                </a:pPr>
                <a:r>
                  <a:rPr lang="en-US" dirty="0"/>
                  <a:t>x = -2, y = 5, z = -4</a:t>
                </a:r>
              </a:p>
              <a:p>
                <a14:m>
                  <m:oMath xmlns:m="http://schemas.openxmlformats.org/officeDocument/2006/math">
                    <m:r>
                      <a:rPr lang="en-US" i="1" dirty="0" smtClean="0">
                        <a:latin typeface="Cambria Math" panose="02040503050406030204" pitchFamily="18" charset="0"/>
                      </a:rPr>
                      <m:t>𝑞</m:t>
                    </m:r>
                    <m:r>
                      <a:rPr lang="en-US" i="1" dirty="0" smtClean="0">
                        <a:latin typeface="Cambria Math" panose="02040503050406030204" pitchFamily="18" charset="0"/>
                      </a:rPr>
                      <m:t>=</m:t>
                    </m:r>
                    <m:r>
                      <a:rPr lang="en-US" i="1" dirty="0" err="1" smtClean="0">
                        <a:latin typeface="Cambria Math" panose="02040503050406030204" pitchFamily="18" charset="0"/>
                      </a:rPr>
                      <m:t>𝑥</m:t>
                    </m:r>
                    <m:r>
                      <a:rPr lang="en-US" i="1" dirty="0" err="1" smtClean="0">
                        <a:latin typeface="Cambria Math" panose="02040503050406030204" pitchFamily="18" charset="0"/>
                      </a:rPr>
                      <m:t>+</m:t>
                    </m:r>
                    <m:r>
                      <a:rPr lang="en-US" i="1" dirty="0" err="1" smtClean="0">
                        <a:latin typeface="Cambria Math" panose="02040503050406030204" pitchFamily="18" charset="0"/>
                      </a:rPr>
                      <m:t>𝑦</m:t>
                    </m:r>
                    <m:r>
                      <a:rPr lang="en-US" i="1" dirty="0" smtClean="0">
                        <a:latin typeface="Cambria Math" panose="02040503050406030204" pitchFamily="18" charset="0"/>
                        <a:ea typeface="Cambria Math" panose="02040503050406030204" pitchFamily="18" charset="0"/>
                      </a:rPr>
                      <m:t>→</m:t>
                    </m:r>
                    <m:f>
                      <m:fPr>
                        <m:ctrlPr>
                          <a:rPr lang="en-US" i="1" dirty="0" smtClean="0">
                            <a:latin typeface="Cambria Math" panose="02040503050406030204" pitchFamily="18" charset="0"/>
                            <a:ea typeface="Cambria Math" panose="02040503050406030204" pitchFamily="18" charset="0"/>
                          </a:rPr>
                        </m:ctrlPr>
                      </m:fPr>
                      <m:num>
                        <m:r>
                          <a:rPr lang="en-US"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𝑞</m:t>
                        </m:r>
                      </m:num>
                      <m:den>
                        <m:r>
                          <a:rPr lang="en-US" i="1" dirty="0" smtClean="0">
                            <a:latin typeface="Cambria Math" panose="02040503050406030204" pitchFamily="18" charset="0"/>
                            <a:ea typeface="Cambria Math" panose="02040503050406030204" pitchFamily="18" charset="0"/>
                          </a:rPr>
                          <m:t>𝜕</m:t>
                        </m:r>
                        <m:r>
                          <a:rPr lang="en-US" i="1" dirty="0" smtClean="0">
                            <a:latin typeface="Cambria Math" panose="02040503050406030204" pitchFamily="18" charset="0"/>
                            <a:ea typeface="Cambria Math" panose="02040503050406030204" pitchFamily="18" charset="0"/>
                          </a:rPr>
                          <m:t>𝑥</m:t>
                        </m:r>
                      </m:den>
                    </m:f>
                    <m:r>
                      <a:rPr lang="en-US" b="0" i="1" dirty="0" smtClean="0">
                        <a:latin typeface="Cambria Math" panose="02040503050406030204" pitchFamily="18" charset="0"/>
                        <a:ea typeface="Cambria Math" panose="02040503050406030204" pitchFamily="18" charset="0"/>
                      </a:rPr>
                      <m:t>=1,</m:t>
                    </m:r>
                    <m:f>
                      <m:fPr>
                        <m:ctrlPr>
                          <a:rPr lang="en-US" i="1" dirty="0">
                            <a:latin typeface="Cambria Math" panose="02040503050406030204" pitchFamily="18" charset="0"/>
                            <a:ea typeface="Cambria Math" panose="02040503050406030204" pitchFamily="18" charset="0"/>
                          </a:rPr>
                        </m:ctrlPr>
                      </m:fPr>
                      <m:num>
                        <m:r>
                          <a:rPr lang="en-US" i="1" dirty="0">
                            <a:latin typeface="Cambria Math" panose="02040503050406030204" pitchFamily="18" charset="0"/>
                            <a:ea typeface="Cambria Math" panose="02040503050406030204" pitchFamily="18" charset="0"/>
                          </a:rPr>
                          <m:t>𝜕</m:t>
                        </m:r>
                        <m:r>
                          <a:rPr lang="en-US" i="1" dirty="0">
                            <a:latin typeface="Cambria Math" panose="02040503050406030204" pitchFamily="18" charset="0"/>
                            <a:ea typeface="Cambria Math" panose="02040503050406030204" pitchFamily="18" charset="0"/>
                          </a:rPr>
                          <m:t>𝑞</m:t>
                        </m:r>
                      </m:num>
                      <m:den>
                        <m:r>
                          <a:rPr lang="en-US" i="1" dirty="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𝑦</m:t>
                        </m:r>
                      </m:den>
                    </m:f>
                    <m:r>
                      <a:rPr lang="en-US" i="1" dirty="0">
                        <a:latin typeface="Cambria Math" panose="02040503050406030204" pitchFamily="18" charset="0"/>
                        <a:ea typeface="Cambria Math" panose="02040503050406030204" pitchFamily="18" charset="0"/>
                      </a:rPr>
                      <m:t>=1</m:t>
                    </m:r>
                  </m:oMath>
                </a14:m>
                <a:endParaRPr lang="en-US" dirty="0"/>
              </a:p>
              <a:p>
                <a14:m>
                  <m:oMath xmlns:m="http://schemas.openxmlformats.org/officeDocument/2006/math">
                    <m:r>
                      <a:rPr lang="en-US" b="0" i="1" dirty="0" smtClean="0">
                        <a:latin typeface="Cambria Math" panose="02040503050406030204" pitchFamily="18" charset="0"/>
                      </a:rPr>
                      <m:t>𝑓</m:t>
                    </m:r>
                    <m:r>
                      <a:rPr lang="en-US" i="1" dirty="0" smtClean="0">
                        <a:latin typeface="Cambria Math" panose="02040503050406030204" pitchFamily="18" charset="0"/>
                      </a:rPr>
                      <m:t>=</m:t>
                    </m:r>
                    <m:r>
                      <a:rPr lang="en-US" b="0" i="1" dirty="0" smtClean="0">
                        <a:latin typeface="Cambria Math" panose="02040503050406030204" pitchFamily="18" charset="0"/>
                      </a:rPr>
                      <m:t>𝑞</m:t>
                    </m:r>
                    <m:r>
                      <a:rPr lang="en-US" b="0"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rPr>
                      <m:t>𝑧</m:t>
                    </m:r>
                    <m:r>
                      <a:rPr lang="en-US" i="1" dirty="0" smtClean="0">
                        <a:latin typeface="Cambria Math" panose="02040503050406030204" pitchFamily="18" charset="0"/>
                        <a:ea typeface="Cambria Math" panose="02040503050406030204" pitchFamily="18" charset="0"/>
                      </a:rPr>
                      <m:t>→</m:t>
                    </m:r>
                    <m:f>
                      <m:fPr>
                        <m:ctrlPr>
                          <a:rPr lang="en-US" i="1" dirty="0" smtClean="0">
                            <a:latin typeface="Cambria Math" panose="02040503050406030204" pitchFamily="18" charset="0"/>
                            <a:ea typeface="Cambria Math" panose="02040503050406030204" pitchFamily="18" charset="0"/>
                          </a:rPr>
                        </m:ctrlPr>
                      </m:fPr>
                      <m:num>
                        <m:r>
                          <a:rPr lang="en-US"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𝑓</m:t>
                        </m:r>
                      </m:num>
                      <m:den>
                        <m:r>
                          <a:rPr lang="en-US"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𝑞</m:t>
                        </m:r>
                      </m:den>
                    </m:f>
                    <m:r>
                      <a:rPr lang="en-US" b="0"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𝑧</m:t>
                    </m:r>
                    <m:r>
                      <a:rPr lang="en-US" b="0" i="1" dirty="0" smtClean="0">
                        <a:latin typeface="Cambria Math" panose="02040503050406030204" pitchFamily="18" charset="0"/>
                        <a:ea typeface="Cambria Math" panose="02040503050406030204" pitchFamily="18" charset="0"/>
                      </a:rPr>
                      <m:t>,</m:t>
                    </m:r>
                    <m:f>
                      <m:fPr>
                        <m:ctrlPr>
                          <a:rPr lang="en-US" i="1" dirty="0">
                            <a:latin typeface="Cambria Math" panose="02040503050406030204" pitchFamily="18" charset="0"/>
                            <a:ea typeface="Cambria Math" panose="02040503050406030204" pitchFamily="18" charset="0"/>
                          </a:rPr>
                        </m:ctrlPr>
                      </m:fPr>
                      <m:num>
                        <m:r>
                          <a:rPr lang="en-US" i="1" dirty="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𝑓</m:t>
                        </m:r>
                      </m:num>
                      <m:den>
                        <m:r>
                          <a:rPr lang="en-US" i="1" dirty="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𝑧</m:t>
                        </m:r>
                      </m:den>
                    </m:f>
                    <m:r>
                      <a:rPr lang="en-US" i="1" dirty="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𝑞</m:t>
                    </m:r>
                  </m:oMath>
                </a14:m>
                <a:endParaRPr lang="en-US" dirty="0"/>
              </a:p>
              <a:p>
                <a:r>
                  <a:rPr lang="en-US" dirty="0"/>
                  <a:t>We want:</a:t>
                </a:r>
              </a:p>
              <a:p>
                <a:pPr marL="76200" indent="0">
                  <a:buNone/>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rPr>
                            <m:t>𝜕</m:t>
                          </m:r>
                          <m:r>
                            <a:rPr lang="en-US" b="0" i="1" smtClean="0">
                              <a:latin typeface="Cambria Math" panose="02040503050406030204" pitchFamily="18" charset="0"/>
                            </a:rPr>
                            <m:t>𝑓</m:t>
                          </m:r>
                        </m:num>
                        <m:den>
                          <m:r>
                            <a:rPr lang="en-US" i="1" smtClean="0">
                              <a:latin typeface="Cambria Math" panose="02040503050406030204" pitchFamily="18" charset="0"/>
                            </a:rPr>
                            <m:t>𝜕</m:t>
                          </m:r>
                          <m:r>
                            <a:rPr lang="en-US" i="1" smtClean="0">
                              <a:latin typeface="Cambria Math" panose="02040503050406030204" pitchFamily="18" charset="0"/>
                            </a:rPr>
                            <m:t>𝑥</m:t>
                          </m:r>
                        </m:den>
                      </m:f>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m:t>
                          </m:r>
                          <m:r>
                            <a:rPr lang="en-US" i="1">
                              <a:latin typeface="Cambria Math" panose="02040503050406030204" pitchFamily="18" charset="0"/>
                            </a:rPr>
                            <m:t>𝑓</m:t>
                          </m:r>
                        </m:num>
                        <m:den>
                          <m:r>
                            <a:rPr lang="en-US" i="1">
                              <a:latin typeface="Cambria Math" panose="02040503050406030204" pitchFamily="18" charset="0"/>
                            </a:rPr>
                            <m:t>𝜕</m:t>
                          </m:r>
                          <m:r>
                            <a:rPr lang="en-US" b="0" i="1" smtClean="0">
                              <a:latin typeface="Cambria Math" panose="02040503050406030204" pitchFamily="18" charset="0"/>
                            </a:rPr>
                            <m:t>𝑦</m:t>
                          </m:r>
                        </m:den>
                      </m:f>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m:t>
                          </m:r>
                          <m:r>
                            <a:rPr lang="en-US" i="1">
                              <a:latin typeface="Cambria Math" panose="02040503050406030204" pitchFamily="18" charset="0"/>
                            </a:rPr>
                            <m:t>𝑓</m:t>
                          </m:r>
                        </m:num>
                        <m:den>
                          <m:r>
                            <a:rPr lang="en-US" i="1">
                              <a:latin typeface="Cambria Math" panose="02040503050406030204" pitchFamily="18" charset="0"/>
                            </a:rPr>
                            <m:t>𝜕</m:t>
                          </m:r>
                          <m:r>
                            <a:rPr lang="en-US" b="0" i="1" smtClean="0">
                              <a:latin typeface="Cambria Math" panose="02040503050406030204" pitchFamily="18" charset="0"/>
                            </a:rPr>
                            <m:t>𝑧</m:t>
                          </m:r>
                        </m:den>
                      </m:f>
                    </m:oMath>
                  </m:oMathPara>
                </a14:m>
                <a:endParaRPr lang="en-US" dirty="0"/>
              </a:p>
            </p:txBody>
          </p:sp>
        </mc:Choice>
        <mc:Fallback xmlns="">
          <p:sp>
            <p:nvSpPr>
              <p:cNvPr id="3" name="Content Placeholder 2">
                <a:extLst>
                  <a:ext uri="{FF2B5EF4-FFF2-40B4-BE49-F238E27FC236}">
                    <a16:creationId xmlns:a16="http://schemas.microsoft.com/office/drawing/2014/main" id="{C6D648DF-C9BB-DFFC-5A8F-C001391B3439}"/>
                  </a:ext>
                </a:extLst>
              </p:cNvPr>
              <p:cNvSpPr>
                <a:spLocks noGrp="1" noRot="1" noChangeAspect="1" noMove="1" noResize="1" noEditPoints="1" noAdjustHandles="1" noChangeArrowheads="1" noChangeShapeType="1" noTextEdit="1"/>
              </p:cNvSpPr>
              <p:nvPr>
                <p:ph idx="1"/>
              </p:nvPr>
            </p:nvSpPr>
            <p:spPr>
              <a:xfrm>
                <a:off x="304800" y="1228153"/>
                <a:ext cx="5388990" cy="5021979"/>
              </a:xfrm>
              <a:blipFill>
                <a:blip r:embed="rId2"/>
                <a:stretch>
                  <a:fillRect l="-3167" t="-3034"/>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718AE200-EE9F-426A-E713-9C93E4A3190C}"/>
              </a:ext>
            </a:extLst>
          </p:cNvPr>
          <p:cNvSpPr>
            <a:spLocks noGrp="1"/>
          </p:cNvSpPr>
          <p:nvPr>
            <p:ph type="dt" sz="half" idx="10"/>
          </p:nvPr>
        </p:nvSpPr>
        <p:spPr/>
        <p:txBody>
          <a:bodyPr/>
          <a:lstStyle/>
          <a:p>
            <a:endParaRPr lang="en-US" dirty="0"/>
          </a:p>
        </p:txBody>
      </p:sp>
      <p:sp>
        <p:nvSpPr>
          <p:cNvPr id="5" name="Footer Placeholder 4">
            <a:extLst>
              <a:ext uri="{FF2B5EF4-FFF2-40B4-BE49-F238E27FC236}">
                <a16:creationId xmlns:a16="http://schemas.microsoft.com/office/drawing/2014/main" id="{FD2DC60E-29F6-C67F-6A68-E79EFDEA16D9}"/>
              </a:ext>
            </a:extLst>
          </p:cNvPr>
          <p:cNvSpPr>
            <a:spLocks noGrp="1"/>
          </p:cNvSpPr>
          <p:nvPr>
            <p:ph type="ftr" sz="quarter" idx="11"/>
          </p:nvPr>
        </p:nvSpPr>
        <p:spPr/>
        <p:txBody>
          <a:bodyPr/>
          <a:lstStyle/>
          <a:p>
            <a:r>
              <a:rPr lang="en-US"/>
              <a:t>Introduction to AI</a:t>
            </a:r>
          </a:p>
        </p:txBody>
      </p:sp>
      <p:sp>
        <p:nvSpPr>
          <p:cNvPr id="6" name="Slide Number Placeholder 5">
            <a:extLst>
              <a:ext uri="{FF2B5EF4-FFF2-40B4-BE49-F238E27FC236}">
                <a16:creationId xmlns:a16="http://schemas.microsoft.com/office/drawing/2014/main" id="{331EC8BD-D44C-38B3-E8EB-B3F856D03C83}"/>
              </a:ext>
            </a:extLst>
          </p:cNvPr>
          <p:cNvSpPr>
            <a:spLocks noGrp="1"/>
          </p:cNvSpPr>
          <p:nvPr>
            <p:ph type="sldNum" sz="quarter" idx="12"/>
          </p:nvPr>
        </p:nvSpPr>
        <p:spPr/>
        <p:txBody>
          <a:bodyPr/>
          <a:lstStyle/>
          <a:p>
            <a:fld id="{B7884E68-CE57-44C0-BE0F-84C629DF22D5}" type="slidenum">
              <a:rPr lang="en-US" smtClean="0"/>
              <a:t>54</a:t>
            </a:fld>
            <a:endParaRPr lang="en-US"/>
          </a:p>
        </p:txBody>
      </p:sp>
      <p:sp>
        <p:nvSpPr>
          <p:cNvPr id="7" name="Rectangle 6">
            <a:extLst>
              <a:ext uri="{FF2B5EF4-FFF2-40B4-BE49-F238E27FC236}">
                <a16:creationId xmlns:a16="http://schemas.microsoft.com/office/drawing/2014/main" id="{2945691A-619B-A011-3E41-3FB2F3693B03}"/>
              </a:ext>
            </a:extLst>
          </p:cNvPr>
          <p:cNvSpPr/>
          <p:nvPr/>
        </p:nvSpPr>
        <p:spPr>
          <a:xfrm>
            <a:off x="782425" y="2828041"/>
            <a:ext cx="4756816" cy="8484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7FEA7087-B8B4-59C6-88DC-B76BA6141068}"/>
              </a:ext>
            </a:extLst>
          </p:cNvPr>
          <p:cNvSpPr/>
          <p:nvPr/>
        </p:nvSpPr>
        <p:spPr>
          <a:xfrm>
            <a:off x="782425" y="3741440"/>
            <a:ext cx="4756816" cy="848413"/>
          </a:xfrm>
          <a:prstGeom prst="rect">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2C79B964-E4F6-07B6-FA65-FF22B364C016}"/>
                  </a:ext>
                </a:extLst>
              </p:cNvPr>
              <p:cNvSpPr txBox="1"/>
              <p:nvPr/>
            </p:nvSpPr>
            <p:spPr>
              <a:xfrm>
                <a:off x="8249349" y="5028073"/>
                <a:ext cx="605978" cy="856838"/>
              </a:xfrm>
              <a:prstGeom prst="rect">
                <a:avLst/>
              </a:prstGeom>
              <a:noFill/>
              <a:ln w="25400">
                <a:solidFill>
                  <a:srgbClr val="7030A0"/>
                </a:solidFill>
              </a:ln>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i="1" smtClean="0">
                              <a:latin typeface="Cambria Math" panose="02040503050406030204" pitchFamily="18" charset="0"/>
                            </a:rPr>
                          </m:ctrlPr>
                        </m:fPr>
                        <m:num>
                          <m:r>
                            <a:rPr lang="en-US" sz="2400" i="1" smtClean="0">
                              <a:latin typeface="Cambria Math" panose="02040503050406030204" pitchFamily="18" charset="0"/>
                            </a:rPr>
                            <m:t>𝜕</m:t>
                          </m:r>
                          <m:r>
                            <a:rPr lang="en-US" sz="2400" b="0" i="1" smtClean="0">
                              <a:latin typeface="Cambria Math" panose="02040503050406030204" pitchFamily="18" charset="0"/>
                            </a:rPr>
                            <m:t>𝑓</m:t>
                          </m:r>
                        </m:num>
                        <m:den>
                          <m:r>
                            <a:rPr lang="en-US" sz="2400" i="1" smtClean="0">
                              <a:latin typeface="Cambria Math" panose="02040503050406030204" pitchFamily="18" charset="0"/>
                            </a:rPr>
                            <m:t>𝜕</m:t>
                          </m:r>
                          <m:r>
                            <a:rPr lang="en-US" sz="2400" b="0" i="1" smtClean="0">
                              <a:latin typeface="Cambria Math" panose="02040503050406030204" pitchFamily="18" charset="0"/>
                            </a:rPr>
                            <m:t>𝑞</m:t>
                          </m:r>
                        </m:den>
                      </m:f>
                    </m:oMath>
                  </m:oMathPara>
                </a14:m>
                <a:endParaRPr lang="en-US" sz="2400" dirty="0"/>
              </a:p>
            </p:txBody>
          </p:sp>
        </mc:Choice>
        <mc:Fallback xmlns="">
          <p:sp>
            <p:nvSpPr>
              <p:cNvPr id="10" name="TextBox 9">
                <a:extLst>
                  <a:ext uri="{FF2B5EF4-FFF2-40B4-BE49-F238E27FC236}">
                    <a16:creationId xmlns:a16="http://schemas.microsoft.com/office/drawing/2014/main" id="{2C79B964-E4F6-07B6-FA65-FF22B364C016}"/>
                  </a:ext>
                </a:extLst>
              </p:cNvPr>
              <p:cNvSpPr txBox="1">
                <a:spLocks noRot="1" noChangeAspect="1" noMove="1" noResize="1" noEditPoints="1" noAdjustHandles="1" noChangeArrowheads="1" noChangeShapeType="1" noTextEdit="1"/>
              </p:cNvSpPr>
              <p:nvPr/>
            </p:nvSpPr>
            <p:spPr>
              <a:xfrm>
                <a:off x="8249349" y="5028073"/>
                <a:ext cx="605978" cy="856838"/>
              </a:xfrm>
              <a:prstGeom prst="rect">
                <a:avLst/>
              </a:prstGeom>
              <a:blipFill>
                <a:blip r:embed="rId4"/>
                <a:stretch>
                  <a:fillRect/>
                </a:stretch>
              </a:blipFill>
              <a:ln w="25400">
                <a:solidFill>
                  <a:srgbClr val="7030A0"/>
                </a:solidFill>
              </a:ln>
            </p:spPr>
            <p:txBody>
              <a:bodyPr/>
              <a:lstStyle/>
              <a:p>
                <a:r>
                  <a:rPr lang="en-US">
                    <a:noFill/>
                  </a:rPr>
                  <a:t> </a:t>
                </a:r>
              </a:p>
            </p:txBody>
          </p:sp>
        </mc:Fallback>
      </mc:AlternateContent>
      <p:cxnSp>
        <p:nvCxnSpPr>
          <p:cNvPr id="12" name="Straight Arrow Connector 11">
            <a:extLst>
              <a:ext uri="{FF2B5EF4-FFF2-40B4-BE49-F238E27FC236}">
                <a16:creationId xmlns:a16="http://schemas.microsoft.com/office/drawing/2014/main" id="{09168BA5-A07F-5BD1-F47A-B65C4525E427}"/>
              </a:ext>
            </a:extLst>
          </p:cNvPr>
          <p:cNvCxnSpPr>
            <a:cxnSpLocks/>
            <a:stCxn id="10" idx="0"/>
          </p:cNvCxnSpPr>
          <p:nvPr/>
        </p:nvCxnSpPr>
        <p:spPr>
          <a:xfrm flipV="1">
            <a:off x="8552338" y="3642189"/>
            <a:ext cx="358890" cy="1385884"/>
          </a:xfrm>
          <a:prstGeom prst="straightConnector1">
            <a:avLst/>
          </a:prstGeom>
          <a:ln w="254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636A7CE8-E3D8-2F00-0428-3CF7E2961253}"/>
              </a:ext>
            </a:extLst>
          </p:cNvPr>
          <p:cNvSpPr txBox="1"/>
          <p:nvPr/>
        </p:nvSpPr>
        <p:spPr>
          <a:xfrm>
            <a:off x="11519792" y="3904036"/>
            <a:ext cx="367408" cy="523220"/>
          </a:xfrm>
          <a:prstGeom prst="rect">
            <a:avLst/>
          </a:prstGeom>
          <a:noFill/>
        </p:spPr>
        <p:txBody>
          <a:bodyPr wrap="none" rtlCol="0">
            <a:spAutoFit/>
          </a:bodyPr>
          <a:lstStyle/>
          <a:p>
            <a:r>
              <a:rPr lang="en-US" sz="2800" dirty="0">
                <a:solidFill>
                  <a:srgbClr val="CC0000"/>
                </a:solidFill>
              </a:rPr>
              <a:t>1</a:t>
            </a:r>
          </a:p>
        </p:txBody>
      </p:sp>
      <p:cxnSp>
        <p:nvCxnSpPr>
          <p:cNvPr id="15" name="Straight Arrow Connector 14">
            <a:extLst>
              <a:ext uri="{FF2B5EF4-FFF2-40B4-BE49-F238E27FC236}">
                <a16:creationId xmlns:a16="http://schemas.microsoft.com/office/drawing/2014/main" id="{576E10A5-6CAD-72B5-7748-AD3FF541BAE9}"/>
              </a:ext>
            </a:extLst>
          </p:cNvPr>
          <p:cNvCxnSpPr>
            <a:cxnSpLocks/>
          </p:cNvCxnSpPr>
          <p:nvPr/>
        </p:nvCxnSpPr>
        <p:spPr>
          <a:xfrm flipH="1" flipV="1">
            <a:off x="4191171" y="4522568"/>
            <a:ext cx="4058178" cy="960976"/>
          </a:xfrm>
          <a:prstGeom prst="straightConnector1">
            <a:avLst/>
          </a:prstGeom>
          <a:ln>
            <a:solidFill>
              <a:schemeClr val="bg1">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020F64D2-54AB-E214-8F03-DC3506788EEC}"/>
              </a:ext>
            </a:extLst>
          </p:cNvPr>
          <p:cNvSpPr/>
          <p:nvPr/>
        </p:nvSpPr>
        <p:spPr>
          <a:xfrm>
            <a:off x="3022247" y="3748569"/>
            <a:ext cx="1168924" cy="773999"/>
          </a:xfrm>
          <a:prstGeom prst="rect">
            <a:avLst/>
          </a:prstGeom>
          <a:noFill/>
          <a:ln w="15875">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2AFC5CBC-490B-DE43-06A3-85079DB9197F}"/>
              </a:ext>
            </a:extLst>
          </p:cNvPr>
          <p:cNvSpPr txBox="1"/>
          <p:nvPr/>
        </p:nvSpPr>
        <p:spPr>
          <a:xfrm>
            <a:off x="6171415" y="4546619"/>
            <a:ext cx="367408" cy="523220"/>
          </a:xfrm>
          <a:prstGeom prst="rect">
            <a:avLst/>
          </a:prstGeom>
          <a:noFill/>
        </p:spPr>
        <p:txBody>
          <a:bodyPr wrap="none" rtlCol="0">
            <a:spAutoFit/>
          </a:bodyPr>
          <a:lstStyle/>
          <a:p>
            <a:r>
              <a:rPr lang="en-US" sz="2800" dirty="0">
                <a:solidFill>
                  <a:srgbClr val="CC0000"/>
                </a:solidFill>
              </a:rPr>
              <a:t>3</a:t>
            </a:r>
          </a:p>
        </p:txBody>
      </p:sp>
      <p:pic>
        <p:nvPicPr>
          <p:cNvPr id="14" name="Picture 13">
            <a:extLst>
              <a:ext uri="{FF2B5EF4-FFF2-40B4-BE49-F238E27FC236}">
                <a16:creationId xmlns:a16="http://schemas.microsoft.com/office/drawing/2014/main" id="{9EA43CA4-F748-DAF9-E986-842C401AB854}"/>
              </a:ext>
            </a:extLst>
          </p:cNvPr>
          <p:cNvPicPr>
            <a:picLocks noChangeAspect="1"/>
          </p:cNvPicPr>
          <p:nvPr/>
        </p:nvPicPr>
        <p:blipFill>
          <a:blip r:embed="rId5"/>
          <a:stretch>
            <a:fillRect/>
          </a:stretch>
        </p:blipFill>
        <p:spPr>
          <a:xfrm>
            <a:off x="5587990" y="2068249"/>
            <a:ext cx="6496050" cy="2847975"/>
          </a:xfrm>
          <a:prstGeom prst="rect">
            <a:avLst/>
          </a:prstGeom>
        </p:spPr>
      </p:pic>
    </p:spTree>
    <p:extLst>
      <p:ext uri="{BB962C8B-B14F-4D97-AF65-F5344CB8AC3E}">
        <p14:creationId xmlns:p14="http://schemas.microsoft.com/office/powerpoint/2010/main" val="86560092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F5DA57-45E0-01D1-BC95-81A6D5795BFB}"/>
              </a:ext>
            </a:extLst>
          </p:cNvPr>
          <p:cNvSpPr>
            <a:spLocks noGrp="1"/>
          </p:cNvSpPr>
          <p:nvPr>
            <p:ph type="title"/>
          </p:nvPr>
        </p:nvSpPr>
        <p:spPr/>
        <p:txBody>
          <a:bodyPr>
            <a:normAutofit fontScale="90000"/>
          </a:bodyPr>
          <a:lstStyle/>
          <a:p>
            <a:r>
              <a:rPr lang="en-US" dirty="0"/>
              <a:t>Backpropagation Simple Example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6D648DF-C9BB-DFFC-5A8F-C001391B3439}"/>
                  </a:ext>
                </a:extLst>
              </p:cNvPr>
              <p:cNvSpPr>
                <a:spLocks noGrp="1"/>
              </p:cNvSpPr>
              <p:nvPr>
                <p:ph idx="1"/>
              </p:nvPr>
            </p:nvSpPr>
            <p:spPr>
              <a:xfrm>
                <a:off x="304800" y="1228153"/>
                <a:ext cx="5388990" cy="5021979"/>
              </a:xfrm>
            </p:spPr>
            <p:txBody>
              <a:bodyPr/>
              <a:lstStyle/>
              <a:p>
                <a:r>
                  <a:rPr lang="en-US" dirty="0"/>
                  <a:t>Suppose:</a:t>
                </a:r>
              </a:p>
              <a:p>
                <a:pPr marL="819150" lvl="1" indent="-514350">
                  <a:buFont typeface="+mj-lt"/>
                  <a:buAutoNum type="arabicPeriod"/>
                </a:pP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𝑧</m:t>
                        </m:r>
                      </m:e>
                    </m:d>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e>
                    </m:d>
                    <m:r>
                      <a:rPr lang="en-US" b="0" i="1" smtClean="0">
                        <a:latin typeface="Cambria Math" panose="02040503050406030204" pitchFamily="18" charset="0"/>
                      </a:rPr>
                      <m:t>𝑧</m:t>
                    </m:r>
                  </m:oMath>
                </a14:m>
                <a:endParaRPr lang="en-US" dirty="0"/>
              </a:p>
              <a:p>
                <a:pPr marL="819150" lvl="1" indent="-514350">
                  <a:buFont typeface="+mj-lt"/>
                  <a:buAutoNum type="arabicPeriod"/>
                </a:pPr>
                <a:r>
                  <a:rPr lang="en-US" dirty="0"/>
                  <a:t>x = -2, y = 5, z = -4</a:t>
                </a:r>
              </a:p>
              <a:p>
                <a14:m>
                  <m:oMath xmlns:m="http://schemas.openxmlformats.org/officeDocument/2006/math">
                    <m:r>
                      <a:rPr lang="en-US" i="1" dirty="0" smtClean="0">
                        <a:latin typeface="Cambria Math" panose="02040503050406030204" pitchFamily="18" charset="0"/>
                      </a:rPr>
                      <m:t>𝑞</m:t>
                    </m:r>
                    <m:r>
                      <a:rPr lang="en-US" i="1" dirty="0" smtClean="0">
                        <a:latin typeface="Cambria Math" panose="02040503050406030204" pitchFamily="18" charset="0"/>
                      </a:rPr>
                      <m:t>=</m:t>
                    </m:r>
                    <m:r>
                      <a:rPr lang="en-US" i="1" dirty="0" err="1" smtClean="0">
                        <a:latin typeface="Cambria Math" panose="02040503050406030204" pitchFamily="18" charset="0"/>
                      </a:rPr>
                      <m:t>𝑥</m:t>
                    </m:r>
                    <m:r>
                      <a:rPr lang="en-US" i="1" dirty="0" err="1" smtClean="0">
                        <a:latin typeface="Cambria Math" panose="02040503050406030204" pitchFamily="18" charset="0"/>
                      </a:rPr>
                      <m:t>+</m:t>
                    </m:r>
                    <m:r>
                      <a:rPr lang="en-US" i="1" dirty="0" err="1" smtClean="0">
                        <a:latin typeface="Cambria Math" panose="02040503050406030204" pitchFamily="18" charset="0"/>
                      </a:rPr>
                      <m:t>𝑦</m:t>
                    </m:r>
                    <m:r>
                      <a:rPr lang="en-US" i="1" dirty="0" smtClean="0">
                        <a:latin typeface="Cambria Math" panose="02040503050406030204" pitchFamily="18" charset="0"/>
                        <a:ea typeface="Cambria Math" panose="02040503050406030204" pitchFamily="18" charset="0"/>
                      </a:rPr>
                      <m:t>→</m:t>
                    </m:r>
                    <m:f>
                      <m:fPr>
                        <m:ctrlPr>
                          <a:rPr lang="en-US" i="1" dirty="0" smtClean="0">
                            <a:latin typeface="Cambria Math" panose="02040503050406030204" pitchFamily="18" charset="0"/>
                            <a:ea typeface="Cambria Math" panose="02040503050406030204" pitchFamily="18" charset="0"/>
                          </a:rPr>
                        </m:ctrlPr>
                      </m:fPr>
                      <m:num>
                        <m:r>
                          <a:rPr lang="en-US"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𝑞</m:t>
                        </m:r>
                      </m:num>
                      <m:den>
                        <m:r>
                          <a:rPr lang="en-US" i="1" dirty="0" smtClean="0">
                            <a:latin typeface="Cambria Math" panose="02040503050406030204" pitchFamily="18" charset="0"/>
                            <a:ea typeface="Cambria Math" panose="02040503050406030204" pitchFamily="18" charset="0"/>
                          </a:rPr>
                          <m:t>𝜕</m:t>
                        </m:r>
                        <m:r>
                          <a:rPr lang="en-US" i="1" dirty="0" smtClean="0">
                            <a:latin typeface="Cambria Math" panose="02040503050406030204" pitchFamily="18" charset="0"/>
                            <a:ea typeface="Cambria Math" panose="02040503050406030204" pitchFamily="18" charset="0"/>
                          </a:rPr>
                          <m:t>𝑥</m:t>
                        </m:r>
                      </m:den>
                    </m:f>
                    <m:r>
                      <a:rPr lang="en-US" b="0" i="1" dirty="0" smtClean="0">
                        <a:latin typeface="Cambria Math" panose="02040503050406030204" pitchFamily="18" charset="0"/>
                        <a:ea typeface="Cambria Math" panose="02040503050406030204" pitchFamily="18" charset="0"/>
                      </a:rPr>
                      <m:t>=1,</m:t>
                    </m:r>
                    <m:f>
                      <m:fPr>
                        <m:ctrlPr>
                          <a:rPr lang="en-US" i="1" dirty="0">
                            <a:latin typeface="Cambria Math" panose="02040503050406030204" pitchFamily="18" charset="0"/>
                            <a:ea typeface="Cambria Math" panose="02040503050406030204" pitchFamily="18" charset="0"/>
                          </a:rPr>
                        </m:ctrlPr>
                      </m:fPr>
                      <m:num>
                        <m:r>
                          <a:rPr lang="en-US" i="1" dirty="0">
                            <a:latin typeface="Cambria Math" panose="02040503050406030204" pitchFamily="18" charset="0"/>
                            <a:ea typeface="Cambria Math" panose="02040503050406030204" pitchFamily="18" charset="0"/>
                          </a:rPr>
                          <m:t>𝜕</m:t>
                        </m:r>
                        <m:r>
                          <a:rPr lang="en-US" i="1" dirty="0">
                            <a:latin typeface="Cambria Math" panose="02040503050406030204" pitchFamily="18" charset="0"/>
                            <a:ea typeface="Cambria Math" panose="02040503050406030204" pitchFamily="18" charset="0"/>
                          </a:rPr>
                          <m:t>𝑞</m:t>
                        </m:r>
                      </m:num>
                      <m:den>
                        <m:r>
                          <a:rPr lang="en-US" i="1" dirty="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𝑦</m:t>
                        </m:r>
                      </m:den>
                    </m:f>
                    <m:r>
                      <a:rPr lang="en-US" i="1" dirty="0">
                        <a:latin typeface="Cambria Math" panose="02040503050406030204" pitchFamily="18" charset="0"/>
                        <a:ea typeface="Cambria Math" panose="02040503050406030204" pitchFamily="18" charset="0"/>
                      </a:rPr>
                      <m:t>=1</m:t>
                    </m:r>
                  </m:oMath>
                </a14:m>
                <a:endParaRPr lang="en-US" dirty="0"/>
              </a:p>
              <a:p>
                <a14:m>
                  <m:oMath xmlns:m="http://schemas.openxmlformats.org/officeDocument/2006/math">
                    <m:r>
                      <a:rPr lang="en-US" b="0" i="1" dirty="0" smtClean="0">
                        <a:latin typeface="Cambria Math" panose="02040503050406030204" pitchFamily="18" charset="0"/>
                      </a:rPr>
                      <m:t>𝑓</m:t>
                    </m:r>
                    <m:r>
                      <a:rPr lang="en-US" i="1" dirty="0" smtClean="0">
                        <a:latin typeface="Cambria Math" panose="02040503050406030204" pitchFamily="18" charset="0"/>
                      </a:rPr>
                      <m:t>=</m:t>
                    </m:r>
                    <m:r>
                      <a:rPr lang="en-US" b="0" i="1" dirty="0" smtClean="0">
                        <a:latin typeface="Cambria Math" panose="02040503050406030204" pitchFamily="18" charset="0"/>
                      </a:rPr>
                      <m:t>𝑞</m:t>
                    </m:r>
                    <m:r>
                      <a:rPr lang="en-US" b="0"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rPr>
                      <m:t>𝑧</m:t>
                    </m:r>
                    <m:r>
                      <a:rPr lang="en-US" i="1" dirty="0" smtClean="0">
                        <a:latin typeface="Cambria Math" panose="02040503050406030204" pitchFamily="18" charset="0"/>
                        <a:ea typeface="Cambria Math" panose="02040503050406030204" pitchFamily="18" charset="0"/>
                      </a:rPr>
                      <m:t>→</m:t>
                    </m:r>
                    <m:f>
                      <m:fPr>
                        <m:ctrlPr>
                          <a:rPr lang="en-US" i="1" dirty="0" smtClean="0">
                            <a:latin typeface="Cambria Math" panose="02040503050406030204" pitchFamily="18" charset="0"/>
                            <a:ea typeface="Cambria Math" panose="02040503050406030204" pitchFamily="18" charset="0"/>
                          </a:rPr>
                        </m:ctrlPr>
                      </m:fPr>
                      <m:num>
                        <m:r>
                          <a:rPr lang="en-US"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𝑓</m:t>
                        </m:r>
                      </m:num>
                      <m:den>
                        <m:r>
                          <a:rPr lang="en-US"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𝑞</m:t>
                        </m:r>
                      </m:den>
                    </m:f>
                    <m:r>
                      <a:rPr lang="en-US" b="0"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𝑧</m:t>
                    </m:r>
                    <m:r>
                      <a:rPr lang="en-US" b="0" i="1" dirty="0" smtClean="0">
                        <a:latin typeface="Cambria Math" panose="02040503050406030204" pitchFamily="18" charset="0"/>
                        <a:ea typeface="Cambria Math" panose="02040503050406030204" pitchFamily="18" charset="0"/>
                      </a:rPr>
                      <m:t>,</m:t>
                    </m:r>
                    <m:f>
                      <m:fPr>
                        <m:ctrlPr>
                          <a:rPr lang="en-US" i="1" dirty="0">
                            <a:latin typeface="Cambria Math" panose="02040503050406030204" pitchFamily="18" charset="0"/>
                            <a:ea typeface="Cambria Math" panose="02040503050406030204" pitchFamily="18" charset="0"/>
                          </a:rPr>
                        </m:ctrlPr>
                      </m:fPr>
                      <m:num>
                        <m:r>
                          <a:rPr lang="en-US" i="1" dirty="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𝑓</m:t>
                        </m:r>
                      </m:num>
                      <m:den>
                        <m:r>
                          <a:rPr lang="en-US" i="1" dirty="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𝑧</m:t>
                        </m:r>
                      </m:den>
                    </m:f>
                    <m:r>
                      <a:rPr lang="en-US" i="1" dirty="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𝑞</m:t>
                    </m:r>
                  </m:oMath>
                </a14:m>
                <a:endParaRPr lang="en-US" dirty="0"/>
              </a:p>
              <a:p>
                <a:r>
                  <a:rPr lang="en-US" dirty="0"/>
                  <a:t>We want:</a:t>
                </a:r>
              </a:p>
              <a:p>
                <a:pPr marL="76200" indent="0">
                  <a:buNone/>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rPr>
                            <m:t>𝜕</m:t>
                          </m:r>
                          <m:r>
                            <a:rPr lang="en-US" b="0" i="1" smtClean="0">
                              <a:latin typeface="Cambria Math" panose="02040503050406030204" pitchFamily="18" charset="0"/>
                            </a:rPr>
                            <m:t>𝑓</m:t>
                          </m:r>
                        </m:num>
                        <m:den>
                          <m:r>
                            <a:rPr lang="en-US" i="1" smtClean="0">
                              <a:latin typeface="Cambria Math" panose="02040503050406030204" pitchFamily="18" charset="0"/>
                            </a:rPr>
                            <m:t>𝜕</m:t>
                          </m:r>
                          <m:r>
                            <a:rPr lang="en-US" i="1" smtClean="0">
                              <a:latin typeface="Cambria Math" panose="02040503050406030204" pitchFamily="18" charset="0"/>
                            </a:rPr>
                            <m:t>𝑥</m:t>
                          </m:r>
                        </m:den>
                      </m:f>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m:t>
                          </m:r>
                          <m:r>
                            <a:rPr lang="en-US" i="1">
                              <a:latin typeface="Cambria Math" panose="02040503050406030204" pitchFamily="18" charset="0"/>
                            </a:rPr>
                            <m:t>𝑓</m:t>
                          </m:r>
                        </m:num>
                        <m:den>
                          <m:r>
                            <a:rPr lang="en-US" i="1">
                              <a:latin typeface="Cambria Math" panose="02040503050406030204" pitchFamily="18" charset="0"/>
                            </a:rPr>
                            <m:t>𝜕</m:t>
                          </m:r>
                          <m:r>
                            <a:rPr lang="en-US" b="0" i="1" smtClean="0">
                              <a:latin typeface="Cambria Math" panose="02040503050406030204" pitchFamily="18" charset="0"/>
                            </a:rPr>
                            <m:t>𝑦</m:t>
                          </m:r>
                        </m:den>
                      </m:f>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m:t>
                          </m:r>
                          <m:r>
                            <a:rPr lang="en-US" i="1">
                              <a:latin typeface="Cambria Math" panose="02040503050406030204" pitchFamily="18" charset="0"/>
                            </a:rPr>
                            <m:t>𝑓</m:t>
                          </m:r>
                        </m:num>
                        <m:den>
                          <m:r>
                            <a:rPr lang="en-US" i="1">
                              <a:latin typeface="Cambria Math" panose="02040503050406030204" pitchFamily="18" charset="0"/>
                            </a:rPr>
                            <m:t>𝜕</m:t>
                          </m:r>
                          <m:r>
                            <a:rPr lang="en-US" b="0" i="1" smtClean="0">
                              <a:latin typeface="Cambria Math" panose="02040503050406030204" pitchFamily="18" charset="0"/>
                            </a:rPr>
                            <m:t>𝑧</m:t>
                          </m:r>
                        </m:den>
                      </m:f>
                    </m:oMath>
                  </m:oMathPara>
                </a14:m>
                <a:endParaRPr lang="en-US" dirty="0"/>
              </a:p>
            </p:txBody>
          </p:sp>
        </mc:Choice>
        <mc:Fallback xmlns="">
          <p:sp>
            <p:nvSpPr>
              <p:cNvPr id="3" name="Content Placeholder 2">
                <a:extLst>
                  <a:ext uri="{FF2B5EF4-FFF2-40B4-BE49-F238E27FC236}">
                    <a16:creationId xmlns:a16="http://schemas.microsoft.com/office/drawing/2014/main" id="{C6D648DF-C9BB-DFFC-5A8F-C001391B3439}"/>
                  </a:ext>
                </a:extLst>
              </p:cNvPr>
              <p:cNvSpPr>
                <a:spLocks noGrp="1" noRot="1" noChangeAspect="1" noMove="1" noResize="1" noEditPoints="1" noAdjustHandles="1" noChangeArrowheads="1" noChangeShapeType="1" noTextEdit="1"/>
              </p:cNvSpPr>
              <p:nvPr>
                <p:ph idx="1"/>
              </p:nvPr>
            </p:nvSpPr>
            <p:spPr>
              <a:xfrm>
                <a:off x="304800" y="1228153"/>
                <a:ext cx="5388990" cy="5021979"/>
              </a:xfrm>
              <a:blipFill>
                <a:blip r:embed="rId2"/>
                <a:stretch>
                  <a:fillRect l="-3167" t="-3034"/>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718AE200-EE9F-426A-E713-9C93E4A3190C}"/>
              </a:ext>
            </a:extLst>
          </p:cNvPr>
          <p:cNvSpPr>
            <a:spLocks noGrp="1"/>
          </p:cNvSpPr>
          <p:nvPr>
            <p:ph type="dt" sz="half" idx="10"/>
          </p:nvPr>
        </p:nvSpPr>
        <p:spPr/>
        <p:txBody>
          <a:bodyPr/>
          <a:lstStyle/>
          <a:p>
            <a:endParaRPr lang="en-US" dirty="0"/>
          </a:p>
        </p:txBody>
      </p:sp>
      <p:sp>
        <p:nvSpPr>
          <p:cNvPr id="5" name="Footer Placeholder 4">
            <a:extLst>
              <a:ext uri="{FF2B5EF4-FFF2-40B4-BE49-F238E27FC236}">
                <a16:creationId xmlns:a16="http://schemas.microsoft.com/office/drawing/2014/main" id="{FD2DC60E-29F6-C67F-6A68-E79EFDEA16D9}"/>
              </a:ext>
            </a:extLst>
          </p:cNvPr>
          <p:cNvSpPr>
            <a:spLocks noGrp="1"/>
          </p:cNvSpPr>
          <p:nvPr>
            <p:ph type="ftr" sz="quarter" idx="11"/>
          </p:nvPr>
        </p:nvSpPr>
        <p:spPr/>
        <p:txBody>
          <a:bodyPr/>
          <a:lstStyle/>
          <a:p>
            <a:r>
              <a:rPr lang="en-US"/>
              <a:t>Introduction to AI</a:t>
            </a:r>
          </a:p>
        </p:txBody>
      </p:sp>
      <p:sp>
        <p:nvSpPr>
          <p:cNvPr id="6" name="Slide Number Placeholder 5">
            <a:extLst>
              <a:ext uri="{FF2B5EF4-FFF2-40B4-BE49-F238E27FC236}">
                <a16:creationId xmlns:a16="http://schemas.microsoft.com/office/drawing/2014/main" id="{331EC8BD-D44C-38B3-E8EB-B3F856D03C83}"/>
              </a:ext>
            </a:extLst>
          </p:cNvPr>
          <p:cNvSpPr>
            <a:spLocks noGrp="1"/>
          </p:cNvSpPr>
          <p:nvPr>
            <p:ph type="sldNum" sz="quarter" idx="12"/>
          </p:nvPr>
        </p:nvSpPr>
        <p:spPr/>
        <p:txBody>
          <a:bodyPr/>
          <a:lstStyle/>
          <a:p>
            <a:fld id="{B7884E68-CE57-44C0-BE0F-84C629DF22D5}" type="slidenum">
              <a:rPr lang="en-US" smtClean="0"/>
              <a:t>55</a:t>
            </a:fld>
            <a:endParaRPr lang="en-US"/>
          </a:p>
        </p:txBody>
      </p:sp>
      <p:sp>
        <p:nvSpPr>
          <p:cNvPr id="7" name="Rectangle 6">
            <a:extLst>
              <a:ext uri="{FF2B5EF4-FFF2-40B4-BE49-F238E27FC236}">
                <a16:creationId xmlns:a16="http://schemas.microsoft.com/office/drawing/2014/main" id="{2945691A-619B-A011-3E41-3FB2F3693B03}"/>
              </a:ext>
            </a:extLst>
          </p:cNvPr>
          <p:cNvSpPr/>
          <p:nvPr/>
        </p:nvSpPr>
        <p:spPr>
          <a:xfrm>
            <a:off x="782425" y="2828041"/>
            <a:ext cx="4756816" cy="8484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7FEA7087-B8B4-59C6-88DC-B76BA6141068}"/>
              </a:ext>
            </a:extLst>
          </p:cNvPr>
          <p:cNvSpPr/>
          <p:nvPr/>
        </p:nvSpPr>
        <p:spPr>
          <a:xfrm>
            <a:off x="782425" y="3741440"/>
            <a:ext cx="4756816" cy="848413"/>
          </a:xfrm>
          <a:prstGeom prst="rect">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2C79B964-E4F6-07B6-FA65-FF22B364C016}"/>
                  </a:ext>
                </a:extLst>
              </p:cNvPr>
              <p:cNvSpPr txBox="1"/>
              <p:nvPr/>
            </p:nvSpPr>
            <p:spPr>
              <a:xfrm>
                <a:off x="8249349" y="5028073"/>
                <a:ext cx="605978" cy="856838"/>
              </a:xfrm>
              <a:prstGeom prst="rect">
                <a:avLst/>
              </a:prstGeom>
              <a:noFill/>
              <a:ln w="25400">
                <a:solidFill>
                  <a:srgbClr val="7030A0"/>
                </a:solidFill>
              </a:ln>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i="1" smtClean="0">
                              <a:latin typeface="Cambria Math" panose="02040503050406030204" pitchFamily="18" charset="0"/>
                            </a:rPr>
                          </m:ctrlPr>
                        </m:fPr>
                        <m:num>
                          <m:r>
                            <a:rPr lang="en-US" sz="2400" i="1" smtClean="0">
                              <a:latin typeface="Cambria Math" panose="02040503050406030204" pitchFamily="18" charset="0"/>
                            </a:rPr>
                            <m:t>𝜕</m:t>
                          </m:r>
                          <m:r>
                            <a:rPr lang="en-US" sz="2400" b="0" i="1" smtClean="0">
                              <a:latin typeface="Cambria Math" panose="02040503050406030204" pitchFamily="18" charset="0"/>
                            </a:rPr>
                            <m:t>𝑓</m:t>
                          </m:r>
                        </m:num>
                        <m:den>
                          <m:r>
                            <a:rPr lang="en-US" sz="2400" i="1" smtClean="0">
                              <a:latin typeface="Cambria Math" panose="02040503050406030204" pitchFamily="18" charset="0"/>
                            </a:rPr>
                            <m:t>𝜕</m:t>
                          </m:r>
                          <m:r>
                            <a:rPr lang="en-US" sz="2400" b="0" i="1" smtClean="0">
                              <a:latin typeface="Cambria Math" panose="02040503050406030204" pitchFamily="18" charset="0"/>
                            </a:rPr>
                            <m:t>𝑞</m:t>
                          </m:r>
                        </m:den>
                      </m:f>
                    </m:oMath>
                  </m:oMathPara>
                </a14:m>
                <a:endParaRPr lang="en-US" sz="2400" dirty="0"/>
              </a:p>
            </p:txBody>
          </p:sp>
        </mc:Choice>
        <mc:Fallback xmlns="">
          <p:sp>
            <p:nvSpPr>
              <p:cNvPr id="10" name="TextBox 9">
                <a:extLst>
                  <a:ext uri="{FF2B5EF4-FFF2-40B4-BE49-F238E27FC236}">
                    <a16:creationId xmlns:a16="http://schemas.microsoft.com/office/drawing/2014/main" id="{2C79B964-E4F6-07B6-FA65-FF22B364C016}"/>
                  </a:ext>
                </a:extLst>
              </p:cNvPr>
              <p:cNvSpPr txBox="1">
                <a:spLocks noRot="1" noChangeAspect="1" noMove="1" noResize="1" noEditPoints="1" noAdjustHandles="1" noChangeArrowheads="1" noChangeShapeType="1" noTextEdit="1"/>
              </p:cNvSpPr>
              <p:nvPr/>
            </p:nvSpPr>
            <p:spPr>
              <a:xfrm>
                <a:off x="8249349" y="5028073"/>
                <a:ext cx="605978" cy="856838"/>
              </a:xfrm>
              <a:prstGeom prst="rect">
                <a:avLst/>
              </a:prstGeom>
              <a:blipFill>
                <a:blip r:embed="rId4"/>
                <a:stretch>
                  <a:fillRect/>
                </a:stretch>
              </a:blipFill>
              <a:ln w="25400">
                <a:solidFill>
                  <a:srgbClr val="7030A0"/>
                </a:solidFill>
              </a:ln>
            </p:spPr>
            <p:txBody>
              <a:bodyPr/>
              <a:lstStyle/>
              <a:p>
                <a:r>
                  <a:rPr lang="en-US">
                    <a:noFill/>
                  </a:rPr>
                  <a:t> </a:t>
                </a:r>
              </a:p>
            </p:txBody>
          </p:sp>
        </mc:Fallback>
      </mc:AlternateContent>
      <p:cxnSp>
        <p:nvCxnSpPr>
          <p:cNvPr id="12" name="Straight Arrow Connector 11">
            <a:extLst>
              <a:ext uri="{FF2B5EF4-FFF2-40B4-BE49-F238E27FC236}">
                <a16:creationId xmlns:a16="http://schemas.microsoft.com/office/drawing/2014/main" id="{09168BA5-A07F-5BD1-F47A-B65C4525E427}"/>
              </a:ext>
            </a:extLst>
          </p:cNvPr>
          <p:cNvCxnSpPr>
            <a:cxnSpLocks/>
            <a:stCxn id="10" idx="0"/>
          </p:cNvCxnSpPr>
          <p:nvPr/>
        </p:nvCxnSpPr>
        <p:spPr>
          <a:xfrm flipV="1">
            <a:off x="8552338" y="3642189"/>
            <a:ext cx="358890" cy="1385884"/>
          </a:xfrm>
          <a:prstGeom prst="straightConnector1">
            <a:avLst/>
          </a:prstGeom>
          <a:ln w="254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636A7CE8-E3D8-2F00-0428-3CF7E2961253}"/>
              </a:ext>
            </a:extLst>
          </p:cNvPr>
          <p:cNvSpPr txBox="1"/>
          <p:nvPr/>
        </p:nvSpPr>
        <p:spPr>
          <a:xfrm>
            <a:off x="11519792" y="3904036"/>
            <a:ext cx="367408" cy="523220"/>
          </a:xfrm>
          <a:prstGeom prst="rect">
            <a:avLst/>
          </a:prstGeom>
          <a:noFill/>
        </p:spPr>
        <p:txBody>
          <a:bodyPr wrap="none" rtlCol="0">
            <a:spAutoFit/>
          </a:bodyPr>
          <a:lstStyle/>
          <a:p>
            <a:r>
              <a:rPr lang="en-US" sz="2800" dirty="0">
                <a:solidFill>
                  <a:srgbClr val="CC0000"/>
                </a:solidFill>
              </a:rPr>
              <a:t>1</a:t>
            </a:r>
          </a:p>
        </p:txBody>
      </p:sp>
      <p:cxnSp>
        <p:nvCxnSpPr>
          <p:cNvPr id="15" name="Straight Arrow Connector 14">
            <a:extLst>
              <a:ext uri="{FF2B5EF4-FFF2-40B4-BE49-F238E27FC236}">
                <a16:creationId xmlns:a16="http://schemas.microsoft.com/office/drawing/2014/main" id="{576E10A5-6CAD-72B5-7748-AD3FF541BAE9}"/>
              </a:ext>
            </a:extLst>
          </p:cNvPr>
          <p:cNvCxnSpPr>
            <a:cxnSpLocks/>
          </p:cNvCxnSpPr>
          <p:nvPr/>
        </p:nvCxnSpPr>
        <p:spPr>
          <a:xfrm flipH="1" flipV="1">
            <a:off x="4191171" y="4522568"/>
            <a:ext cx="4058178" cy="960976"/>
          </a:xfrm>
          <a:prstGeom prst="straightConnector1">
            <a:avLst/>
          </a:prstGeom>
          <a:ln>
            <a:solidFill>
              <a:schemeClr val="bg1">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020F64D2-54AB-E214-8F03-DC3506788EEC}"/>
              </a:ext>
            </a:extLst>
          </p:cNvPr>
          <p:cNvSpPr/>
          <p:nvPr/>
        </p:nvSpPr>
        <p:spPr>
          <a:xfrm>
            <a:off x="3022247" y="3748569"/>
            <a:ext cx="1168924" cy="773999"/>
          </a:xfrm>
          <a:prstGeom prst="rect">
            <a:avLst/>
          </a:prstGeom>
          <a:noFill/>
          <a:ln w="15875">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2AFC5CBC-490B-DE43-06A3-85079DB9197F}"/>
              </a:ext>
            </a:extLst>
          </p:cNvPr>
          <p:cNvSpPr txBox="1"/>
          <p:nvPr/>
        </p:nvSpPr>
        <p:spPr>
          <a:xfrm>
            <a:off x="6171415" y="4546619"/>
            <a:ext cx="367408" cy="523220"/>
          </a:xfrm>
          <a:prstGeom prst="rect">
            <a:avLst/>
          </a:prstGeom>
          <a:noFill/>
        </p:spPr>
        <p:txBody>
          <a:bodyPr wrap="none" rtlCol="0">
            <a:spAutoFit/>
          </a:bodyPr>
          <a:lstStyle/>
          <a:p>
            <a:r>
              <a:rPr lang="en-US" sz="2800" dirty="0">
                <a:solidFill>
                  <a:srgbClr val="CC0000"/>
                </a:solidFill>
              </a:rPr>
              <a:t>3</a:t>
            </a:r>
          </a:p>
        </p:txBody>
      </p:sp>
      <p:sp>
        <p:nvSpPr>
          <p:cNvPr id="13" name="TextBox 12">
            <a:extLst>
              <a:ext uri="{FF2B5EF4-FFF2-40B4-BE49-F238E27FC236}">
                <a16:creationId xmlns:a16="http://schemas.microsoft.com/office/drawing/2014/main" id="{F2A0BA45-2296-9A0C-A5E2-3A442FFD3486}"/>
              </a:ext>
            </a:extLst>
          </p:cNvPr>
          <p:cNvSpPr txBox="1"/>
          <p:nvPr/>
        </p:nvSpPr>
        <p:spPr>
          <a:xfrm>
            <a:off x="8872925" y="3252247"/>
            <a:ext cx="478016" cy="523220"/>
          </a:xfrm>
          <a:prstGeom prst="rect">
            <a:avLst/>
          </a:prstGeom>
          <a:noFill/>
        </p:spPr>
        <p:txBody>
          <a:bodyPr wrap="none" rtlCol="0">
            <a:spAutoFit/>
          </a:bodyPr>
          <a:lstStyle/>
          <a:p>
            <a:r>
              <a:rPr lang="en-US" sz="2800" dirty="0">
                <a:solidFill>
                  <a:srgbClr val="CC0000"/>
                </a:solidFill>
              </a:rPr>
              <a:t>-4</a:t>
            </a:r>
          </a:p>
        </p:txBody>
      </p:sp>
      <p:pic>
        <p:nvPicPr>
          <p:cNvPr id="17" name="Picture 16">
            <a:extLst>
              <a:ext uri="{FF2B5EF4-FFF2-40B4-BE49-F238E27FC236}">
                <a16:creationId xmlns:a16="http://schemas.microsoft.com/office/drawing/2014/main" id="{D8DF763B-A621-D8AF-190A-03F9643D8668}"/>
              </a:ext>
            </a:extLst>
          </p:cNvPr>
          <p:cNvPicPr>
            <a:picLocks noChangeAspect="1"/>
          </p:cNvPicPr>
          <p:nvPr/>
        </p:nvPicPr>
        <p:blipFill>
          <a:blip r:embed="rId5"/>
          <a:stretch>
            <a:fillRect/>
          </a:stretch>
        </p:blipFill>
        <p:spPr>
          <a:xfrm>
            <a:off x="5587990" y="2068249"/>
            <a:ext cx="6496050" cy="2847975"/>
          </a:xfrm>
          <a:prstGeom prst="rect">
            <a:avLst/>
          </a:prstGeom>
        </p:spPr>
      </p:pic>
    </p:spTree>
    <p:extLst>
      <p:ext uri="{BB962C8B-B14F-4D97-AF65-F5344CB8AC3E}">
        <p14:creationId xmlns:p14="http://schemas.microsoft.com/office/powerpoint/2010/main" val="22373233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F5DA57-45E0-01D1-BC95-81A6D5795BFB}"/>
              </a:ext>
            </a:extLst>
          </p:cNvPr>
          <p:cNvSpPr>
            <a:spLocks noGrp="1"/>
          </p:cNvSpPr>
          <p:nvPr>
            <p:ph type="title"/>
          </p:nvPr>
        </p:nvSpPr>
        <p:spPr/>
        <p:txBody>
          <a:bodyPr>
            <a:normAutofit fontScale="90000"/>
          </a:bodyPr>
          <a:lstStyle/>
          <a:p>
            <a:r>
              <a:rPr lang="en-US" dirty="0"/>
              <a:t>Backpropagation Simple Example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6D648DF-C9BB-DFFC-5A8F-C001391B3439}"/>
                  </a:ext>
                </a:extLst>
              </p:cNvPr>
              <p:cNvSpPr>
                <a:spLocks noGrp="1"/>
              </p:cNvSpPr>
              <p:nvPr>
                <p:ph idx="1"/>
              </p:nvPr>
            </p:nvSpPr>
            <p:spPr>
              <a:xfrm>
                <a:off x="304800" y="1228153"/>
                <a:ext cx="5388990" cy="5021979"/>
              </a:xfrm>
            </p:spPr>
            <p:txBody>
              <a:bodyPr/>
              <a:lstStyle/>
              <a:p>
                <a:r>
                  <a:rPr lang="en-US" dirty="0"/>
                  <a:t>Suppose:</a:t>
                </a:r>
              </a:p>
              <a:p>
                <a:pPr marL="819150" lvl="1" indent="-514350">
                  <a:buFont typeface="+mj-lt"/>
                  <a:buAutoNum type="arabicPeriod"/>
                </a:pP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𝑧</m:t>
                        </m:r>
                      </m:e>
                    </m:d>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e>
                    </m:d>
                    <m:r>
                      <a:rPr lang="en-US" b="0" i="1" smtClean="0">
                        <a:latin typeface="Cambria Math" panose="02040503050406030204" pitchFamily="18" charset="0"/>
                      </a:rPr>
                      <m:t>𝑧</m:t>
                    </m:r>
                  </m:oMath>
                </a14:m>
                <a:endParaRPr lang="en-US" dirty="0"/>
              </a:p>
              <a:p>
                <a:pPr marL="819150" lvl="1" indent="-514350">
                  <a:buFont typeface="+mj-lt"/>
                  <a:buAutoNum type="arabicPeriod"/>
                </a:pPr>
                <a:r>
                  <a:rPr lang="en-US" dirty="0"/>
                  <a:t>x = -2, y = 5, z = -4</a:t>
                </a:r>
              </a:p>
              <a:p>
                <a14:m>
                  <m:oMath xmlns:m="http://schemas.openxmlformats.org/officeDocument/2006/math">
                    <m:r>
                      <a:rPr lang="en-US" i="1" dirty="0" smtClean="0">
                        <a:latin typeface="Cambria Math" panose="02040503050406030204" pitchFamily="18" charset="0"/>
                      </a:rPr>
                      <m:t>𝑞</m:t>
                    </m:r>
                    <m:r>
                      <a:rPr lang="en-US" i="1" dirty="0" smtClean="0">
                        <a:latin typeface="Cambria Math" panose="02040503050406030204" pitchFamily="18" charset="0"/>
                      </a:rPr>
                      <m:t>=</m:t>
                    </m:r>
                    <m:r>
                      <a:rPr lang="en-US" i="1" dirty="0" err="1" smtClean="0">
                        <a:latin typeface="Cambria Math" panose="02040503050406030204" pitchFamily="18" charset="0"/>
                      </a:rPr>
                      <m:t>𝑥</m:t>
                    </m:r>
                    <m:r>
                      <a:rPr lang="en-US" i="1" dirty="0" err="1" smtClean="0">
                        <a:latin typeface="Cambria Math" panose="02040503050406030204" pitchFamily="18" charset="0"/>
                      </a:rPr>
                      <m:t>+</m:t>
                    </m:r>
                    <m:r>
                      <a:rPr lang="en-US" i="1" dirty="0" err="1" smtClean="0">
                        <a:latin typeface="Cambria Math" panose="02040503050406030204" pitchFamily="18" charset="0"/>
                      </a:rPr>
                      <m:t>𝑦</m:t>
                    </m:r>
                    <m:r>
                      <a:rPr lang="en-US" i="1" dirty="0" smtClean="0">
                        <a:latin typeface="Cambria Math" panose="02040503050406030204" pitchFamily="18" charset="0"/>
                        <a:ea typeface="Cambria Math" panose="02040503050406030204" pitchFamily="18" charset="0"/>
                      </a:rPr>
                      <m:t>→</m:t>
                    </m:r>
                    <m:f>
                      <m:fPr>
                        <m:ctrlPr>
                          <a:rPr lang="en-US" i="1" dirty="0" smtClean="0">
                            <a:latin typeface="Cambria Math" panose="02040503050406030204" pitchFamily="18" charset="0"/>
                            <a:ea typeface="Cambria Math" panose="02040503050406030204" pitchFamily="18" charset="0"/>
                          </a:rPr>
                        </m:ctrlPr>
                      </m:fPr>
                      <m:num>
                        <m:r>
                          <a:rPr lang="en-US"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𝑞</m:t>
                        </m:r>
                      </m:num>
                      <m:den>
                        <m:r>
                          <a:rPr lang="en-US" i="1" dirty="0" smtClean="0">
                            <a:latin typeface="Cambria Math" panose="02040503050406030204" pitchFamily="18" charset="0"/>
                            <a:ea typeface="Cambria Math" panose="02040503050406030204" pitchFamily="18" charset="0"/>
                          </a:rPr>
                          <m:t>𝜕</m:t>
                        </m:r>
                        <m:r>
                          <a:rPr lang="en-US" i="1" dirty="0" smtClean="0">
                            <a:latin typeface="Cambria Math" panose="02040503050406030204" pitchFamily="18" charset="0"/>
                            <a:ea typeface="Cambria Math" panose="02040503050406030204" pitchFamily="18" charset="0"/>
                          </a:rPr>
                          <m:t>𝑥</m:t>
                        </m:r>
                      </m:den>
                    </m:f>
                    <m:r>
                      <a:rPr lang="en-US" b="0" i="1" dirty="0" smtClean="0">
                        <a:latin typeface="Cambria Math" panose="02040503050406030204" pitchFamily="18" charset="0"/>
                        <a:ea typeface="Cambria Math" panose="02040503050406030204" pitchFamily="18" charset="0"/>
                      </a:rPr>
                      <m:t>=1,</m:t>
                    </m:r>
                    <m:f>
                      <m:fPr>
                        <m:ctrlPr>
                          <a:rPr lang="en-US" i="1" dirty="0">
                            <a:latin typeface="Cambria Math" panose="02040503050406030204" pitchFamily="18" charset="0"/>
                            <a:ea typeface="Cambria Math" panose="02040503050406030204" pitchFamily="18" charset="0"/>
                          </a:rPr>
                        </m:ctrlPr>
                      </m:fPr>
                      <m:num>
                        <m:r>
                          <a:rPr lang="en-US" i="1" dirty="0">
                            <a:latin typeface="Cambria Math" panose="02040503050406030204" pitchFamily="18" charset="0"/>
                            <a:ea typeface="Cambria Math" panose="02040503050406030204" pitchFamily="18" charset="0"/>
                          </a:rPr>
                          <m:t>𝜕</m:t>
                        </m:r>
                        <m:r>
                          <a:rPr lang="en-US" i="1" dirty="0">
                            <a:latin typeface="Cambria Math" panose="02040503050406030204" pitchFamily="18" charset="0"/>
                            <a:ea typeface="Cambria Math" panose="02040503050406030204" pitchFamily="18" charset="0"/>
                          </a:rPr>
                          <m:t>𝑞</m:t>
                        </m:r>
                      </m:num>
                      <m:den>
                        <m:r>
                          <a:rPr lang="en-US" i="1" dirty="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𝑦</m:t>
                        </m:r>
                      </m:den>
                    </m:f>
                    <m:r>
                      <a:rPr lang="en-US" i="1" dirty="0">
                        <a:latin typeface="Cambria Math" panose="02040503050406030204" pitchFamily="18" charset="0"/>
                        <a:ea typeface="Cambria Math" panose="02040503050406030204" pitchFamily="18" charset="0"/>
                      </a:rPr>
                      <m:t>=1</m:t>
                    </m:r>
                  </m:oMath>
                </a14:m>
                <a:endParaRPr lang="en-US" dirty="0"/>
              </a:p>
              <a:p>
                <a14:m>
                  <m:oMath xmlns:m="http://schemas.openxmlformats.org/officeDocument/2006/math">
                    <m:r>
                      <a:rPr lang="en-US" b="0" i="1" dirty="0" smtClean="0">
                        <a:latin typeface="Cambria Math" panose="02040503050406030204" pitchFamily="18" charset="0"/>
                      </a:rPr>
                      <m:t>𝑓</m:t>
                    </m:r>
                    <m:r>
                      <a:rPr lang="en-US" i="1" dirty="0" smtClean="0">
                        <a:latin typeface="Cambria Math" panose="02040503050406030204" pitchFamily="18" charset="0"/>
                      </a:rPr>
                      <m:t>=</m:t>
                    </m:r>
                    <m:r>
                      <a:rPr lang="en-US" b="0" i="1" dirty="0" smtClean="0">
                        <a:latin typeface="Cambria Math" panose="02040503050406030204" pitchFamily="18" charset="0"/>
                      </a:rPr>
                      <m:t>𝑞</m:t>
                    </m:r>
                    <m:r>
                      <a:rPr lang="en-US" b="0"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rPr>
                      <m:t>𝑧</m:t>
                    </m:r>
                    <m:r>
                      <a:rPr lang="en-US" i="1" dirty="0" smtClean="0">
                        <a:latin typeface="Cambria Math" panose="02040503050406030204" pitchFamily="18" charset="0"/>
                        <a:ea typeface="Cambria Math" panose="02040503050406030204" pitchFamily="18" charset="0"/>
                      </a:rPr>
                      <m:t>→</m:t>
                    </m:r>
                    <m:f>
                      <m:fPr>
                        <m:ctrlPr>
                          <a:rPr lang="en-US" i="1" dirty="0" smtClean="0">
                            <a:latin typeface="Cambria Math" panose="02040503050406030204" pitchFamily="18" charset="0"/>
                            <a:ea typeface="Cambria Math" panose="02040503050406030204" pitchFamily="18" charset="0"/>
                          </a:rPr>
                        </m:ctrlPr>
                      </m:fPr>
                      <m:num>
                        <m:r>
                          <a:rPr lang="en-US"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𝑓</m:t>
                        </m:r>
                      </m:num>
                      <m:den>
                        <m:r>
                          <a:rPr lang="en-US"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𝑞</m:t>
                        </m:r>
                      </m:den>
                    </m:f>
                    <m:r>
                      <a:rPr lang="en-US" b="0"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𝑧</m:t>
                    </m:r>
                    <m:r>
                      <a:rPr lang="en-US" b="0" i="1" dirty="0" smtClean="0">
                        <a:latin typeface="Cambria Math" panose="02040503050406030204" pitchFamily="18" charset="0"/>
                        <a:ea typeface="Cambria Math" panose="02040503050406030204" pitchFamily="18" charset="0"/>
                      </a:rPr>
                      <m:t>,</m:t>
                    </m:r>
                    <m:f>
                      <m:fPr>
                        <m:ctrlPr>
                          <a:rPr lang="en-US" i="1" dirty="0">
                            <a:latin typeface="Cambria Math" panose="02040503050406030204" pitchFamily="18" charset="0"/>
                            <a:ea typeface="Cambria Math" panose="02040503050406030204" pitchFamily="18" charset="0"/>
                          </a:rPr>
                        </m:ctrlPr>
                      </m:fPr>
                      <m:num>
                        <m:r>
                          <a:rPr lang="en-US" i="1" dirty="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𝑓</m:t>
                        </m:r>
                      </m:num>
                      <m:den>
                        <m:r>
                          <a:rPr lang="en-US" i="1" dirty="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𝑧</m:t>
                        </m:r>
                      </m:den>
                    </m:f>
                    <m:r>
                      <a:rPr lang="en-US" i="1" dirty="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𝑞</m:t>
                    </m:r>
                  </m:oMath>
                </a14:m>
                <a:endParaRPr lang="en-US" dirty="0"/>
              </a:p>
              <a:p>
                <a:r>
                  <a:rPr lang="en-US" dirty="0"/>
                  <a:t>We want:</a:t>
                </a:r>
              </a:p>
              <a:p>
                <a:pPr marL="76200" indent="0">
                  <a:buNone/>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rPr>
                            <m:t>𝜕</m:t>
                          </m:r>
                          <m:r>
                            <a:rPr lang="en-US" b="0" i="1" smtClean="0">
                              <a:latin typeface="Cambria Math" panose="02040503050406030204" pitchFamily="18" charset="0"/>
                            </a:rPr>
                            <m:t>𝑓</m:t>
                          </m:r>
                        </m:num>
                        <m:den>
                          <m:r>
                            <a:rPr lang="en-US" i="1" smtClean="0">
                              <a:latin typeface="Cambria Math" panose="02040503050406030204" pitchFamily="18" charset="0"/>
                            </a:rPr>
                            <m:t>𝜕</m:t>
                          </m:r>
                          <m:r>
                            <a:rPr lang="en-US" i="1" smtClean="0">
                              <a:latin typeface="Cambria Math" panose="02040503050406030204" pitchFamily="18" charset="0"/>
                            </a:rPr>
                            <m:t>𝑥</m:t>
                          </m:r>
                        </m:den>
                      </m:f>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m:t>
                          </m:r>
                          <m:r>
                            <a:rPr lang="en-US" i="1">
                              <a:latin typeface="Cambria Math" panose="02040503050406030204" pitchFamily="18" charset="0"/>
                            </a:rPr>
                            <m:t>𝑓</m:t>
                          </m:r>
                        </m:num>
                        <m:den>
                          <m:r>
                            <a:rPr lang="en-US" i="1">
                              <a:latin typeface="Cambria Math" panose="02040503050406030204" pitchFamily="18" charset="0"/>
                            </a:rPr>
                            <m:t>𝜕</m:t>
                          </m:r>
                          <m:r>
                            <a:rPr lang="en-US" b="0" i="1" smtClean="0">
                              <a:latin typeface="Cambria Math" panose="02040503050406030204" pitchFamily="18" charset="0"/>
                            </a:rPr>
                            <m:t>𝑦</m:t>
                          </m:r>
                        </m:den>
                      </m:f>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m:t>
                          </m:r>
                          <m:r>
                            <a:rPr lang="en-US" i="1">
                              <a:latin typeface="Cambria Math" panose="02040503050406030204" pitchFamily="18" charset="0"/>
                            </a:rPr>
                            <m:t>𝑓</m:t>
                          </m:r>
                        </m:num>
                        <m:den>
                          <m:r>
                            <a:rPr lang="en-US" i="1">
                              <a:latin typeface="Cambria Math" panose="02040503050406030204" pitchFamily="18" charset="0"/>
                            </a:rPr>
                            <m:t>𝜕</m:t>
                          </m:r>
                          <m:r>
                            <a:rPr lang="en-US" b="0" i="1" smtClean="0">
                              <a:latin typeface="Cambria Math" panose="02040503050406030204" pitchFamily="18" charset="0"/>
                            </a:rPr>
                            <m:t>𝑧</m:t>
                          </m:r>
                        </m:den>
                      </m:f>
                    </m:oMath>
                  </m:oMathPara>
                </a14:m>
                <a:endParaRPr lang="en-US" dirty="0"/>
              </a:p>
            </p:txBody>
          </p:sp>
        </mc:Choice>
        <mc:Fallback xmlns="">
          <p:sp>
            <p:nvSpPr>
              <p:cNvPr id="3" name="Content Placeholder 2">
                <a:extLst>
                  <a:ext uri="{FF2B5EF4-FFF2-40B4-BE49-F238E27FC236}">
                    <a16:creationId xmlns:a16="http://schemas.microsoft.com/office/drawing/2014/main" id="{C6D648DF-C9BB-DFFC-5A8F-C001391B3439}"/>
                  </a:ext>
                </a:extLst>
              </p:cNvPr>
              <p:cNvSpPr>
                <a:spLocks noGrp="1" noRot="1" noChangeAspect="1" noMove="1" noResize="1" noEditPoints="1" noAdjustHandles="1" noChangeArrowheads="1" noChangeShapeType="1" noTextEdit="1"/>
              </p:cNvSpPr>
              <p:nvPr>
                <p:ph idx="1"/>
              </p:nvPr>
            </p:nvSpPr>
            <p:spPr>
              <a:xfrm>
                <a:off x="304800" y="1228153"/>
                <a:ext cx="5388990" cy="5021979"/>
              </a:xfrm>
              <a:blipFill>
                <a:blip r:embed="rId2"/>
                <a:stretch>
                  <a:fillRect l="-3167" t="-3034"/>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718AE200-EE9F-426A-E713-9C93E4A3190C}"/>
              </a:ext>
            </a:extLst>
          </p:cNvPr>
          <p:cNvSpPr>
            <a:spLocks noGrp="1"/>
          </p:cNvSpPr>
          <p:nvPr>
            <p:ph type="dt" sz="half" idx="10"/>
          </p:nvPr>
        </p:nvSpPr>
        <p:spPr/>
        <p:txBody>
          <a:bodyPr/>
          <a:lstStyle/>
          <a:p>
            <a:endParaRPr lang="en-US" dirty="0"/>
          </a:p>
        </p:txBody>
      </p:sp>
      <p:sp>
        <p:nvSpPr>
          <p:cNvPr id="5" name="Footer Placeholder 4">
            <a:extLst>
              <a:ext uri="{FF2B5EF4-FFF2-40B4-BE49-F238E27FC236}">
                <a16:creationId xmlns:a16="http://schemas.microsoft.com/office/drawing/2014/main" id="{FD2DC60E-29F6-C67F-6A68-E79EFDEA16D9}"/>
              </a:ext>
            </a:extLst>
          </p:cNvPr>
          <p:cNvSpPr>
            <a:spLocks noGrp="1"/>
          </p:cNvSpPr>
          <p:nvPr>
            <p:ph type="ftr" sz="quarter" idx="11"/>
          </p:nvPr>
        </p:nvSpPr>
        <p:spPr/>
        <p:txBody>
          <a:bodyPr/>
          <a:lstStyle/>
          <a:p>
            <a:r>
              <a:rPr lang="en-US"/>
              <a:t>Introduction to AI</a:t>
            </a:r>
          </a:p>
        </p:txBody>
      </p:sp>
      <p:sp>
        <p:nvSpPr>
          <p:cNvPr id="6" name="Slide Number Placeholder 5">
            <a:extLst>
              <a:ext uri="{FF2B5EF4-FFF2-40B4-BE49-F238E27FC236}">
                <a16:creationId xmlns:a16="http://schemas.microsoft.com/office/drawing/2014/main" id="{331EC8BD-D44C-38B3-E8EB-B3F856D03C83}"/>
              </a:ext>
            </a:extLst>
          </p:cNvPr>
          <p:cNvSpPr>
            <a:spLocks noGrp="1"/>
          </p:cNvSpPr>
          <p:nvPr>
            <p:ph type="sldNum" sz="quarter" idx="12"/>
          </p:nvPr>
        </p:nvSpPr>
        <p:spPr/>
        <p:txBody>
          <a:bodyPr/>
          <a:lstStyle/>
          <a:p>
            <a:fld id="{B7884E68-CE57-44C0-BE0F-84C629DF22D5}" type="slidenum">
              <a:rPr lang="en-US" smtClean="0"/>
              <a:t>56</a:t>
            </a:fld>
            <a:endParaRPr lang="en-US"/>
          </a:p>
        </p:txBody>
      </p:sp>
      <p:sp>
        <p:nvSpPr>
          <p:cNvPr id="7" name="Rectangle 6">
            <a:extLst>
              <a:ext uri="{FF2B5EF4-FFF2-40B4-BE49-F238E27FC236}">
                <a16:creationId xmlns:a16="http://schemas.microsoft.com/office/drawing/2014/main" id="{2945691A-619B-A011-3E41-3FB2F3693B03}"/>
              </a:ext>
            </a:extLst>
          </p:cNvPr>
          <p:cNvSpPr/>
          <p:nvPr/>
        </p:nvSpPr>
        <p:spPr>
          <a:xfrm>
            <a:off x="782425" y="2828041"/>
            <a:ext cx="4756816" cy="8484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7FEA7087-B8B4-59C6-88DC-B76BA6141068}"/>
              </a:ext>
            </a:extLst>
          </p:cNvPr>
          <p:cNvSpPr/>
          <p:nvPr/>
        </p:nvSpPr>
        <p:spPr>
          <a:xfrm>
            <a:off x="782425" y="3741440"/>
            <a:ext cx="4756816" cy="848413"/>
          </a:xfrm>
          <a:prstGeom prst="rect">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2C79B964-E4F6-07B6-FA65-FF22B364C016}"/>
                  </a:ext>
                </a:extLst>
              </p:cNvPr>
              <p:cNvSpPr txBox="1"/>
              <p:nvPr/>
            </p:nvSpPr>
            <p:spPr>
              <a:xfrm>
                <a:off x="7587470" y="1409121"/>
                <a:ext cx="2013118" cy="856838"/>
              </a:xfrm>
              <a:prstGeom prst="rect">
                <a:avLst/>
              </a:prstGeom>
              <a:noFill/>
              <a:ln w="25400">
                <a:solidFill>
                  <a:srgbClr val="7030A0"/>
                </a:solidFill>
              </a:ln>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i="1" smtClean="0">
                              <a:latin typeface="Cambria Math" panose="02040503050406030204" pitchFamily="18" charset="0"/>
                            </a:rPr>
                          </m:ctrlPr>
                        </m:fPr>
                        <m:num>
                          <m:r>
                            <a:rPr lang="en-US" sz="2400" i="1">
                              <a:latin typeface="Cambria Math" panose="02040503050406030204" pitchFamily="18" charset="0"/>
                            </a:rPr>
                            <m:t>𝜕</m:t>
                          </m:r>
                          <m:r>
                            <a:rPr lang="en-US" sz="2400" i="1">
                              <a:latin typeface="Cambria Math" panose="02040503050406030204" pitchFamily="18" charset="0"/>
                            </a:rPr>
                            <m:t>𝑓</m:t>
                          </m:r>
                        </m:num>
                        <m:den>
                          <m:r>
                            <a:rPr lang="en-US" sz="2400" i="1">
                              <a:latin typeface="Cambria Math" panose="02040503050406030204" pitchFamily="18" charset="0"/>
                            </a:rPr>
                            <m:t>𝜕</m:t>
                          </m:r>
                          <m:r>
                            <a:rPr lang="en-US" sz="2400" b="0" i="1" smtClean="0">
                              <a:latin typeface="Cambria Math" panose="02040503050406030204" pitchFamily="18" charset="0"/>
                            </a:rPr>
                            <m:t>𝑥</m:t>
                          </m:r>
                        </m:den>
                      </m:f>
                      <m:r>
                        <a:rPr lang="en-US" sz="2400" i="1">
                          <a:latin typeface="Cambria Math" panose="02040503050406030204" pitchFamily="18" charset="0"/>
                        </a:rPr>
                        <m:t>=</m:t>
                      </m:r>
                      <m:f>
                        <m:fPr>
                          <m:ctrlPr>
                            <a:rPr lang="en-US" sz="2400" i="1">
                              <a:latin typeface="Cambria Math" panose="02040503050406030204" pitchFamily="18" charset="0"/>
                            </a:rPr>
                          </m:ctrlPr>
                        </m:fPr>
                        <m:num>
                          <m:r>
                            <a:rPr lang="en-US" sz="2400" i="1">
                              <a:latin typeface="Cambria Math" panose="02040503050406030204" pitchFamily="18" charset="0"/>
                            </a:rPr>
                            <m:t>𝜕</m:t>
                          </m:r>
                          <m:r>
                            <a:rPr lang="en-US" sz="2400" i="1">
                              <a:latin typeface="Cambria Math" panose="02040503050406030204" pitchFamily="18" charset="0"/>
                            </a:rPr>
                            <m:t>𝑓</m:t>
                          </m:r>
                        </m:num>
                        <m:den>
                          <m:r>
                            <a:rPr lang="en-US" sz="2400" i="1">
                              <a:latin typeface="Cambria Math" panose="02040503050406030204" pitchFamily="18" charset="0"/>
                            </a:rPr>
                            <m:t>𝜕</m:t>
                          </m:r>
                          <m:r>
                            <a:rPr lang="en-US" sz="2400" i="1">
                              <a:latin typeface="Cambria Math" panose="02040503050406030204" pitchFamily="18" charset="0"/>
                            </a:rPr>
                            <m:t>𝑞</m:t>
                          </m:r>
                        </m:den>
                      </m:f>
                      <m:f>
                        <m:fPr>
                          <m:ctrlPr>
                            <a:rPr lang="en-US" sz="2400" i="1">
                              <a:latin typeface="Cambria Math" panose="02040503050406030204" pitchFamily="18" charset="0"/>
                            </a:rPr>
                          </m:ctrlPr>
                        </m:fPr>
                        <m:num>
                          <m:r>
                            <a:rPr lang="en-US" sz="2400" i="1">
                              <a:latin typeface="Cambria Math" panose="02040503050406030204" pitchFamily="18" charset="0"/>
                            </a:rPr>
                            <m:t>𝜕</m:t>
                          </m:r>
                          <m:r>
                            <a:rPr lang="en-US" sz="2400" i="1">
                              <a:latin typeface="Cambria Math" panose="02040503050406030204" pitchFamily="18" charset="0"/>
                            </a:rPr>
                            <m:t>𝑞</m:t>
                          </m:r>
                        </m:num>
                        <m:den>
                          <m:r>
                            <a:rPr lang="en-US" sz="2400" i="1">
                              <a:latin typeface="Cambria Math" panose="02040503050406030204" pitchFamily="18" charset="0"/>
                            </a:rPr>
                            <m:t>𝜕</m:t>
                          </m:r>
                          <m:r>
                            <a:rPr lang="en-US" sz="2400" b="0" i="1" smtClean="0">
                              <a:latin typeface="Cambria Math" panose="02040503050406030204" pitchFamily="18" charset="0"/>
                            </a:rPr>
                            <m:t>𝑥</m:t>
                          </m:r>
                        </m:den>
                      </m:f>
                    </m:oMath>
                  </m:oMathPara>
                </a14:m>
                <a:endParaRPr lang="en-US" sz="2400" dirty="0"/>
              </a:p>
            </p:txBody>
          </p:sp>
        </mc:Choice>
        <mc:Fallback xmlns="">
          <p:sp>
            <p:nvSpPr>
              <p:cNvPr id="10" name="TextBox 9">
                <a:extLst>
                  <a:ext uri="{FF2B5EF4-FFF2-40B4-BE49-F238E27FC236}">
                    <a16:creationId xmlns:a16="http://schemas.microsoft.com/office/drawing/2014/main" id="{2C79B964-E4F6-07B6-FA65-FF22B364C016}"/>
                  </a:ext>
                </a:extLst>
              </p:cNvPr>
              <p:cNvSpPr txBox="1">
                <a:spLocks noRot="1" noChangeAspect="1" noMove="1" noResize="1" noEditPoints="1" noAdjustHandles="1" noChangeArrowheads="1" noChangeShapeType="1" noTextEdit="1"/>
              </p:cNvSpPr>
              <p:nvPr/>
            </p:nvSpPr>
            <p:spPr>
              <a:xfrm>
                <a:off x="7587470" y="1409121"/>
                <a:ext cx="2013118" cy="856838"/>
              </a:xfrm>
              <a:prstGeom prst="rect">
                <a:avLst/>
              </a:prstGeom>
              <a:blipFill>
                <a:blip r:embed="rId4"/>
                <a:stretch>
                  <a:fillRect/>
                </a:stretch>
              </a:blipFill>
              <a:ln w="25400">
                <a:solidFill>
                  <a:srgbClr val="7030A0"/>
                </a:solidFill>
              </a:ln>
            </p:spPr>
            <p:txBody>
              <a:bodyPr/>
              <a:lstStyle/>
              <a:p>
                <a:r>
                  <a:rPr lang="en-US">
                    <a:noFill/>
                  </a:rPr>
                  <a:t> </a:t>
                </a:r>
              </a:p>
            </p:txBody>
          </p:sp>
        </mc:Fallback>
      </mc:AlternateContent>
      <p:cxnSp>
        <p:nvCxnSpPr>
          <p:cNvPr id="12" name="Straight Arrow Connector 11">
            <a:extLst>
              <a:ext uri="{FF2B5EF4-FFF2-40B4-BE49-F238E27FC236}">
                <a16:creationId xmlns:a16="http://schemas.microsoft.com/office/drawing/2014/main" id="{09168BA5-A07F-5BD1-F47A-B65C4525E427}"/>
              </a:ext>
            </a:extLst>
          </p:cNvPr>
          <p:cNvCxnSpPr>
            <a:cxnSpLocks/>
            <a:stCxn id="10" idx="1"/>
          </p:cNvCxnSpPr>
          <p:nvPr/>
        </p:nvCxnSpPr>
        <p:spPr>
          <a:xfrm flipH="1">
            <a:off x="6471845" y="1837540"/>
            <a:ext cx="1115625" cy="834933"/>
          </a:xfrm>
          <a:prstGeom prst="straightConnector1">
            <a:avLst/>
          </a:prstGeom>
          <a:ln w="254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636A7CE8-E3D8-2F00-0428-3CF7E2961253}"/>
              </a:ext>
            </a:extLst>
          </p:cNvPr>
          <p:cNvSpPr txBox="1"/>
          <p:nvPr/>
        </p:nvSpPr>
        <p:spPr>
          <a:xfrm>
            <a:off x="11519792" y="3904036"/>
            <a:ext cx="367408" cy="523220"/>
          </a:xfrm>
          <a:prstGeom prst="rect">
            <a:avLst/>
          </a:prstGeom>
          <a:noFill/>
        </p:spPr>
        <p:txBody>
          <a:bodyPr wrap="none" rtlCol="0">
            <a:spAutoFit/>
          </a:bodyPr>
          <a:lstStyle/>
          <a:p>
            <a:r>
              <a:rPr lang="en-US" sz="2800" dirty="0">
                <a:solidFill>
                  <a:srgbClr val="CC0000"/>
                </a:solidFill>
              </a:rPr>
              <a:t>1</a:t>
            </a:r>
          </a:p>
        </p:txBody>
      </p:sp>
      <p:cxnSp>
        <p:nvCxnSpPr>
          <p:cNvPr id="15" name="Straight Arrow Connector 14">
            <a:extLst>
              <a:ext uri="{FF2B5EF4-FFF2-40B4-BE49-F238E27FC236}">
                <a16:creationId xmlns:a16="http://schemas.microsoft.com/office/drawing/2014/main" id="{576E10A5-6CAD-72B5-7748-AD3FF541BAE9}"/>
              </a:ext>
            </a:extLst>
          </p:cNvPr>
          <p:cNvCxnSpPr>
            <a:cxnSpLocks/>
          </p:cNvCxnSpPr>
          <p:nvPr/>
        </p:nvCxnSpPr>
        <p:spPr>
          <a:xfrm flipH="1">
            <a:off x="4211597" y="1205325"/>
            <a:ext cx="3375873" cy="1659422"/>
          </a:xfrm>
          <a:prstGeom prst="straightConnector1">
            <a:avLst/>
          </a:prstGeom>
          <a:ln>
            <a:solidFill>
              <a:schemeClr val="bg1">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020F64D2-54AB-E214-8F03-DC3506788EEC}"/>
              </a:ext>
            </a:extLst>
          </p:cNvPr>
          <p:cNvSpPr/>
          <p:nvPr/>
        </p:nvSpPr>
        <p:spPr>
          <a:xfrm>
            <a:off x="3042673" y="2864747"/>
            <a:ext cx="1168924" cy="773999"/>
          </a:xfrm>
          <a:prstGeom prst="rect">
            <a:avLst/>
          </a:prstGeom>
          <a:noFill/>
          <a:ln w="15875">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2AFC5CBC-490B-DE43-06A3-85079DB9197F}"/>
              </a:ext>
            </a:extLst>
          </p:cNvPr>
          <p:cNvSpPr txBox="1"/>
          <p:nvPr/>
        </p:nvSpPr>
        <p:spPr>
          <a:xfrm>
            <a:off x="6171415" y="4546619"/>
            <a:ext cx="367408" cy="523220"/>
          </a:xfrm>
          <a:prstGeom prst="rect">
            <a:avLst/>
          </a:prstGeom>
          <a:noFill/>
        </p:spPr>
        <p:txBody>
          <a:bodyPr wrap="none" rtlCol="0">
            <a:spAutoFit/>
          </a:bodyPr>
          <a:lstStyle/>
          <a:p>
            <a:r>
              <a:rPr lang="en-US" sz="2800" dirty="0">
                <a:solidFill>
                  <a:srgbClr val="CC0000"/>
                </a:solidFill>
              </a:rPr>
              <a:t>3</a:t>
            </a:r>
          </a:p>
        </p:txBody>
      </p:sp>
      <p:sp>
        <p:nvSpPr>
          <p:cNvPr id="13" name="TextBox 12">
            <a:extLst>
              <a:ext uri="{FF2B5EF4-FFF2-40B4-BE49-F238E27FC236}">
                <a16:creationId xmlns:a16="http://schemas.microsoft.com/office/drawing/2014/main" id="{F2A0BA45-2296-9A0C-A5E2-3A442FFD3486}"/>
              </a:ext>
            </a:extLst>
          </p:cNvPr>
          <p:cNvSpPr txBox="1"/>
          <p:nvPr/>
        </p:nvSpPr>
        <p:spPr>
          <a:xfrm>
            <a:off x="8872925" y="3252247"/>
            <a:ext cx="478016" cy="523220"/>
          </a:xfrm>
          <a:prstGeom prst="rect">
            <a:avLst/>
          </a:prstGeom>
          <a:noFill/>
        </p:spPr>
        <p:txBody>
          <a:bodyPr wrap="none" rtlCol="0">
            <a:spAutoFit/>
          </a:bodyPr>
          <a:lstStyle/>
          <a:p>
            <a:r>
              <a:rPr lang="en-US" sz="2800" dirty="0">
                <a:solidFill>
                  <a:srgbClr val="CC0000"/>
                </a:solidFill>
              </a:rPr>
              <a:t>-4</a:t>
            </a:r>
          </a:p>
        </p:txBody>
      </p:sp>
      <p:cxnSp>
        <p:nvCxnSpPr>
          <p:cNvPr id="26" name="Straight Arrow Connector 25">
            <a:extLst>
              <a:ext uri="{FF2B5EF4-FFF2-40B4-BE49-F238E27FC236}">
                <a16:creationId xmlns:a16="http://schemas.microsoft.com/office/drawing/2014/main" id="{5C9EA68E-0D49-344B-151D-0425449DC05A}"/>
              </a:ext>
            </a:extLst>
          </p:cNvPr>
          <p:cNvCxnSpPr>
            <a:cxnSpLocks/>
          </p:cNvCxnSpPr>
          <p:nvPr/>
        </p:nvCxnSpPr>
        <p:spPr>
          <a:xfrm flipH="1">
            <a:off x="7587470" y="1196126"/>
            <a:ext cx="1547102" cy="14326"/>
          </a:xfrm>
          <a:prstGeom prst="straightConnector1">
            <a:avLst/>
          </a:prstGeom>
          <a:ln>
            <a:solidFill>
              <a:schemeClr val="bg1">
                <a:lumMod val="50000"/>
              </a:schemeClr>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61700A32-9B8A-6FD3-DACC-B56EEAA7E1A3}"/>
              </a:ext>
            </a:extLst>
          </p:cNvPr>
          <p:cNvCxnSpPr>
            <a:cxnSpLocks/>
          </p:cNvCxnSpPr>
          <p:nvPr/>
        </p:nvCxnSpPr>
        <p:spPr>
          <a:xfrm>
            <a:off x="9134572" y="1205325"/>
            <a:ext cx="0" cy="258350"/>
          </a:xfrm>
          <a:prstGeom prst="straightConnector1">
            <a:avLst/>
          </a:prstGeom>
          <a:ln>
            <a:solidFill>
              <a:schemeClr val="bg1">
                <a:lumMod val="50000"/>
              </a:schemeClr>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18830378-D3A5-2AED-1175-BD494E9F72D4}"/>
              </a:ext>
            </a:extLst>
          </p:cNvPr>
          <p:cNvCxnSpPr>
            <a:cxnSpLocks/>
          </p:cNvCxnSpPr>
          <p:nvPr/>
        </p:nvCxnSpPr>
        <p:spPr>
          <a:xfrm>
            <a:off x="8769447" y="2208625"/>
            <a:ext cx="0" cy="258350"/>
          </a:xfrm>
          <a:prstGeom prst="straightConnector1">
            <a:avLst/>
          </a:prstGeom>
          <a:ln>
            <a:solidFill>
              <a:srgbClr val="FFC000"/>
            </a:solidFill>
            <a:prstDash val="dash"/>
            <a:tailEnd type="non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5A4A3D21-3DD0-5B0C-8060-49AD6EE8C77E}"/>
              </a:ext>
            </a:extLst>
          </p:cNvPr>
          <p:cNvSpPr/>
          <p:nvPr/>
        </p:nvSpPr>
        <p:spPr>
          <a:xfrm>
            <a:off x="2999295" y="3772620"/>
            <a:ext cx="1168924" cy="773999"/>
          </a:xfrm>
          <a:prstGeom prst="rect">
            <a:avLst/>
          </a:prstGeom>
          <a:noFill/>
          <a:ln w="15875">
            <a:solidFill>
              <a:srgbClr val="FFC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Straight Arrow Connector 36">
            <a:extLst>
              <a:ext uri="{FF2B5EF4-FFF2-40B4-BE49-F238E27FC236}">
                <a16:creationId xmlns:a16="http://schemas.microsoft.com/office/drawing/2014/main" id="{C8F8BAC0-7002-4CED-8847-3C927FBBA93D}"/>
              </a:ext>
            </a:extLst>
          </p:cNvPr>
          <p:cNvCxnSpPr>
            <a:cxnSpLocks/>
          </p:cNvCxnSpPr>
          <p:nvPr/>
        </p:nvCxnSpPr>
        <p:spPr>
          <a:xfrm flipH="1">
            <a:off x="4167337" y="2454501"/>
            <a:ext cx="4602109" cy="1298138"/>
          </a:xfrm>
          <a:prstGeom prst="straightConnector1">
            <a:avLst/>
          </a:prstGeom>
          <a:ln>
            <a:solidFill>
              <a:srgbClr val="FFC000"/>
            </a:solidFill>
            <a:prstDash val="dash"/>
            <a:tailEnd type="triangle"/>
          </a:ln>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CF8EBAF8-C9C7-21A7-FE00-56497428D088}"/>
              </a:ext>
            </a:extLst>
          </p:cNvPr>
          <p:cNvPicPr>
            <a:picLocks noChangeAspect="1"/>
          </p:cNvPicPr>
          <p:nvPr/>
        </p:nvPicPr>
        <p:blipFill>
          <a:blip r:embed="rId5"/>
          <a:stretch>
            <a:fillRect/>
          </a:stretch>
        </p:blipFill>
        <p:spPr>
          <a:xfrm>
            <a:off x="5587990" y="2068249"/>
            <a:ext cx="6496050" cy="2847975"/>
          </a:xfrm>
          <a:prstGeom prst="rect">
            <a:avLst/>
          </a:prstGeom>
        </p:spPr>
      </p:pic>
    </p:spTree>
    <p:extLst>
      <p:ext uri="{BB962C8B-B14F-4D97-AF65-F5344CB8AC3E}">
        <p14:creationId xmlns:p14="http://schemas.microsoft.com/office/powerpoint/2010/main" val="3523821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F5DA57-45E0-01D1-BC95-81A6D5795BFB}"/>
              </a:ext>
            </a:extLst>
          </p:cNvPr>
          <p:cNvSpPr>
            <a:spLocks noGrp="1"/>
          </p:cNvSpPr>
          <p:nvPr>
            <p:ph type="title"/>
          </p:nvPr>
        </p:nvSpPr>
        <p:spPr/>
        <p:txBody>
          <a:bodyPr>
            <a:normAutofit fontScale="90000"/>
          </a:bodyPr>
          <a:lstStyle/>
          <a:p>
            <a:r>
              <a:rPr lang="en-US" dirty="0"/>
              <a:t>Backpropagation Simple Example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6D648DF-C9BB-DFFC-5A8F-C001391B3439}"/>
                  </a:ext>
                </a:extLst>
              </p:cNvPr>
              <p:cNvSpPr>
                <a:spLocks noGrp="1"/>
              </p:cNvSpPr>
              <p:nvPr>
                <p:ph idx="1"/>
              </p:nvPr>
            </p:nvSpPr>
            <p:spPr>
              <a:xfrm>
                <a:off x="304800" y="1228153"/>
                <a:ext cx="5388990" cy="5021979"/>
              </a:xfrm>
            </p:spPr>
            <p:txBody>
              <a:bodyPr/>
              <a:lstStyle/>
              <a:p>
                <a:r>
                  <a:rPr lang="en-US" dirty="0"/>
                  <a:t>Suppose:</a:t>
                </a:r>
              </a:p>
              <a:p>
                <a:pPr marL="819150" lvl="1" indent="-514350">
                  <a:buFont typeface="+mj-lt"/>
                  <a:buAutoNum type="arabicPeriod"/>
                </a:pP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𝑧</m:t>
                        </m:r>
                      </m:e>
                    </m:d>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e>
                    </m:d>
                    <m:r>
                      <a:rPr lang="en-US" b="0" i="1" smtClean="0">
                        <a:latin typeface="Cambria Math" panose="02040503050406030204" pitchFamily="18" charset="0"/>
                      </a:rPr>
                      <m:t>𝑧</m:t>
                    </m:r>
                  </m:oMath>
                </a14:m>
                <a:endParaRPr lang="en-US" dirty="0"/>
              </a:p>
              <a:p>
                <a:pPr marL="819150" lvl="1" indent="-514350">
                  <a:buFont typeface="+mj-lt"/>
                  <a:buAutoNum type="arabicPeriod"/>
                </a:pPr>
                <a:r>
                  <a:rPr lang="en-US" dirty="0"/>
                  <a:t>x = -2, y = 5, z = -4</a:t>
                </a:r>
              </a:p>
              <a:p>
                <a14:m>
                  <m:oMath xmlns:m="http://schemas.openxmlformats.org/officeDocument/2006/math">
                    <m:r>
                      <a:rPr lang="en-US" i="1" dirty="0" smtClean="0">
                        <a:latin typeface="Cambria Math" panose="02040503050406030204" pitchFamily="18" charset="0"/>
                      </a:rPr>
                      <m:t>𝑞</m:t>
                    </m:r>
                    <m:r>
                      <a:rPr lang="en-US" i="1" dirty="0" smtClean="0">
                        <a:latin typeface="Cambria Math" panose="02040503050406030204" pitchFamily="18" charset="0"/>
                      </a:rPr>
                      <m:t>=</m:t>
                    </m:r>
                    <m:r>
                      <a:rPr lang="en-US" i="1" dirty="0" err="1" smtClean="0">
                        <a:latin typeface="Cambria Math" panose="02040503050406030204" pitchFamily="18" charset="0"/>
                      </a:rPr>
                      <m:t>𝑥</m:t>
                    </m:r>
                    <m:r>
                      <a:rPr lang="en-US" i="1" dirty="0" err="1" smtClean="0">
                        <a:latin typeface="Cambria Math" panose="02040503050406030204" pitchFamily="18" charset="0"/>
                      </a:rPr>
                      <m:t>+</m:t>
                    </m:r>
                    <m:r>
                      <a:rPr lang="en-US" i="1" dirty="0" err="1" smtClean="0">
                        <a:latin typeface="Cambria Math" panose="02040503050406030204" pitchFamily="18" charset="0"/>
                      </a:rPr>
                      <m:t>𝑦</m:t>
                    </m:r>
                    <m:r>
                      <a:rPr lang="en-US" i="1" dirty="0" smtClean="0">
                        <a:latin typeface="Cambria Math" panose="02040503050406030204" pitchFamily="18" charset="0"/>
                        <a:ea typeface="Cambria Math" panose="02040503050406030204" pitchFamily="18" charset="0"/>
                      </a:rPr>
                      <m:t>→</m:t>
                    </m:r>
                    <m:f>
                      <m:fPr>
                        <m:ctrlPr>
                          <a:rPr lang="en-US" i="1" dirty="0" smtClean="0">
                            <a:latin typeface="Cambria Math" panose="02040503050406030204" pitchFamily="18" charset="0"/>
                            <a:ea typeface="Cambria Math" panose="02040503050406030204" pitchFamily="18" charset="0"/>
                          </a:rPr>
                        </m:ctrlPr>
                      </m:fPr>
                      <m:num>
                        <m:r>
                          <a:rPr lang="en-US"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𝑞</m:t>
                        </m:r>
                      </m:num>
                      <m:den>
                        <m:r>
                          <a:rPr lang="en-US" i="1" dirty="0" smtClean="0">
                            <a:latin typeface="Cambria Math" panose="02040503050406030204" pitchFamily="18" charset="0"/>
                            <a:ea typeface="Cambria Math" panose="02040503050406030204" pitchFamily="18" charset="0"/>
                          </a:rPr>
                          <m:t>𝜕</m:t>
                        </m:r>
                        <m:r>
                          <a:rPr lang="en-US" i="1" dirty="0" smtClean="0">
                            <a:latin typeface="Cambria Math" panose="02040503050406030204" pitchFamily="18" charset="0"/>
                            <a:ea typeface="Cambria Math" panose="02040503050406030204" pitchFamily="18" charset="0"/>
                          </a:rPr>
                          <m:t>𝑥</m:t>
                        </m:r>
                      </m:den>
                    </m:f>
                    <m:r>
                      <a:rPr lang="en-US" b="0" i="1" dirty="0" smtClean="0">
                        <a:latin typeface="Cambria Math" panose="02040503050406030204" pitchFamily="18" charset="0"/>
                        <a:ea typeface="Cambria Math" panose="02040503050406030204" pitchFamily="18" charset="0"/>
                      </a:rPr>
                      <m:t>=1,</m:t>
                    </m:r>
                    <m:f>
                      <m:fPr>
                        <m:ctrlPr>
                          <a:rPr lang="en-US" i="1" dirty="0">
                            <a:latin typeface="Cambria Math" panose="02040503050406030204" pitchFamily="18" charset="0"/>
                            <a:ea typeface="Cambria Math" panose="02040503050406030204" pitchFamily="18" charset="0"/>
                          </a:rPr>
                        </m:ctrlPr>
                      </m:fPr>
                      <m:num>
                        <m:r>
                          <a:rPr lang="en-US" i="1" dirty="0">
                            <a:latin typeface="Cambria Math" panose="02040503050406030204" pitchFamily="18" charset="0"/>
                            <a:ea typeface="Cambria Math" panose="02040503050406030204" pitchFamily="18" charset="0"/>
                          </a:rPr>
                          <m:t>𝜕</m:t>
                        </m:r>
                        <m:r>
                          <a:rPr lang="en-US" i="1" dirty="0">
                            <a:latin typeface="Cambria Math" panose="02040503050406030204" pitchFamily="18" charset="0"/>
                            <a:ea typeface="Cambria Math" panose="02040503050406030204" pitchFamily="18" charset="0"/>
                          </a:rPr>
                          <m:t>𝑞</m:t>
                        </m:r>
                      </m:num>
                      <m:den>
                        <m:r>
                          <a:rPr lang="en-US" i="1" dirty="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𝑦</m:t>
                        </m:r>
                      </m:den>
                    </m:f>
                    <m:r>
                      <a:rPr lang="en-US" i="1" dirty="0">
                        <a:latin typeface="Cambria Math" panose="02040503050406030204" pitchFamily="18" charset="0"/>
                        <a:ea typeface="Cambria Math" panose="02040503050406030204" pitchFamily="18" charset="0"/>
                      </a:rPr>
                      <m:t>=1</m:t>
                    </m:r>
                  </m:oMath>
                </a14:m>
                <a:endParaRPr lang="en-US" dirty="0"/>
              </a:p>
              <a:p>
                <a14:m>
                  <m:oMath xmlns:m="http://schemas.openxmlformats.org/officeDocument/2006/math">
                    <m:r>
                      <a:rPr lang="en-US" b="0" i="1" dirty="0" smtClean="0">
                        <a:latin typeface="Cambria Math" panose="02040503050406030204" pitchFamily="18" charset="0"/>
                      </a:rPr>
                      <m:t>𝑓</m:t>
                    </m:r>
                    <m:r>
                      <a:rPr lang="en-US" i="1" dirty="0" smtClean="0">
                        <a:latin typeface="Cambria Math" panose="02040503050406030204" pitchFamily="18" charset="0"/>
                      </a:rPr>
                      <m:t>=</m:t>
                    </m:r>
                    <m:r>
                      <a:rPr lang="en-US" b="0" i="1" dirty="0" smtClean="0">
                        <a:latin typeface="Cambria Math" panose="02040503050406030204" pitchFamily="18" charset="0"/>
                      </a:rPr>
                      <m:t>𝑞</m:t>
                    </m:r>
                    <m:r>
                      <a:rPr lang="en-US" b="0"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rPr>
                      <m:t>𝑧</m:t>
                    </m:r>
                    <m:r>
                      <a:rPr lang="en-US" i="1" dirty="0" smtClean="0">
                        <a:latin typeface="Cambria Math" panose="02040503050406030204" pitchFamily="18" charset="0"/>
                        <a:ea typeface="Cambria Math" panose="02040503050406030204" pitchFamily="18" charset="0"/>
                      </a:rPr>
                      <m:t>→</m:t>
                    </m:r>
                    <m:f>
                      <m:fPr>
                        <m:ctrlPr>
                          <a:rPr lang="en-US" i="1" dirty="0" smtClean="0">
                            <a:latin typeface="Cambria Math" panose="02040503050406030204" pitchFamily="18" charset="0"/>
                            <a:ea typeface="Cambria Math" panose="02040503050406030204" pitchFamily="18" charset="0"/>
                          </a:rPr>
                        </m:ctrlPr>
                      </m:fPr>
                      <m:num>
                        <m:r>
                          <a:rPr lang="en-US"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𝑓</m:t>
                        </m:r>
                      </m:num>
                      <m:den>
                        <m:r>
                          <a:rPr lang="en-US"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𝑞</m:t>
                        </m:r>
                      </m:den>
                    </m:f>
                    <m:r>
                      <a:rPr lang="en-US" b="0"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𝑧</m:t>
                    </m:r>
                    <m:r>
                      <a:rPr lang="en-US" b="0" i="1" dirty="0" smtClean="0">
                        <a:latin typeface="Cambria Math" panose="02040503050406030204" pitchFamily="18" charset="0"/>
                        <a:ea typeface="Cambria Math" panose="02040503050406030204" pitchFamily="18" charset="0"/>
                      </a:rPr>
                      <m:t>,</m:t>
                    </m:r>
                    <m:f>
                      <m:fPr>
                        <m:ctrlPr>
                          <a:rPr lang="en-US" i="1" dirty="0">
                            <a:latin typeface="Cambria Math" panose="02040503050406030204" pitchFamily="18" charset="0"/>
                            <a:ea typeface="Cambria Math" panose="02040503050406030204" pitchFamily="18" charset="0"/>
                          </a:rPr>
                        </m:ctrlPr>
                      </m:fPr>
                      <m:num>
                        <m:r>
                          <a:rPr lang="en-US" i="1" dirty="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𝑓</m:t>
                        </m:r>
                      </m:num>
                      <m:den>
                        <m:r>
                          <a:rPr lang="en-US" i="1" dirty="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𝑧</m:t>
                        </m:r>
                      </m:den>
                    </m:f>
                    <m:r>
                      <a:rPr lang="en-US" i="1" dirty="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𝑞</m:t>
                    </m:r>
                  </m:oMath>
                </a14:m>
                <a:endParaRPr lang="en-US" dirty="0"/>
              </a:p>
              <a:p>
                <a:r>
                  <a:rPr lang="en-US" dirty="0"/>
                  <a:t>We want:</a:t>
                </a:r>
              </a:p>
              <a:p>
                <a:pPr marL="76200" indent="0">
                  <a:buNone/>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rPr>
                            <m:t>𝜕</m:t>
                          </m:r>
                          <m:r>
                            <a:rPr lang="en-US" b="0" i="1" smtClean="0">
                              <a:latin typeface="Cambria Math" panose="02040503050406030204" pitchFamily="18" charset="0"/>
                            </a:rPr>
                            <m:t>𝑓</m:t>
                          </m:r>
                        </m:num>
                        <m:den>
                          <m:r>
                            <a:rPr lang="en-US" i="1" smtClean="0">
                              <a:latin typeface="Cambria Math" panose="02040503050406030204" pitchFamily="18" charset="0"/>
                            </a:rPr>
                            <m:t>𝜕</m:t>
                          </m:r>
                          <m:r>
                            <a:rPr lang="en-US" i="1" smtClean="0">
                              <a:latin typeface="Cambria Math" panose="02040503050406030204" pitchFamily="18" charset="0"/>
                            </a:rPr>
                            <m:t>𝑥</m:t>
                          </m:r>
                        </m:den>
                      </m:f>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m:t>
                          </m:r>
                          <m:r>
                            <a:rPr lang="en-US" i="1">
                              <a:latin typeface="Cambria Math" panose="02040503050406030204" pitchFamily="18" charset="0"/>
                            </a:rPr>
                            <m:t>𝑓</m:t>
                          </m:r>
                        </m:num>
                        <m:den>
                          <m:r>
                            <a:rPr lang="en-US" i="1">
                              <a:latin typeface="Cambria Math" panose="02040503050406030204" pitchFamily="18" charset="0"/>
                            </a:rPr>
                            <m:t>𝜕</m:t>
                          </m:r>
                          <m:r>
                            <a:rPr lang="en-US" b="0" i="1" smtClean="0">
                              <a:latin typeface="Cambria Math" panose="02040503050406030204" pitchFamily="18" charset="0"/>
                            </a:rPr>
                            <m:t>𝑦</m:t>
                          </m:r>
                        </m:den>
                      </m:f>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m:t>
                          </m:r>
                          <m:r>
                            <a:rPr lang="en-US" i="1">
                              <a:latin typeface="Cambria Math" panose="02040503050406030204" pitchFamily="18" charset="0"/>
                            </a:rPr>
                            <m:t>𝑓</m:t>
                          </m:r>
                        </m:num>
                        <m:den>
                          <m:r>
                            <a:rPr lang="en-US" i="1">
                              <a:latin typeface="Cambria Math" panose="02040503050406030204" pitchFamily="18" charset="0"/>
                            </a:rPr>
                            <m:t>𝜕</m:t>
                          </m:r>
                          <m:r>
                            <a:rPr lang="en-US" b="0" i="1" smtClean="0">
                              <a:latin typeface="Cambria Math" panose="02040503050406030204" pitchFamily="18" charset="0"/>
                            </a:rPr>
                            <m:t>𝑧</m:t>
                          </m:r>
                        </m:den>
                      </m:f>
                    </m:oMath>
                  </m:oMathPara>
                </a14:m>
                <a:endParaRPr lang="en-US" dirty="0"/>
              </a:p>
            </p:txBody>
          </p:sp>
        </mc:Choice>
        <mc:Fallback xmlns="">
          <p:sp>
            <p:nvSpPr>
              <p:cNvPr id="3" name="Content Placeholder 2">
                <a:extLst>
                  <a:ext uri="{FF2B5EF4-FFF2-40B4-BE49-F238E27FC236}">
                    <a16:creationId xmlns:a16="http://schemas.microsoft.com/office/drawing/2014/main" id="{C6D648DF-C9BB-DFFC-5A8F-C001391B3439}"/>
                  </a:ext>
                </a:extLst>
              </p:cNvPr>
              <p:cNvSpPr>
                <a:spLocks noGrp="1" noRot="1" noChangeAspect="1" noMove="1" noResize="1" noEditPoints="1" noAdjustHandles="1" noChangeArrowheads="1" noChangeShapeType="1" noTextEdit="1"/>
              </p:cNvSpPr>
              <p:nvPr>
                <p:ph idx="1"/>
              </p:nvPr>
            </p:nvSpPr>
            <p:spPr>
              <a:xfrm>
                <a:off x="304800" y="1228153"/>
                <a:ext cx="5388990" cy="5021979"/>
              </a:xfrm>
              <a:blipFill>
                <a:blip r:embed="rId2"/>
                <a:stretch>
                  <a:fillRect l="-3167" t="-3034"/>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718AE200-EE9F-426A-E713-9C93E4A3190C}"/>
              </a:ext>
            </a:extLst>
          </p:cNvPr>
          <p:cNvSpPr>
            <a:spLocks noGrp="1"/>
          </p:cNvSpPr>
          <p:nvPr>
            <p:ph type="dt" sz="half" idx="10"/>
          </p:nvPr>
        </p:nvSpPr>
        <p:spPr/>
        <p:txBody>
          <a:bodyPr/>
          <a:lstStyle/>
          <a:p>
            <a:endParaRPr lang="en-US" dirty="0"/>
          </a:p>
        </p:txBody>
      </p:sp>
      <p:sp>
        <p:nvSpPr>
          <p:cNvPr id="5" name="Footer Placeholder 4">
            <a:extLst>
              <a:ext uri="{FF2B5EF4-FFF2-40B4-BE49-F238E27FC236}">
                <a16:creationId xmlns:a16="http://schemas.microsoft.com/office/drawing/2014/main" id="{FD2DC60E-29F6-C67F-6A68-E79EFDEA16D9}"/>
              </a:ext>
            </a:extLst>
          </p:cNvPr>
          <p:cNvSpPr>
            <a:spLocks noGrp="1"/>
          </p:cNvSpPr>
          <p:nvPr>
            <p:ph type="ftr" sz="quarter" idx="11"/>
          </p:nvPr>
        </p:nvSpPr>
        <p:spPr/>
        <p:txBody>
          <a:bodyPr/>
          <a:lstStyle/>
          <a:p>
            <a:r>
              <a:rPr lang="en-US"/>
              <a:t>Introduction to AI</a:t>
            </a:r>
          </a:p>
        </p:txBody>
      </p:sp>
      <p:sp>
        <p:nvSpPr>
          <p:cNvPr id="6" name="Slide Number Placeholder 5">
            <a:extLst>
              <a:ext uri="{FF2B5EF4-FFF2-40B4-BE49-F238E27FC236}">
                <a16:creationId xmlns:a16="http://schemas.microsoft.com/office/drawing/2014/main" id="{331EC8BD-D44C-38B3-E8EB-B3F856D03C83}"/>
              </a:ext>
            </a:extLst>
          </p:cNvPr>
          <p:cNvSpPr>
            <a:spLocks noGrp="1"/>
          </p:cNvSpPr>
          <p:nvPr>
            <p:ph type="sldNum" sz="quarter" idx="12"/>
          </p:nvPr>
        </p:nvSpPr>
        <p:spPr/>
        <p:txBody>
          <a:bodyPr/>
          <a:lstStyle/>
          <a:p>
            <a:fld id="{B7884E68-CE57-44C0-BE0F-84C629DF22D5}" type="slidenum">
              <a:rPr lang="en-US" smtClean="0"/>
              <a:t>57</a:t>
            </a:fld>
            <a:endParaRPr lang="en-US"/>
          </a:p>
        </p:txBody>
      </p:sp>
      <p:sp>
        <p:nvSpPr>
          <p:cNvPr id="7" name="Rectangle 6">
            <a:extLst>
              <a:ext uri="{FF2B5EF4-FFF2-40B4-BE49-F238E27FC236}">
                <a16:creationId xmlns:a16="http://schemas.microsoft.com/office/drawing/2014/main" id="{2945691A-619B-A011-3E41-3FB2F3693B03}"/>
              </a:ext>
            </a:extLst>
          </p:cNvPr>
          <p:cNvSpPr/>
          <p:nvPr/>
        </p:nvSpPr>
        <p:spPr>
          <a:xfrm>
            <a:off x="782425" y="2828041"/>
            <a:ext cx="4756816" cy="8484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7FEA7087-B8B4-59C6-88DC-B76BA6141068}"/>
              </a:ext>
            </a:extLst>
          </p:cNvPr>
          <p:cNvSpPr/>
          <p:nvPr/>
        </p:nvSpPr>
        <p:spPr>
          <a:xfrm>
            <a:off x="782425" y="3741440"/>
            <a:ext cx="4756816" cy="848413"/>
          </a:xfrm>
          <a:prstGeom prst="rect">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2C79B964-E4F6-07B6-FA65-FF22B364C016}"/>
                  </a:ext>
                </a:extLst>
              </p:cNvPr>
              <p:cNvSpPr txBox="1"/>
              <p:nvPr/>
            </p:nvSpPr>
            <p:spPr>
              <a:xfrm>
                <a:off x="7587470" y="1409121"/>
                <a:ext cx="2013118" cy="856838"/>
              </a:xfrm>
              <a:prstGeom prst="rect">
                <a:avLst/>
              </a:prstGeom>
              <a:noFill/>
              <a:ln w="25400">
                <a:solidFill>
                  <a:srgbClr val="7030A0"/>
                </a:solidFill>
              </a:ln>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i="1" smtClean="0">
                              <a:latin typeface="Cambria Math" panose="02040503050406030204" pitchFamily="18" charset="0"/>
                            </a:rPr>
                          </m:ctrlPr>
                        </m:fPr>
                        <m:num>
                          <m:r>
                            <a:rPr lang="en-US" sz="2400" i="1">
                              <a:latin typeface="Cambria Math" panose="02040503050406030204" pitchFamily="18" charset="0"/>
                            </a:rPr>
                            <m:t>𝜕</m:t>
                          </m:r>
                          <m:r>
                            <a:rPr lang="en-US" sz="2400" i="1">
                              <a:latin typeface="Cambria Math" panose="02040503050406030204" pitchFamily="18" charset="0"/>
                            </a:rPr>
                            <m:t>𝑓</m:t>
                          </m:r>
                        </m:num>
                        <m:den>
                          <m:r>
                            <a:rPr lang="en-US" sz="2400" i="1">
                              <a:latin typeface="Cambria Math" panose="02040503050406030204" pitchFamily="18" charset="0"/>
                            </a:rPr>
                            <m:t>𝜕</m:t>
                          </m:r>
                          <m:r>
                            <a:rPr lang="en-US" sz="2400" b="0" i="1" smtClean="0">
                              <a:latin typeface="Cambria Math" panose="02040503050406030204" pitchFamily="18" charset="0"/>
                            </a:rPr>
                            <m:t>𝑥</m:t>
                          </m:r>
                        </m:den>
                      </m:f>
                      <m:r>
                        <a:rPr lang="en-US" sz="2400" i="1">
                          <a:latin typeface="Cambria Math" panose="02040503050406030204" pitchFamily="18" charset="0"/>
                        </a:rPr>
                        <m:t>=</m:t>
                      </m:r>
                      <m:f>
                        <m:fPr>
                          <m:ctrlPr>
                            <a:rPr lang="en-US" sz="2400" i="1">
                              <a:latin typeface="Cambria Math" panose="02040503050406030204" pitchFamily="18" charset="0"/>
                            </a:rPr>
                          </m:ctrlPr>
                        </m:fPr>
                        <m:num>
                          <m:r>
                            <a:rPr lang="en-US" sz="2400" i="1">
                              <a:latin typeface="Cambria Math" panose="02040503050406030204" pitchFamily="18" charset="0"/>
                            </a:rPr>
                            <m:t>𝜕</m:t>
                          </m:r>
                          <m:r>
                            <a:rPr lang="en-US" sz="2400" i="1">
                              <a:latin typeface="Cambria Math" panose="02040503050406030204" pitchFamily="18" charset="0"/>
                            </a:rPr>
                            <m:t>𝑓</m:t>
                          </m:r>
                        </m:num>
                        <m:den>
                          <m:r>
                            <a:rPr lang="en-US" sz="2400" i="1">
                              <a:latin typeface="Cambria Math" panose="02040503050406030204" pitchFamily="18" charset="0"/>
                            </a:rPr>
                            <m:t>𝜕</m:t>
                          </m:r>
                          <m:r>
                            <a:rPr lang="en-US" sz="2400" i="1">
                              <a:latin typeface="Cambria Math" panose="02040503050406030204" pitchFamily="18" charset="0"/>
                            </a:rPr>
                            <m:t>𝑞</m:t>
                          </m:r>
                        </m:den>
                      </m:f>
                      <m:f>
                        <m:fPr>
                          <m:ctrlPr>
                            <a:rPr lang="en-US" sz="2400" i="1">
                              <a:latin typeface="Cambria Math" panose="02040503050406030204" pitchFamily="18" charset="0"/>
                            </a:rPr>
                          </m:ctrlPr>
                        </m:fPr>
                        <m:num>
                          <m:r>
                            <a:rPr lang="en-US" sz="2400" i="1">
                              <a:latin typeface="Cambria Math" panose="02040503050406030204" pitchFamily="18" charset="0"/>
                            </a:rPr>
                            <m:t>𝜕</m:t>
                          </m:r>
                          <m:r>
                            <a:rPr lang="en-US" sz="2400" i="1">
                              <a:latin typeface="Cambria Math" panose="02040503050406030204" pitchFamily="18" charset="0"/>
                            </a:rPr>
                            <m:t>𝑞</m:t>
                          </m:r>
                        </m:num>
                        <m:den>
                          <m:r>
                            <a:rPr lang="en-US" sz="2400" i="1">
                              <a:latin typeface="Cambria Math" panose="02040503050406030204" pitchFamily="18" charset="0"/>
                            </a:rPr>
                            <m:t>𝜕</m:t>
                          </m:r>
                          <m:r>
                            <a:rPr lang="en-US" sz="2400" b="0" i="1" smtClean="0">
                              <a:latin typeface="Cambria Math" panose="02040503050406030204" pitchFamily="18" charset="0"/>
                            </a:rPr>
                            <m:t>𝑥</m:t>
                          </m:r>
                        </m:den>
                      </m:f>
                    </m:oMath>
                  </m:oMathPara>
                </a14:m>
                <a:endParaRPr lang="en-US" sz="2400" dirty="0"/>
              </a:p>
            </p:txBody>
          </p:sp>
        </mc:Choice>
        <mc:Fallback xmlns="">
          <p:sp>
            <p:nvSpPr>
              <p:cNvPr id="10" name="TextBox 9">
                <a:extLst>
                  <a:ext uri="{FF2B5EF4-FFF2-40B4-BE49-F238E27FC236}">
                    <a16:creationId xmlns:a16="http://schemas.microsoft.com/office/drawing/2014/main" id="{2C79B964-E4F6-07B6-FA65-FF22B364C016}"/>
                  </a:ext>
                </a:extLst>
              </p:cNvPr>
              <p:cNvSpPr txBox="1">
                <a:spLocks noRot="1" noChangeAspect="1" noMove="1" noResize="1" noEditPoints="1" noAdjustHandles="1" noChangeArrowheads="1" noChangeShapeType="1" noTextEdit="1"/>
              </p:cNvSpPr>
              <p:nvPr/>
            </p:nvSpPr>
            <p:spPr>
              <a:xfrm>
                <a:off x="7587470" y="1409121"/>
                <a:ext cx="2013118" cy="856838"/>
              </a:xfrm>
              <a:prstGeom prst="rect">
                <a:avLst/>
              </a:prstGeom>
              <a:blipFill>
                <a:blip r:embed="rId4"/>
                <a:stretch>
                  <a:fillRect/>
                </a:stretch>
              </a:blipFill>
              <a:ln w="25400">
                <a:solidFill>
                  <a:srgbClr val="7030A0"/>
                </a:solidFill>
              </a:ln>
            </p:spPr>
            <p:txBody>
              <a:bodyPr/>
              <a:lstStyle/>
              <a:p>
                <a:r>
                  <a:rPr lang="en-US">
                    <a:noFill/>
                  </a:rPr>
                  <a:t> </a:t>
                </a:r>
              </a:p>
            </p:txBody>
          </p:sp>
        </mc:Fallback>
      </mc:AlternateContent>
      <p:cxnSp>
        <p:nvCxnSpPr>
          <p:cNvPr id="12" name="Straight Arrow Connector 11">
            <a:extLst>
              <a:ext uri="{FF2B5EF4-FFF2-40B4-BE49-F238E27FC236}">
                <a16:creationId xmlns:a16="http://schemas.microsoft.com/office/drawing/2014/main" id="{09168BA5-A07F-5BD1-F47A-B65C4525E427}"/>
              </a:ext>
            </a:extLst>
          </p:cNvPr>
          <p:cNvCxnSpPr>
            <a:cxnSpLocks/>
            <a:stCxn id="10" idx="1"/>
          </p:cNvCxnSpPr>
          <p:nvPr/>
        </p:nvCxnSpPr>
        <p:spPr>
          <a:xfrm flipH="1">
            <a:off x="6471845" y="1837540"/>
            <a:ext cx="1115625" cy="834933"/>
          </a:xfrm>
          <a:prstGeom prst="straightConnector1">
            <a:avLst/>
          </a:prstGeom>
          <a:ln w="254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636A7CE8-E3D8-2F00-0428-3CF7E2961253}"/>
              </a:ext>
            </a:extLst>
          </p:cNvPr>
          <p:cNvSpPr txBox="1"/>
          <p:nvPr/>
        </p:nvSpPr>
        <p:spPr>
          <a:xfrm>
            <a:off x="11519792" y="3904036"/>
            <a:ext cx="367408" cy="523220"/>
          </a:xfrm>
          <a:prstGeom prst="rect">
            <a:avLst/>
          </a:prstGeom>
          <a:noFill/>
        </p:spPr>
        <p:txBody>
          <a:bodyPr wrap="none" rtlCol="0">
            <a:spAutoFit/>
          </a:bodyPr>
          <a:lstStyle/>
          <a:p>
            <a:r>
              <a:rPr lang="en-US" sz="2800" dirty="0">
                <a:solidFill>
                  <a:srgbClr val="CC0000"/>
                </a:solidFill>
              </a:rPr>
              <a:t>1</a:t>
            </a:r>
          </a:p>
        </p:txBody>
      </p:sp>
      <p:cxnSp>
        <p:nvCxnSpPr>
          <p:cNvPr id="15" name="Straight Arrow Connector 14">
            <a:extLst>
              <a:ext uri="{FF2B5EF4-FFF2-40B4-BE49-F238E27FC236}">
                <a16:creationId xmlns:a16="http://schemas.microsoft.com/office/drawing/2014/main" id="{576E10A5-6CAD-72B5-7748-AD3FF541BAE9}"/>
              </a:ext>
            </a:extLst>
          </p:cNvPr>
          <p:cNvCxnSpPr>
            <a:cxnSpLocks/>
          </p:cNvCxnSpPr>
          <p:nvPr/>
        </p:nvCxnSpPr>
        <p:spPr>
          <a:xfrm flipH="1">
            <a:off x="4211597" y="1205325"/>
            <a:ext cx="3375873" cy="1659422"/>
          </a:xfrm>
          <a:prstGeom prst="straightConnector1">
            <a:avLst/>
          </a:prstGeom>
          <a:ln>
            <a:solidFill>
              <a:schemeClr val="bg1">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020F64D2-54AB-E214-8F03-DC3506788EEC}"/>
              </a:ext>
            </a:extLst>
          </p:cNvPr>
          <p:cNvSpPr/>
          <p:nvPr/>
        </p:nvSpPr>
        <p:spPr>
          <a:xfrm>
            <a:off x="3042673" y="2864747"/>
            <a:ext cx="1168924" cy="773999"/>
          </a:xfrm>
          <a:prstGeom prst="rect">
            <a:avLst/>
          </a:prstGeom>
          <a:noFill/>
          <a:ln w="15875">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2AFC5CBC-490B-DE43-06A3-85079DB9197F}"/>
              </a:ext>
            </a:extLst>
          </p:cNvPr>
          <p:cNvSpPr txBox="1"/>
          <p:nvPr/>
        </p:nvSpPr>
        <p:spPr>
          <a:xfrm>
            <a:off x="6171415" y="4546619"/>
            <a:ext cx="367408" cy="523220"/>
          </a:xfrm>
          <a:prstGeom prst="rect">
            <a:avLst/>
          </a:prstGeom>
          <a:noFill/>
        </p:spPr>
        <p:txBody>
          <a:bodyPr wrap="none" rtlCol="0">
            <a:spAutoFit/>
          </a:bodyPr>
          <a:lstStyle/>
          <a:p>
            <a:r>
              <a:rPr lang="en-US" sz="2800" dirty="0">
                <a:solidFill>
                  <a:srgbClr val="CC0000"/>
                </a:solidFill>
              </a:rPr>
              <a:t>3</a:t>
            </a:r>
          </a:p>
        </p:txBody>
      </p:sp>
      <p:sp>
        <p:nvSpPr>
          <p:cNvPr id="13" name="TextBox 12">
            <a:extLst>
              <a:ext uri="{FF2B5EF4-FFF2-40B4-BE49-F238E27FC236}">
                <a16:creationId xmlns:a16="http://schemas.microsoft.com/office/drawing/2014/main" id="{F2A0BA45-2296-9A0C-A5E2-3A442FFD3486}"/>
              </a:ext>
            </a:extLst>
          </p:cNvPr>
          <p:cNvSpPr txBox="1"/>
          <p:nvPr/>
        </p:nvSpPr>
        <p:spPr>
          <a:xfrm>
            <a:off x="8872925" y="3252247"/>
            <a:ext cx="478016" cy="523220"/>
          </a:xfrm>
          <a:prstGeom prst="rect">
            <a:avLst/>
          </a:prstGeom>
          <a:noFill/>
        </p:spPr>
        <p:txBody>
          <a:bodyPr wrap="none" rtlCol="0">
            <a:spAutoFit/>
          </a:bodyPr>
          <a:lstStyle/>
          <a:p>
            <a:r>
              <a:rPr lang="en-US" sz="2800" dirty="0">
                <a:solidFill>
                  <a:srgbClr val="CC0000"/>
                </a:solidFill>
              </a:rPr>
              <a:t>-4</a:t>
            </a:r>
          </a:p>
        </p:txBody>
      </p:sp>
      <p:cxnSp>
        <p:nvCxnSpPr>
          <p:cNvPr id="26" name="Straight Arrow Connector 25">
            <a:extLst>
              <a:ext uri="{FF2B5EF4-FFF2-40B4-BE49-F238E27FC236}">
                <a16:creationId xmlns:a16="http://schemas.microsoft.com/office/drawing/2014/main" id="{5C9EA68E-0D49-344B-151D-0425449DC05A}"/>
              </a:ext>
            </a:extLst>
          </p:cNvPr>
          <p:cNvCxnSpPr>
            <a:cxnSpLocks/>
          </p:cNvCxnSpPr>
          <p:nvPr/>
        </p:nvCxnSpPr>
        <p:spPr>
          <a:xfrm flipH="1">
            <a:off x="7587470" y="1196126"/>
            <a:ext cx="1547102" cy="14326"/>
          </a:xfrm>
          <a:prstGeom prst="straightConnector1">
            <a:avLst/>
          </a:prstGeom>
          <a:ln>
            <a:solidFill>
              <a:schemeClr val="bg1">
                <a:lumMod val="50000"/>
              </a:schemeClr>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61700A32-9B8A-6FD3-DACC-B56EEAA7E1A3}"/>
              </a:ext>
            </a:extLst>
          </p:cNvPr>
          <p:cNvCxnSpPr>
            <a:cxnSpLocks/>
          </p:cNvCxnSpPr>
          <p:nvPr/>
        </p:nvCxnSpPr>
        <p:spPr>
          <a:xfrm>
            <a:off x="9134572" y="1205325"/>
            <a:ext cx="0" cy="258350"/>
          </a:xfrm>
          <a:prstGeom prst="straightConnector1">
            <a:avLst/>
          </a:prstGeom>
          <a:ln>
            <a:solidFill>
              <a:schemeClr val="bg1">
                <a:lumMod val="50000"/>
              </a:schemeClr>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18830378-D3A5-2AED-1175-BD494E9F72D4}"/>
              </a:ext>
            </a:extLst>
          </p:cNvPr>
          <p:cNvCxnSpPr>
            <a:cxnSpLocks/>
          </p:cNvCxnSpPr>
          <p:nvPr/>
        </p:nvCxnSpPr>
        <p:spPr>
          <a:xfrm>
            <a:off x="8769447" y="2208625"/>
            <a:ext cx="0" cy="258350"/>
          </a:xfrm>
          <a:prstGeom prst="straightConnector1">
            <a:avLst/>
          </a:prstGeom>
          <a:ln>
            <a:solidFill>
              <a:srgbClr val="FFC000"/>
            </a:solidFill>
            <a:prstDash val="dash"/>
            <a:tailEnd type="non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5A4A3D21-3DD0-5B0C-8060-49AD6EE8C77E}"/>
              </a:ext>
            </a:extLst>
          </p:cNvPr>
          <p:cNvSpPr/>
          <p:nvPr/>
        </p:nvSpPr>
        <p:spPr>
          <a:xfrm>
            <a:off x="2999295" y="3772620"/>
            <a:ext cx="1168924" cy="773999"/>
          </a:xfrm>
          <a:prstGeom prst="rect">
            <a:avLst/>
          </a:prstGeom>
          <a:noFill/>
          <a:ln w="15875">
            <a:solidFill>
              <a:srgbClr val="FFC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Straight Arrow Connector 36">
            <a:extLst>
              <a:ext uri="{FF2B5EF4-FFF2-40B4-BE49-F238E27FC236}">
                <a16:creationId xmlns:a16="http://schemas.microsoft.com/office/drawing/2014/main" id="{C8F8BAC0-7002-4CED-8847-3C927FBBA93D}"/>
              </a:ext>
            </a:extLst>
          </p:cNvPr>
          <p:cNvCxnSpPr>
            <a:cxnSpLocks/>
          </p:cNvCxnSpPr>
          <p:nvPr/>
        </p:nvCxnSpPr>
        <p:spPr>
          <a:xfrm flipH="1">
            <a:off x="4167337" y="2454501"/>
            <a:ext cx="4602109" cy="1298138"/>
          </a:xfrm>
          <a:prstGeom prst="straightConnector1">
            <a:avLst/>
          </a:prstGeom>
          <a:ln>
            <a:solidFill>
              <a:srgbClr val="FFC0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92F8065D-DD5C-5334-D051-8E42838D3E72}"/>
              </a:ext>
            </a:extLst>
          </p:cNvPr>
          <p:cNvSpPr txBox="1"/>
          <p:nvPr/>
        </p:nvSpPr>
        <p:spPr>
          <a:xfrm>
            <a:off x="5990375" y="2489485"/>
            <a:ext cx="478016" cy="523220"/>
          </a:xfrm>
          <a:prstGeom prst="rect">
            <a:avLst/>
          </a:prstGeom>
          <a:noFill/>
        </p:spPr>
        <p:txBody>
          <a:bodyPr wrap="none" rtlCol="0">
            <a:spAutoFit/>
          </a:bodyPr>
          <a:lstStyle/>
          <a:p>
            <a:r>
              <a:rPr lang="en-US" sz="2800" dirty="0">
                <a:solidFill>
                  <a:srgbClr val="CC0000"/>
                </a:solidFill>
              </a:rPr>
              <a:t>-4</a:t>
            </a:r>
          </a:p>
        </p:txBody>
      </p:sp>
      <p:pic>
        <p:nvPicPr>
          <p:cNvPr id="17" name="Picture 16">
            <a:extLst>
              <a:ext uri="{FF2B5EF4-FFF2-40B4-BE49-F238E27FC236}">
                <a16:creationId xmlns:a16="http://schemas.microsoft.com/office/drawing/2014/main" id="{5D13C286-355C-AA81-7A77-346984566150}"/>
              </a:ext>
            </a:extLst>
          </p:cNvPr>
          <p:cNvPicPr>
            <a:picLocks noChangeAspect="1"/>
          </p:cNvPicPr>
          <p:nvPr/>
        </p:nvPicPr>
        <p:blipFill>
          <a:blip r:embed="rId5"/>
          <a:stretch>
            <a:fillRect/>
          </a:stretch>
        </p:blipFill>
        <p:spPr>
          <a:xfrm>
            <a:off x="5587990" y="2068249"/>
            <a:ext cx="6496050" cy="2847975"/>
          </a:xfrm>
          <a:prstGeom prst="rect">
            <a:avLst/>
          </a:prstGeom>
        </p:spPr>
      </p:pic>
    </p:spTree>
    <p:extLst>
      <p:ext uri="{BB962C8B-B14F-4D97-AF65-F5344CB8AC3E}">
        <p14:creationId xmlns:p14="http://schemas.microsoft.com/office/powerpoint/2010/main" val="245995505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F5DA57-45E0-01D1-BC95-81A6D5795BFB}"/>
              </a:ext>
            </a:extLst>
          </p:cNvPr>
          <p:cNvSpPr>
            <a:spLocks noGrp="1"/>
          </p:cNvSpPr>
          <p:nvPr>
            <p:ph type="title"/>
          </p:nvPr>
        </p:nvSpPr>
        <p:spPr/>
        <p:txBody>
          <a:bodyPr>
            <a:normAutofit fontScale="90000"/>
          </a:bodyPr>
          <a:lstStyle/>
          <a:p>
            <a:r>
              <a:rPr lang="en-US" dirty="0"/>
              <a:t>Backpropagation Simple Example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6D648DF-C9BB-DFFC-5A8F-C001391B3439}"/>
                  </a:ext>
                </a:extLst>
              </p:cNvPr>
              <p:cNvSpPr>
                <a:spLocks noGrp="1"/>
              </p:cNvSpPr>
              <p:nvPr>
                <p:ph idx="1"/>
              </p:nvPr>
            </p:nvSpPr>
            <p:spPr>
              <a:xfrm>
                <a:off x="304800" y="1228153"/>
                <a:ext cx="5388990" cy="5021979"/>
              </a:xfrm>
            </p:spPr>
            <p:txBody>
              <a:bodyPr/>
              <a:lstStyle/>
              <a:p>
                <a:r>
                  <a:rPr lang="en-US" dirty="0"/>
                  <a:t>Suppose:</a:t>
                </a:r>
              </a:p>
              <a:p>
                <a:pPr marL="819150" lvl="1" indent="-514350">
                  <a:buFont typeface="+mj-lt"/>
                  <a:buAutoNum type="arabicPeriod"/>
                </a:pP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𝑧</m:t>
                        </m:r>
                      </m:e>
                    </m:d>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e>
                    </m:d>
                    <m:r>
                      <a:rPr lang="en-US" b="0" i="1" smtClean="0">
                        <a:latin typeface="Cambria Math" panose="02040503050406030204" pitchFamily="18" charset="0"/>
                      </a:rPr>
                      <m:t>𝑧</m:t>
                    </m:r>
                  </m:oMath>
                </a14:m>
                <a:endParaRPr lang="en-US" dirty="0"/>
              </a:p>
              <a:p>
                <a:pPr marL="819150" lvl="1" indent="-514350">
                  <a:buFont typeface="+mj-lt"/>
                  <a:buAutoNum type="arabicPeriod"/>
                </a:pPr>
                <a:r>
                  <a:rPr lang="en-US" dirty="0"/>
                  <a:t>x = -2, y = 5, z = -4</a:t>
                </a:r>
              </a:p>
              <a:p>
                <a14:m>
                  <m:oMath xmlns:m="http://schemas.openxmlformats.org/officeDocument/2006/math">
                    <m:r>
                      <a:rPr lang="en-US" i="1" dirty="0" smtClean="0">
                        <a:latin typeface="Cambria Math" panose="02040503050406030204" pitchFamily="18" charset="0"/>
                      </a:rPr>
                      <m:t>𝑞</m:t>
                    </m:r>
                    <m:r>
                      <a:rPr lang="en-US" i="1" dirty="0" smtClean="0">
                        <a:latin typeface="Cambria Math" panose="02040503050406030204" pitchFamily="18" charset="0"/>
                      </a:rPr>
                      <m:t>=</m:t>
                    </m:r>
                    <m:r>
                      <a:rPr lang="en-US" i="1" dirty="0" err="1" smtClean="0">
                        <a:latin typeface="Cambria Math" panose="02040503050406030204" pitchFamily="18" charset="0"/>
                      </a:rPr>
                      <m:t>𝑥</m:t>
                    </m:r>
                    <m:r>
                      <a:rPr lang="en-US" i="1" dirty="0" err="1" smtClean="0">
                        <a:latin typeface="Cambria Math" panose="02040503050406030204" pitchFamily="18" charset="0"/>
                      </a:rPr>
                      <m:t>+</m:t>
                    </m:r>
                    <m:r>
                      <a:rPr lang="en-US" i="1" dirty="0" err="1" smtClean="0">
                        <a:latin typeface="Cambria Math" panose="02040503050406030204" pitchFamily="18" charset="0"/>
                      </a:rPr>
                      <m:t>𝑦</m:t>
                    </m:r>
                    <m:r>
                      <a:rPr lang="en-US" i="1" dirty="0" smtClean="0">
                        <a:latin typeface="Cambria Math" panose="02040503050406030204" pitchFamily="18" charset="0"/>
                        <a:ea typeface="Cambria Math" panose="02040503050406030204" pitchFamily="18" charset="0"/>
                      </a:rPr>
                      <m:t>→</m:t>
                    </m:r>
                    <m:f>
                      <m:fPr>
                        <m:ctrlPr>
                          <a:rPr lang="en-US" i="1" dirty="0" smtClean="0">
                            <a:latin typeface="Cambria Math" panose="02040503050406030204" pitchFamily="18" charset="0"/>
                            <a:ea typeface="Cambria Math" panose="02040503050406030204" pitchFamily="18" charset="0"/>
                          </a:rPr>
                        </m:ctrlPr>
                      </m:fPr>
                      <m:num>
                        <m:r>
                          <a:rPr lang="en-US"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𝑞</m:t>
                        </m:r>
                      </m:num>
                      <m:den>
                        <m:r>
                          <a:rPr lang="en-US" i="1" dirty="0" smtClean="0">
                            <a:latin typeface="Cambria Math" panose="02040503050406030204" pitchFamily="18" charset="0"/>
                            <a:ea typeface="Cambria Math" panose="02040503050406030204" pitchFamily="18" charset="0"/>
                          </a:rPr>
                          <m:t>𝜕</m:t>
                        </m:r>
                        <m:r>
                          <a:rPr lang="en-US" i="1" dirty="0" smtClean="0">
                            <a:latin typeface="Cambria Math" panose="02040503050406030204" pitchFamily="18" charset="0"/>
                            <a:ea typeface="Cambria Math" panose="02040503050406030204" pitchFamily="18" charset="0"/>
                          </a:rPr>
                          <m:t>𝑥</m:t>
                        </m:r>
                      </m:den>
                    </m:f>
                    <m:r>
                      <a:rPr lang="en-US" b="0" i="1" dirty="0" smtClean="0">
                        <a:latin typeface="Cambria Math" panose="02040503050406030204" pitchFamily="18" charset="0"/>
                        <a:ea typeface="Cambria Math" panose="02040503050406030204" pitchFamily="18" charset="0"/>
                      </a:rPr>
                      <m:t>=1,</m:t>
                    </m:r>
                    <m:f>
                      <m:fPr>
                        <m:ctrlPr>
                          <a:rPr lang="en-US" i="1" dirty="0">
                            <a:latin typeface="Cambria Math" panose="02040503050406030204" pitchFamily="18" charset="0"/>
                            <a:ea typeface="Cambria Math" panose="02040503050406030204" pitchFamily="18" charset="0"/>
                          </a:rPr>
                        </m:ctrlPr>
                      </m:fPr>
                      <m:num>
                        <m:r>
                          <a:rPr lang="en-US" i="1" dirty="0">
                            <a:latin typeface="Cambria Math" panose="02040503050406030204" pitchFamily="18" charset="0"/>
                            <a:ea typeface="Cambria Math" panose="02040503050406030204" pitchFamily="18" charset="0"/>
                          </a:rPr>
                          <m:t>𝜕</m:t>
                        </m:r>
                        <m:r>
                          <a:rPr lang="en-US" i="1" dirty="0">
                            <a:latin typeface="Cambria Math" panose="02040503050406030204" pitchFamily="18" charset="0"/>
                            <a:ea typeface="Cambria Math" panose="02040503050406030204" pitchFamily="18" charset="0"/>
                          </a:rPr>
                          <m:t>𝑞</m:t>
                        </m:r>
                      </m:num>
                      <m:den>
                        <m:r>
                          <a:rPr lang="en-US" i="1" dirty="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𝑦</m:t>
                        </m:r>
                      </m:den>
                    </m:f>
                    <m:r>
                      <a:rPr lang="en-US" i="1" dirty="0">
                        <a:latin typeface="Cambria Math" panose="02040503050406030204" pitchFamily="18" charset="0"/>
                        <a:ea typeface="Cambria Math" panose="02040503050406030204" pitchFamily="18" charset="0"/>
                      </a:rPr>
                      <m:t>=1</m:t>
                    </m:r>
                  </m:oMath>
                </a14:m>
                <a:endParaRPr lang="en-US" dirty="0"/>
              </a:p>
              <a:p>
                <a14:m>
                  <m:oMath xmlns:m="http://schemas.openxmlformats.org/officeDocument/2006/math">
                    <m:r>
                      <a:rPr lang="en-US" b="0" i="1" dirty="0" smtClean="0">
                        <a:latin typeface="Cambria Math" panose="02040503050406030204" pitchFamily="18" charset="0"/>
                      </a:rPr>
                      <m:t>𝑓</m:t>
                    </m:r>
                    <m:r>
                      <a:rPr lang="en-US" i="1" dirty="0" smtClean="0">
                        <a:latin typeface="Cambria Math" panose="02040503050406030204" pitchFamily="18" charset="0"/>
                      </a:rPr>
                      <m:t>=</m:t>
                    </m:r>
                    <m:r>
                      <a:rPr lang="en-US" b="0" i="1" dirty="0" smtClean="0">
                        <a:latin typeface="Cambria Math" panose="02040503050406030204" pitchFamily="18" charset="0"/>
                      </a:rPr>
                      <m:t>𝑞</m:t>
                    </m:r>
                    <m:r>
                      <a:rPr lang="en-US" b="0"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rPr>
                      <m:t>𝑧</m:t>
                    </m:r>
                    <m:r>
                      <a:rPr lang="en-US" i="1" dirty="0" smtClean="0">
                        <a:latin typeface="Cambria Math" panose="02040503050406030204" pitchFamily="18" charset="0"/>
                        <a:ea typeface="Cambria Math" panose="02040503050406030204" pitchFamily="18" charset="0"/>
                      </a:rPr>
                      <m:t>→</m:t>
                    </m:r>
                    <m:f>
                      <m:fPr>
                        <m:ctrlPr>
                          <a:rPr lang="en-US" i="1" dirty="0" smtClean="0">
                            <a:latin typeface="Cambria Math" panose="02040503050406030204" pitchFamily="18" charset="0"/>
                            <a:ea typeface="Cambria Math" panose="02040503050406030204" pitchFamily="18" charset="0"/>
                          </a:rPr>
                        </m:ctrlPr>
                      </m:fPr>
                      <m:num>
                        <m:r>
                          <a:rPr lang="en-US"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𝑓</m:t>
                        </m:r>
                      </m:num>
                      <m:den>
                        <m:r>
                          <a:rPr lang="en-US"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𝑞</m:t>
                        </m:r>
                      </m:den>
                    </m:f>
                    <m:r>
                      <a:rPr lang="en-US" b="0"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𝑧</m:t>
                    </m:r>
                    <m:r>
                      <a:rPr lang="en-US" b="0" i="1" dirty="0" smtClean="0">
                        <a:latin typeface="Cambria Math" panose="02040503050406030204" pitchFamily="18" charset="0"/>
                        <a:ea typeface="Cambria Math" panose="02040503050406030204" pitchFamily="18" charset="0"/>
                      </a:rPr>
                      <m:t>,</m:t>
                    </m:r>
                    <m:f>
                      <m:fPr>
                        <m:ctrlPr>
                          <a:rPr lang="en-US" i="1" dirty="0">
                            <a:latin typeface="Cambria Math" panose="02040503050406030204" pitchFamily="18" charset="0"/>
                            <a:ea typeface="Cambria Math" panose="02040503050406030204" pitchFamily="18" charset="0"/>
                          </a:rPr>
                        </m:ctrlPr>
                      </m:fPr>
                      <m:num>
                        <m:r>
                          <a:rPr lang="en-US" i="1" dirty="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𝑓</m:t>
                        </m:r>
                      </m:num>
                      <m:den>
                        <m:r>
                          <a:rPr lang="en-US" i="1" dirty="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𝑧</m:t>
                        </m:r>
                      </m:den>
                    </m:f>
                    <m:r>
                      <a:rPr lang="en-US" i="1" dirty="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𝑞</m:t>
                    </m:r>
                  </m:oMath>
                </a14:m>
                <a:endParaRPr lang="en-US" dirty="0"/>
              </a:p>
              <a:p>
                <a:r>
                  <a:rPr lang="en-US" dirty="0"/>
                  <a:t>We want:</a:t>
                </a:r>
              </a:p>
              <a:p>
                <a:pPr marL="76200" indent="0">
                  <a:buNone/>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rPr>
                            <m:t>𝜕</m:t>
                          </m:r>
                          <m:r>
                            <a:rPr lang="en-US" b="0" i="1" smtClean="0">
                              <a:latin typeface="Cambria Math" panose="02040503050406030204" pitchFamily="18" charset="0"/>
                            </a:rPr>
                            <m:t>𝑓</m:t>
                          </m:r>
                        </m:num>
                        <m:den>
                          <m:r>
                            <a:rPr lang="en-US" i="1" smtClean="0">
                              <a:latin typeface="Cambria Math" panose="02040503050406030204" pitchFamily="18" charset="0"/>
                            </a:rPr>
                            <m:t>𝜕</m:t>
                          </m:r>
                          <m:r>
                            <a:rPr lang="en-US" i="1" smtClean="0">
                              <a:latin typeface="Cambria Math" panose="02040503050406030204" pitchFamily="18" charset="0"/>
                            </a:rPr>
                            <m:t>𝑥</m:t>
                          </m:r>
                        </m:den>
                      </m:f>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m:t>
                          </m:r>
                          <m:r>
                            <a:rPr lang="en-US" i="1">
                              <a:latin typeface="Cambria Math" panose="02040503050406030204" pitchFamily="18" charset="0"/>
                            </a:rPr>
                            <m:t>𝑓</m:t>
                          </m:r>
                        </m:num>
                        <m:den>
                          <m:r>
                            <a:rPr lang="en-US" i="1">
                              <a:latin typeface="Cambria Math" panose="02040503050406030204" pitchFamily="18" charset="0"/>
                            </a:rPr>
                            <m:t>𝜕</m:t>
                          </m:r>
                          <m:r>
                            <a:rPr lang="en-US" b="0" i="1" smtClean="0">
                              <a:latin typeface="Cambria Math" panose="02040503050406030204" pitchFamily="18" charset="0"/>
                            </a:rPr>
                            <m:t>𝑦</m:t>
                          </m:r>
                        </m:den>
                      </m:f>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m:t>
                          </m:r>
                          <m:r>
                            <a:rPr lang="en-US" i="1">
                              <a:latin typeface="Cambria Math" panose="02040503050406030204" pitchFamily="18" charset="0"/>
                            </a:rPr>
                            <m:t>𝑓</m:t>
                          </m:r>
                        </m:num>
                        <m:den>
                          <m:r>
                            <a:rPr lang="en-US" i="1">
                              <a:latin typeface="Cambria Math" panose="02040503050406030204" pitchFamily="18" charset="0"/>
                            </a:rPr>
                            <m:t>𝜕</m:t>
                          </m:r>
                          <m:r>
                            <a:rPr lang="en-US" b="0" i="1" smtClean="0">
                              <a:latin typeface="Cambria Math" panose="02040503050406030204" pitchFamily="18" charset="0"/>
                            </a:rPr>
                            <m:t>𝑧</m:t>
                          </m:r>
                        </m:den>
                      </m:f>
                    </m:oMath>
                  </m:oMathPara>
                </a14:m>
                <a:endParaRPr lang="en-US" dirty="0"/>
              </a:p>
            </p:txBody>
          </p:sp>
        </mc:Choice>
        <mc:Fallback xmlns="">
          <p:sp>
            <p:nvSpPr>
              <p:cNvPr id="3" name="Content Placeholder 2">
                <a:extLst>
                  <a:ext uri="{FF2B5EF4-FFF2-40B4-BE49-F238E27FC236}">
                    <a16:creationId xmlns:a16="http://schemas.microsoft.com/office/drawing/2014/main" id="{C6D648DF-C9BB-DFFC-5A8F-C001391B3439}"/>
                  </a:ext>
                </a:extLst>
              </p:cNvPr>
              <p:cNvSpPr>
                <a:spLocks noGrp="1" noRot="1" noChangeAspect="1" noMove="1" noResize="1" noEditPoints="1" noAdjustHandles="1" noChangeArrowheads="1" noChangeShapeType="1" noTextEdit="1"/>
              </p:cNvSpPr>
              <p:nvPr>
                <p:ph idx="1"/>
              </p:nvPr>
            </p:nvSpPr>
            <p:spPr>
              <a:xfrm>
                <a:off x="304800" y="1228153"/>
                <a:ext cx="5388990" cy="5021979"/>
              </a:xfrm>
              <a:blipFill>
                <a:blip r:embed="rId2"/>
                <a:stretch>
                  <a:fillRect l="-3167" t="-3034"/>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718AE200-EE9F-426A-E713-9C93E4A3190C}"/>
              </a:ext>
            </a:extLst>
          </p:cNvPr>
          <p:cNvSpPr>
            <a:spLocks noGrp="1"/>
          </p:cNvSpPr>
          <p:nvPr>
            <p:ph type="dt" sz="half" idx="10"/>
          </p:nvPr>
        </p:nvSpPr>
        <p:spPr/>
        <p:txBody>
          <a:bodyPr/>
          <a:lstStyle/>
          <a:p>
            <a:endParaRPr lang="en-US" dirty="0"/>
          </a:p>
        </p:txBody>
      </p:sp>
      <p:sp>
        <p:nvSpPr>
          <p:cNvPr id="5" name="Footer Placeholder 4">
            <a:extLst>
              <a:ext uri="{FF2B5EF4-FFF2-40B4-BE49-F238E27FC236}">
                <a16:creationId xmlns:a16="http://schemas.microsoft.com/office/drawing/2014/main" id="{FD2DC60E-29F6-C67F-6A68-E79EFDEA16D9}"/>
              </a:ext>
            </a:extLst>
          </p:cNvPr>
          <p:cNvSpPr>
            <a:spLocks noGrp="1"/>
          </p:cNvSpPr>
          <p:nvPr>
            <p:ph type="ftr" sz="quarter" idx="11"/>
          </p:nvPr>
        </p:nvSpPr>
        <p:spPr/>
        <p:txBody>
          <a:bodyPr/>
          <a:lstStyle/>
          <a:p>
            <a:r>
              <a:rPr lang="en-US"/>
              <a:t>Introduction to AI</a:t>
            </a:r>
          </a:p>
        </p:txBody>
      </p:sp>
      <p:sp>
        <p:nvSpPr>
          <p:cNvPr id="6" name="Slide Number Placeholder 5">
            <a:extLst>
              <a:ext uri="{FF2B5EF4-FFF2-40B4-BE49-F238E27FC236}">
                <a16:creationId xmlns:a16="http://schemas.microsoft.com/office/drawing/2014/main" id="{331EC8BD-D44C-38B3-E8EB-B3F856D03C83}"/>
              </a:ext>
            </a:extLst>
          </p:cNvPr>
          <p:cNvSpPr>
            <a:spLocks noGrp="1"/>
          </p:cNvSpPr>
          <p:nvPr>
            <p:ph type="sldNum" sz="quarter" idx="12"/>
          </p:nvPr>
        </p:nvSpPr>
        <p:spPr/>
        <p:txBody>
          <a:bodyPr/>
          <a:lstStyle/>
          <a:p>
            <a:fld id="{B7884E68-CE57-44C0-BE0F-84C629DF22D5}" type="slidenum">
              <a:rPr lang="en-US" smtClean="0"/>
              <a:t>58</a:t>
            </a:fld>
            <a:endParaRPr lang="en-US"/>
          </a:p>
        </p:txBody>
      </p:sp>
      <p:sp>
        <p:nvSpPr>
          <p:cNvPr id="7" name="Rectangle 6">
            <a:extLst>
              <a:ext uri="{FF2B5EF4-FFF2-40B4-BE49-F238E27FC236}">
                <a16:creationId xmlns:a16="http://schemas.microsoft.com/office/drawing/2014/main" id="{2945691A-619B-A011-3E41-3FB2F3693B03}"/>
              </a:ext>
            </a:extLst>
          </p:cNvPr>
          <p:cNvSpPr/>
          <p:nvPr/>
        </p:nvSpPr>
        <p:spPr>
          <a:xfrm>
            <a:off x="782425" y="2828041"/>
            <a:ext cx="4756816" cy="8484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7FEA7087-B8B4-59C6-88DC-B76BA6141068}"/>
              </a:ext>
            </a:extLst>
          </p:cNvPr>
          <p:cNvSpPr/>
          <p:nvPr/>
        </p:nvSpPr>
        <p:spPr>
          <a:xfrm>
            <a:off x="782425" y="3741440"/>
            <a:ext cx="4756816" cy="848413"/>
          </a:xfrm>
          <a:prstGeom prst="rect">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2C79B964-E4F6-07B6-FA65-FF22B364C016}"/>
                  </a:ext>
                </a:extLst>
              </p:cNvPr>
              <p:cNvSpPr txBox="1"/>
              <p:nvPr/>
            </p:nvSpPr>
            <p:spPr>
              <a:xfrm>
                <a:off x="8357766" y="1504738"/>
                <a:ext cx="2414369" cy="857735"/>
              </a:xfrm>
              <a:prstGeom prst="rect">
                <a:avLst/>
              </a:prstGeom>
              <a:noFill/>
              <a:ln w="25400">
                <a:solidFill>
                  <a:srgbClr val="7030A0"/>
                </a:solidFill>
              </a:ln>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i="1" smtClean="0">
                              <a:latin typeface="Cambria Math" panose="02040503050406030204" pitchFamily="18" charset="0"/>
                            </a:rPr>
                          </m:ctrlPr>
                        </m:fPr>
                        <m:num>
                          <m:r>
                            <a:rPr lang="en-US" sz="2400" i="1" smtClean="0">
                              <a:latin typeface="Cambria Math" panose="02040503050406030204" pitchFamily="18" charset="0"/>
                            </a:rPr>
                            <m:t>𝜕</m:t>
                          </m:r>
                          <m:r>
                            <a:rPr lang="en-US" sz="2400" b="0" i="1" smtClean="0">
                              <a:latin typeface="Cambria Math" panose="02040503050406030204" pitchFamily="18" charset="0"/>
                            </a:rPr>
                            <m:t>𝑓</m:t>
                          </m:r>
                        </m:num>
                        <m:den>
                          <m:r>
                            <a:rPr lang="en-US" sz="2400" i="1" smtClean="0">
                              <a:latin typeface="Cambria Math" panose="02040503050406030204" pitchFamily="18" charset="0"/>
                            </a:rPr>
                            <m:t>𝜕</m:t>
                          </m:r>
                          <m:r>
                            <a:rPr lang="en-US" sz="2400" b="0" i="1" smtClean="0">
                              <a:latin typeface="Cambria Math" panose="02040503050406030204" pitchFamily="18" charset="0"/>
                            </a:rPr>
                            <m:t>𝑦</m:t>
                          </m:r>
                        </m:den>
                      </m:f>
                      <m:r>
                        <a:rPr lang="en-US" sz="2400" b="0" i="1" smtClean="0">
                          <a:latin typeface="Cambria Math" panose="02040503050406030204" pitchFamily="18" charset="0"/>
                        </a:rPr>
                        <m:t>=</m:t>
                      </m:r>
                      <m:f>
                        <m:fPr>
                          <m:ctrlPr>
                            <a:rPr lang="en-US" sz="2400" i="1">
                              <a:latin typeface="Cambria Math" panose="02040503050406030204" pitchFamily="18" charset="0"/>
                            </a:rPr>
                          </m:ctrlPr>
                        </m:fPr>
                        <m:num>
                          <m:r>
                            <a:rPr lang="en-US" sz="2400" i="1">
                              <a:latin typeface="Cambria Math" panose="02040503050406030204" pitchFamily="18" charset="0"/>
                            </a:rPr>
                            <m:t>𝜕</m:t>
                          </m:r>
                          <m:r>
                            <a:rPr lang="en-US" sz="2400" i="1">
                              <a:latin typeface="Cambria Math" panose="02040503050406030204" pitchFamily="18" charset="0"/>
                            </a:rPr>
                            <m:t>𝑓</m:t>
                          </m:r>
                        </m:num>
                        <m:den>
                          <m:r>
                            <a:rPr lang="en-US" sz="2400" i="1">
                              <a:latin typeface="Cambria Math" panose="02040503050406030204" pitchFamily="18" charset="0"/>
                            </a:rPr>
                            <m:t>𝜕</m:t>
                          </m:r>
                          <m:r>
                            <a:rPr lang="en-US" sz="2400" b="0" i="1" smtClean="0">
                              <a:latin typeface="Cambria Math" panose="02040503050406030204" pitchFamily="18" charset="0"/>
                            </a:rPr>
                            <m:t>𝑞</m:t>
                          </m:r>
                        </m:den>
                      </m:f>
                      <m:f>
                        <m:fPr>
                          <m:ctrlPr>
                            <a:rPr lang="en-US" sz="2400" i="1">
                              <a:latin typeface="Cambria Math" panose="02040503050406030204" pitchFamily="18" charset="0"/>
                            </a:rPr>
                          </m:ctrlPr>
                        </m:fPr>
                        <m:num>
                          <m:r>
                            <a:rPr lang="en-US" sz="2400" i="1">
                              <a:latin typeface="Cambria Math" panose="02040503050406030204" pitchFamily="18" charset="0"/>
                            </a:rPr>
                            <m:t>𝜕</m:t>
                          </m:r>
                          <m:r>
                            <a:rPr lang="en-US" sz="2400" b="0" i="1" smtClean="0">
                              <a:latin typeface="Cambria Math" panose="02040503050406030204" pitchFamily="18" charset="0"/>
                            </a:rPr>
                            <m:t>𝑞</m:t>
                          </m:r>
                        </m:num>
                        <m:den>
                          <m:r>
                            <a:rPr lang="en-US" sz="2400" i="1">
                              <a:latin typeface="Cambria Math" panose="02040503050406030204" pitchFamily="18" charset="0"/>
                            </a:rPr>
                            <m:t>𝜕</m:t>
                          </m:r>
                          <m:r>
                            <a:rPr lang="en-US" sz="2400" b="0" i="1" smtClean="0">
                              <a:latin typeface="Cambria Math" panose="02040503050406030204" pitchFamily="18" charset="0"/>
                            </a:rPr>
                            <m:t>𝑦</m:t>
                          </m:r>
                        </m:den>
                      </m:f>
                    </m:oMath>
                  </m:oMathPara>
                </a14:m>
                <a:endParaRPr lang="en-US" sz="2400" dirty="0"/>
              </a:p>
            </p:txBody>
          </p:sp>
        </mc:Choice>
        <mc:Fallback xmlns="">
          <p:sp>
            <p:nvSpPr>
              <p:cNvPr id="10" name="TextBox 9">
                <a:extLst>
                  <a:ext uri="{FF2B5EF4-FFF2-40B4-BE49-F238E27FC236}">
                    <a16:creationId xmlns:a16="http://schemas.microsoft.com/office/drawing/2014/main" id="{2C79B964-E4F6-07B6-FA65-FF22B364C016}"/>
                  </a:ext>
                </a:extLst>
              </p:cNvPr>
              <p:cNvSpPr txBox="1">
                <a:spLocks noRot="1" noChangeAspect="1" noMove="1" noResize="1" noEditPoints="1" noAdjustHandles="1" noChangeArrowheads="1" noChangeShapeType="1" noTextEdit="1"/>
              </p:cNvSpPr>
              <p:nvPr/>
            </p:nvSpPr>
            <p:spPr>
              <a:xfrm>
                <a:off x="8357766" y="1504738"/>
                <a:ext cx="2414369" cy="857735"/>
              </a:xfrm>
              <a:prstGeom prst="rect">
                <a:avLst/>
              </a:prstGeom>
              <a:blipFill>
                <a:blip r:embed="rId4"/>
                <a:stretch>
                  <a:fillRect/>
                </a:stretch>
              </a:blipFill>
              <a:ln w="25400">
                <a:solidFill>
                  <a:srgbClr val="7030A0"/>
                </a:solidFill>
              </a:ln>
            </p:spPr>
            <p:txBody>
              <a:bodyPr/>
              <a:lstStyle/>
              <a:p>
                <a:r>
                  <a:rPr lang="en-US">
                    <a:noFill/>
                  </a:rPr>
                  <a:t> </a:t>
                </a:r>
              </a:p>
            </p:txBody>
          </p:sp>
        </mc:Fallback>
      </mc:AlternateContent>
      <p:cxnSp>
        <p:nvCxnSpPr>
          <p:cNvPr id="12" name="Straight Arrow Connector 11">
            <a:extLst>
              <a:ext uri="{FF2B5EF4-FFF2-40B4-BE49-F238E27FC236}">
                <a16:creationId xmlns:a16="http://schemas.microsoft.com/office/drawing/2014/main" id="{09168BA5-A07F-5BD1-F47A-B65C4525E427}"/>
              </a:ext>
            </a:extLst>
          </p:cNvPr>
          <p:cNvCxnSpPr>
            <a:cxnSpLocks/>
            <a:stCxn id="10" idx="1"/>
          </p:cNvCxnSpPr>
          <p:nvPr/>
        </p:nvCxnSpPr>
        <p:spPr>
          <a:xfrm flipH="1">
            <a:off x="6498212" y="1933606"/>
            <a:ext cx="1859554" cy="2232040"/>
          </a:xfrm>
          <a:prstGeom prst="straightConnector1">
            <a:avLst/>
          </a:prstGeom>
          <a:ln w="254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636A7CE8-E3D8-2F00-0428-3CF7E2961253}"/>
              </a:ext>
            </a:extLst>
          </p:cNvPr>
          <p:cNvSpPr txBox="1"/>
          <p:nvPr/>
        </p:nvSpPr>
        <p:spPr>
          <a:xfrm>
            <a:off x="11519792" y="3904036"/>
            <a:ext cx="367408" cy="523220"/>
          </a:xfrm>
          <a:prstGeom prst="rect">
            <a:avLst/>
          </a:prstGeom>
          <a:noFill/>
        </p:spPr>
        <p:txBody>
          <a:bodyPr wrap="none" rtlCol="0">
            <a:spAutoFit/>
          </a:bodyPr>
          <a:lstStyle/>
          <a:p>
            <a:r>
              <a:rPr lang="en-US" sz="2800" dirty="0">
                <a:solidFill>
                  <a:srgbClr val="CC0000"/>
                </a:solidFill>
              </a:rPr>
              <a:t>1</a:t>
            </a:r>
          </a:p>
        </p:txBody>
      </p:sp>
      <p:cxnSp>
        <p:nvCxnSpPr>
          <p:cNvPr id="15" name="Straight Arrow Connector 14">
            <a:extLst>
              <a:ext uri="{FF2B5EF4-FFF2-40B4-BE49-F238E27FC236}">
                <a16:creationId xmlns:a16="http://schemas.microsoft.com/office/drawing/2014/main" id="{576E10A5-6CAD-72B5-7748-AD3FF541BAE9}"/>
              </a:ext>
            </a:extLst>
          </p:cNvPr>
          <p:cNvCxnSpPr>
            <a:cxnSpLocks/>
          </p:cNvCxnSpPr>
          <p:nvPr/>
        </p:nvCxnSpPr>
        <p:spPr>
          <a:xfrm flipH="1">
            <a:off x="5503624" y="2627117"/>
            <a:ext cx="4594053" cy="480071"/>
          </a:xfrm>
          <a:prstGeom prst="straightConnector1">
            <a:avLst/>
          </a:prstGeom>
          <a:ln>
            <a:solidFill>
              <a:schemeClr val="bg1">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020F64D2-54AB-E214-8F03-DC3506788EEC}"/>
              </a:ext>
            </a:extLst>
          </p:cNvPr>
          <p:cNvSpPr/>
          <p:nvPr/>
        </p:nvSpPr>
        <p:spPr>
          <a:xfrm>
            <a:off x="2999295" y="3732594"/>
            <a:ext cx="1168924" cy="773999"/>
          </a:xfrm>
          <a:prstGeom prst="rect">
            <a:avLst/>
          </a:prstGeom>
          <a:noFill/>
          <a:ln w="15875">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2AFC5CBC-490B-DE43-06A3-85079DB9197F}"/>
              </a:ext>
            </a:extLst>
          </p:cNvPr>
          <p:cNvSpPr txBox="1"/>
          <p:nvPr/>
        </p:nvSpPr>
        <p:spPr>
          <a:xfrm>
            <a:off x="6171415" y="4546619"/>
            <a:ext cx="367408" cy="523220"/>
          </a:xfrm>
          <a:prstGeom prst="rect">
            <a:avLst/>
          </a:prstGeom>
          <a:noFill/>
        </p:spPr>
        <p:txBody>
          <a:bodyPr wrap="none" rtlCol="0">
            <a:spAutoFit/>
          </a:bodyPr>
          <a:lstStyle/>
          <a:p>
            <a:r>
              <a:rPr lang="en-US" sz="2800" dirty="0">
                <a:solidFill>
                  <a:srgbClr val="CC0000"/>
                </a:solidFill>
              </a:rPr>
              <a:t>3</a:t>
            </a:r>
          </a:p>
        </p:txBody>
      </p:sp>
      <p:sp>
        <p:nvSpPr>
          <p:cNvPr id="13" name="TextBox 12">
            <a:extLst>
              <a:ext uri="{FF2B5EF4-FFF2-40B4-BE49-F238E27FC236}">
                <a16:creationId xmlns:a16="http://schemas.microsoft.com/office/drawing/2014/main" id="{F2A0BA45-2296-9A0C-A5E2-3A442FFD3486}"/>
              </a:ext>
            </a:extLst>
          </p:cNvPr>
          <p:cNvSpPr txBox="1"/>
          <p:nvPr/>
        </p:nvSpPr>
        <p:spPr>
          <a:xfrm>
            <a:off x="8872925" y="3252247"/>
            <a:ext cx="478016" cy="523220"/>
          </a:xfrm>
          <a:prstGeom prst="rect">
            <a:avLst/>
          </a:prstGeom>
          <a:noFill/>
        </p:spPr>
        <p:txBody>
          <a:bodyPr wrap="none" rtlCol="0">
            <a:spAutoFit/>
          </a:bodyPr>
          <a:lstStyle/>
          <a:p>
            <a:r>
              <a:rPr lang="en-US" sz="2800" dirty="0">
                <a:solidFill>
                  <a:srgbClr val="CC0000"/>
                </a:solidFill>
              </a:rPr>
              <a:t>-4</a:t>
            </a:r>
          </a:p>
        </p:txBody>
      </p:sp>
      <p:sp>
        <p:nvSpPr>
          <p:cNvPr id="20" name="Rectangle 19">
            <a:extLst>
              <a:ext uri="{FF2B5EF4-FFF2-40B4-BE49-F238E27FC236}">
                <a16:creationId xmlns:a16="http://schemas.microsoft.com/office/drawing/2014/main" id="{E224C615-9EDC-BD01-7A30-4629890081D1}"/>
              </a:ext>
            </a:extLst>
          </p:cNvPr>
          <p:cNvSpPr/>
          <p:nvPr/>
        </p:nvSpPr>
        <p:spPr>
          <a:xfrm>
            <a:off x="4315907" y="2894385"/>
            <a:ext cx="1168924" cy="773999"/>
          </a:xfrm>
          <a:prstGeom prst="rect">
            <a:avLst/>
          </a:prstGeom>
          <a:noFill/>
          <a:ln w="15875">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Arrow Connector 22">
            <a:extLst>
              <a:ext uri="{FF2B5EF4-FFF2-40B4-BE49-F238E27FC236}">
                <a16:creationId xmlns:a16="http://schemas.microsoft.com/office/drawing/2014/main" id="{6B63E8A2-18B7-AEA1-60C1-DC6883A575DF}"/>
              </a:ext>
            </a:extLst>
          </p:cNvPr>
          <p:cNvCxnSpPr>
            <a:cxnSpLocks/>
          </p:cNvCxnSpPr>
          <p:nvPr/>
        </p:nvCxnSpPr>
        <p:spPr>
          <a:xfrm flipH="1">
            <a:off x="3583515" y="1305140"/>
            <a:ext cx="1818701" cy="2413762"/>
          </a:xfrm>
          <a:prstGeom prst="straightConnector1">
            <a:avLst/>
          </a:prstGeom>
          <a:ln>
            <a:solidFill>
              <a:schemeClr val="bg1">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C5F3C63B-8A8A-0901-CDEC-D890D65D83CE}"/>
              </a:ext>
            </a:extLst>
          </p:cNvPr>
          <p:cNvCxnSpPr>
            <a:cxnSpLocks/>
          </p:cNvCxnSpPr>
          <p:nvPr/>
        </p:nvCxnSpPr>
        <p:spPr>
          <a:xfrm flipH="1">
            <a:off x="5360708" y="1254311"/>
            <a:ext cx="4414887" cy="50829"/>
          </a:xfrm>
          <a:prstGeom prst="straightConnector1">
            <a:avLst/>
          </a:prstGeom>
          <a:ln>
            <a:solidFill>
              <a:schemeClr val="bg1">
                <a:lumMod val="50000"/>
              </a:schemeClr>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7F44B464-E1A6-61AF-09A5-3E1A819C9285}"/>
              </a:ext>
            </a:extLst>
          </p:cNvPr>
          <p:cNvCxnSpPr>
            <a:cxnSpLocks/>
          </p:cNvCxnSpPr>
          <p:nvPr/>
        </p:nvCxnSpPr>
        <p:spPr>
          <a:xfrm>
            <a:off x="9775595" y="1263510"/>
            <a:ext cx="0" cy="282695"/>
          </a:xfrm>
          <a:prstGeom prst="straightConnector1">
            <a:avLst/>
          </a:prstGeom>
          <a:ln>
            <a:solidFill>
              <a:schemeClr val="bg1">
                <a:lumMod val="50000"/>
              </a:schemeClr>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F99A21CE-CE3F-96B7-CEE7-8D52133B6BBA}"/>
              </a:ext>
            </a:extLst>
          </p:cNvPr>
          <p:cNvCxnSpPr>
            <a:cxnSpLocks/>
          </p:cNvCxnSpPr>
          <p:nvPr/>
        </p:nvCxnSpPr>
        <p:spPr>
          <a:xfrm>
            <a:off x="10097677" y="2344422"/>
            <a:ext cx="0" cy="282695"/>
          </a:xfrm>
          <a:prstGeom prst="straightConnector1">
            <a:avLst/>
          </a:prstGeom>
          <a:ln>
            <a:solidFill>
              <a:schemeClr val="bg1">
                <a:lumMod val="50000"/>
              </a:schemeClr>
            </a:solidFill>
            <a:prstDash val="dash"/>
            <a:tailEnd type="non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FFDB5AE2-5D22-7723-AFD4-1770A17FE42E}"/>
              </a:ext>
            </a:extLst>
          </p:cNvPr>
          <p:cNvSpPr txBox="1"/>
          <p:nvPr/>
        </p:nvSpPr>
        <p:spPr>
          <a:xfrm>
            <a:off x="5990375" y="2489485"/>
            <a:ext cx="478016" cy="523220"/>
          </a:xfrm>
          <a:prstGeom prst="rect">
            <a:avLst/>
          </a:prstGeom>
          <a:noFill/>
        </p:spPr>
        <p:txBody>
          <a:bodyPr wrap="none" rtlCol="0">
            <a:spAutoFit/>
          </a:bodyPr>
          <a:lstStyle/>
          <a:p>
            <a:r>
              <a:rPr lang="en-US" sz="2800" dirty="0">
                <a:solidFill>
                  <a:srgbClr val="CC0000"/>
                </a:solidFill>
              </a:rPr>
              <a:t>-4</a:t>
            </a:r>
          </a:p>
        </p:txBody>
      </p:sp>
      <p:pic>
        <p:nvPicPr>
          <p:cNvPr id="17" name="Picture 16">
            <a:extLst>
              <a:ext uri="{FF2B5EF4-FFF2-40B4-BE49-F238E27FC236}">
                <a16:creationId xmlns:a16="http://schemas.microsoft.com/office/drawing/2014/main" id="{F4165089-B287-60C6-6F7A-976F7927280B}"/>
              </a:ext>
            </a:extLst>
          </p:cNvPr>
          <p:cNvPicPr>
            <a:picLocks noChangeAspect="1"/>
          </p:cNvPicPr>
          <p:nvPr/>
        </p:nvPicPr>
        <p:blipFill>
          <a:blip r:embed="rId5"/>
          <a:stretch>
            <a:fillRect/>
          </a:stretch>
        </p:blipFill>
        <p:spPr>
          <a:xfrm>
            <a:off x="5587990" y="2068249"/>
            <a:ext cx="6496050" cy="2847975"/>
          </a:xfrm>
          <a:prstGeom prst="rect">
            <a:avLst/>
          </a:prstGeom>
        </p:spPr>
      </p:pic>
    </p:spTree>
    <p:extLst>
      <p:ext uri="{BB962C8B-B14F-4D97-AF65-F5344CB8AC3E}">
        <p14:creationId xmlns:p14="http://schemas.microsoft.com/office/powerpoint/2010/main" val="222664328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F5DA57-45E0-01D1-BC95-81A6D5795BFB}"/>
              </a:ext>
            </a:extLst>
          </p:cNvPr>
          <p:cNvSpPr>
            <a:spLocks noGrp="1"/>
          </p:cNvSpPr>
          <p:nvPr>
            <p:ph type="title"/>
          </p:nvPr>
        </p:nvSpPr>
        <p:spPr/>
        <p:txBody>
          <a:bodyPr>
            <a:normAutofit fontScale="90000"/>
          </a:bodyPr>
          <a:lstStyle/>
          <a:p>
            <a:r>
              <a:rPr lang="en-US" dirty="0"/>
              <a:t>Backpropagation Simple Example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6D648DF-C9BB-DFFC-5A8F-C001391B3439}"/>
                  </a:ext>
                </a:extLst>
              </p:cNvPr>
              <p:cNvSpPr>
                <a:spLocks noGrp="1"/>
              </p:cNvSpPr>
              <p:nvPr>
                <p:ph idx="1"/>
              </p:nvPr>
            </p:nvSpPr>
            <p:spPr>
              <a:xfrm>
                <a:off x="304800" y="1228153"/>
                <a:ext cx="5388990" cy="5021979"/>
              </a:xfrm>
            </p:spPr>
            <p:txBody>
              <a:bodyPr/>
              <a:lstStyle/>
              <a:p>
                <a:r>
                  <a:rPr lang="en-US" dirty="0"/>
                  <a:t>Suppose:</a:t>
                </a:r>
              </a:p>
              <a:p>
                <a:pPr marL="819150" lvl="1" indent="-514350">
                  <a:buFont typeface="+mj-lt"/>
                  <a:buAutoNum type="arabicPeriod"/>
                </a:pP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𝑧</m:t>
                        </m:r>
                      </m:e>
                    </m:d>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e>
                    </m:d>
                    <m:r>
                      <a:rPr lang="en-US" b="0" i="1" smtClean="0">
                        <a:latin typeface="Cambria Math" panose="02040503050406030204" pitchFamily="18" charset="0"/>
                      </a:rPr>
                      <m:t>𝑧</m:t>
                    </m:r>
                  </m:oMath>
                </a14:m>
                <a:endParaRPr lang="en-US" dirty="0"/>
              </a:p>
              <a:p>
                <a:pPr marL="819150" lvl="1" indent="-514350">
                  <a:buFont typeface="+mj-lt"/>
                  <a:buAutoNum type="arabicPeriod"/>
                </a:pPr>
                <a:r>
                  <a:rPr lang="en-US" dirty="0"/>
                  <a:t>x = -2, y = 5, z = -4</a:t>
                </a:r>
              </a:p>
              <a:p>
                <a14:m>
                  <m:oMath xmlns:m="http://schemas.openxmlformats.org/officeDocument/2006/math">
                    <m:r>
                      <a:rPr lang="en-US" i="1" dirty="0" smtClean="0">
                        <a:latin typeface="Cambria Math" panose="02040503050406030204" pitchFamily="18" charset="0"/>
                      </a:rPr>
                      <m:t>𝑞</m:t>
                    </m:r>
                    <m:r>
                      <a:rPr lang="en-US" i="1" dirty="0" smtClean="0">
                        <a:latin typeface="Cambria Math" panose="02040503050406030204" pitchFamily="18" charset="0"/>
                      </a:rPr>
                      <m:t>=</m:t>
                    </m:r>
                    <m:r>
                      <a:rPr lang="en-US" i="1" dirty="0" err="1" smtClean="0">
                        <a:latin typeface="Cambria Math" panose="02040503050406030204" pitchFamily="18" charset="0"/>
                      </a:rPr>
                      <m:t>𝑥</m:t>
                    </m:r>
                    <m:r>
                      <a:rPr lang="en-US" i="1" dirty="0" err="1" smtClean="0">
                        <a:latin typeface="Cambria Math" panose="02040503050406030204" pitchFamily="18" charset="0"/>
                      </a:rPr>
                      <m:t>+</m:t>
                    </m:r>
                    <m:r>
                      <a:rPr lang="en-US" i="1" dirty="0" err="1" smtClean="0">
                        <a:latin typeface="Cambria Math" panose="02040503050406030204" pitchFamily="18" charset="0"/>
                      </a:rPr>
                      <m:t>𝑦</m:t>
                    </m:r>
                    <m:r>
                      <a:rPr lang="en-US" i="1" dirty="0" smtClean="0">
                        <a:latin typeface="Cambria Math" panose="02040503050406030204" pitchFamily="18" charset="0"/>
                        <a:ea typeface="Cambria Math" panose="02040503050406030204" pitchFamily="18" charset="0"/>
                      </a:rPr>
                      <m:t>→</m:t>
                    </m:r>
                    <m:f>
                      <m:fPr>
                        <m:ctrlPr>
                          <a:rPr lang="en-US" i="1" dirty="0" smtClean="0">
                            <a:latin typeface="Cambria Math" panose="02040503050406030204" pitchFamily="18" charset="0"/>
                            <a:ea typeface="Cambria Math" panose="02040503050406030204" pitchFamily="18" charset="0"/>
                          </a:rPr>
                        </m:ctrlPr>
                      </m:fPr>
                      <m:num>
                        <m:r>
                          <a:rPr lang="en-US"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𝑞</m:t>
                        </m:r>
                      </m:num>
                      <m:den>
                        <m:r>
                          <a:rPr lang="en-US" i="1" dirty="0" smtClean="0">
                            <a:latin typeface="Cambria Math" panose="02040503050406030204" pitchFamily="18" charset="0"/>
                            <a:ea typeface="Cambria Math" panose="02040503050406030204" pitchFamily="18" charset="0"/>
                          </a:rPr>
                          <m:t>𝜕</m:t>
                        </m:r>
                        <m:r>
                          <a:rPr lang="en-US" i="1" dirty="0" smtClean="0">
                            <a:latin typeface="Cambria Math" panose="02040503050406030204" pitchFamily="18" charset="0"/>
                            <a:ea typeface="Cambria Math" panose="02040503050406030204" pitchFamily="18" charset="0"/>
                          </a:rPr>
                          <m:t>𝑥</m:t>
                        </m:r>
                      </m:den>
                    </m:f>
                    <m:r>
                      <a:rPr lang="en-US" b="0" i="1" dirty="0" smtClean="0">
                        <a:latin typeface="Cambria Math" panose="02040503050406030204" pitchFamily="18" charset="0"/>
                        <a:ea typeface="Cambria Math" panose="02040503050406030204" pitchFamily="18" charset="0"/>
                      </a:rPr>
                      <m:t>=1,</m:t>
                    </m:r>
                    <m:f>
                      <m:fPr>
                        <m:ctrlPr>
                          <a:rPr lang="en-US" i="1" dirty="0">
                            <a:latin typeface="Cambria Math" panose="02040503050406030204" pitchFamily="18" charset="0"/>
                            <a:ea typeface="Cambria Math" panose="02040503050406030204" pitchFamily="18" charset="0"/>
                          </a:rPr>
                        </m:ctrlPr>
                      </m:fPr>
                      <m:num>
                        <m:r>
                          <a:rPr lang="en-US" i="1" dirty="0">
                            <a:latin typeface="Cambria Math" panose="02040503050406030204" pitchFamily="18" charset="0"/>
                            <a:ea typeface="Cambria Math" panose="02040503050406030204" pitchFamily="18" charset="0"/>
                          </a:rPr>
                          <m:t>𝜕</m:t>
                        </m:r>
                        <m:r>
                          <a:rPr lang="en-US" i="1" dirty="0">
                            <a:latin typeface="Cambria Math" panose="02040503050406030204" pitchFamily="18" charset="0"/>
                            <a:ea typeface="Cambria Math" panose="02040503050406030204" pitchFamily="18" charset="0"/>
                          </a:rPr>
                          <m:t>𝑞</m:t>
                        </m:r>
                      </m:num>
                      <m:den>
                        <m:r>
                          <a:rPr lang="en-US" i="1" dirty="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𝑦</m:t>
                        </m:r>
                      </m:den>
                    </m:f>
                    <m:r>
                      <a:rPr lang="en-US" i="1" dirty="0">
                        <a:latin typeface="Cambria Math" panose="02040503050406030204" pitchFamily="18" charset="0"/>
                        <a:ea typeface="Cambria Math" panose="02040503050406030204" pitchFamily="18" charset="0"/>
                      </a:rPr>
                      <m:t>=1</m:t>
                    </m:r>
                  </m:oMath>
                </a14:m>
                <a:endParaRPr lang="en-US" dirty="0"/>
              </a:p>
              <a:p>
                <a14:m>
                  <m:oMath xmlns:m="http://schemas.openxmlformats.org/officeDocument/2006/math">
                    <m:r>
                      <a:rPr lang="en-US" b="0" i="1" dirty="0" smtClean="0">
                        <a:latin typeface="Cambria Math" panose="02040503050406030204" pitchFamily="18" charset="0"/>
                      </a:rPr>
                      <m:t>𝑓</m:t>
                    </m:r>
                    <m:r>
                      <a:rPr lang="en-US" i="1" dirty="0" smtClean="0">
                        <a:latin typeface="Cambria Math" panose="02040503050406030204" pitchFamily="18" charset="0"/>
                      </a:rPr>
                      <m:t>=</m:t>
                    </m:r>
                    <m:r>
                      <a:rPr lang="en-US" b="0" i="1" dirty="0" smtClean="0">
                        <a:latin typeface="Cambria Math" panose="02040503050406030204" pitchFamily="18" charset="0"/>
                      </a:rPr>
                      <m:t>𝑞</m:t>
                    </m:r>
                    <m:r>
                      <a:rPr lang="en-US" b="0"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rPr>
                      <m:t>𝑧</m:t>
                    </m:r>
                    <m:r>
                      <a:rPr lang="en-US" i="1" dirty="0" smtClean="0">
                        <a:latin typeface="Cambria Math" panose="02040503050406030204" pitchFamily="18" charset="0"/>
                        <a:ea typeface="Cambria Math" panose="02040503050406030204" pitchFamily="18" charset="0"/>
                      </a:rPr>
                      <m:t>→</m:t>
                    </m:r>
                    <m:f>
                      <m:fPr>
                        <m:ctrlPr>
                          <a:rPr lang="en-US" i="1" dirty="0" smtClean="0">
                            <a:latin typeface="Cambria Math" panose="02040503050406030204" pitchFamily="18" charset="0"/>
                            <a:ea typeface="Cambria Math" panose="02040503050406030204" pitchFamily="18" charset="0"/>
                          </a:rPr>
                        </m:ctrlPr>
                      </m:fPr>
                      <m:num>
                        <m:r>
                          <a:rPr lang="en-US"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𝑓</m:t>
                        </m:r>
                      </m:num>
                      <m:den>
                        <m:r>
                          <a:rPr lang="en-US"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𝑞</m:t>
                        </m:r>
                      </m:den>
                    </m:f>
                    <m:r>
                      <a:rPr lang="en-US" b="0"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𝑧</m:t>
                    </m:r>
                    <m:r>
                      <a:rPr lang="en-US" b="0" i="1" dirty="0" smtClean="0">
                        <a:latin typeface="Cambria Math" panose="02040503050406030204" pitchFamily="18" charset="0"/>
                        <a:ea typeface="Cambria Math" panose="02040503050406030204" pitchFamily="18" charset="0"/>
                      </a:rPr>
                      <m:t>,</m:t>
                    </m:r>
                    <m:f>
                      <m:fPr>
                        <m:ctrlPr>
                          <a:rPr lang="en-US" i="1" dirty="0">
                            <a:latin typeface="Cambria Math" panose="02040503050406030204" pitchFamily="18" charset="0"/>
                            <a:ea typeface="Cambria Math" panose="02040503050406030204" pitchFamily="18" charset="0"/>
                          </a:rPr>
                        </m:ctrlPr>
                      </m:fPr>
                      <m:num>
                        <m:r>
                          <a:rPr lang="en-US" i="1" dirty="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𝑓</m:t>
                        </m:r>
                      </m:num>
                      <m:den>
                        <m:r>
                          <a:rPr lang="en-US" i="1" dirty="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𝑧</m:t>
                        </m:r>
                      </m:den>
                    </m:f>
                    <m:r>
                      <a:rPr lang="en-US" i="1" dirty="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𝑞</m:t>
                    </m:r>
                  </m:oMath>
                </a14:m>
                <a:endParaRPr lang="en-US" dirty="0"/>
              </a:p>
              <a:p>
                <a:r>
                  <a:rPr lang="en-US" dirty="0"/>
                  <a:t>We want:</a:t>
                </a:r>
              </a:p>
              <a:p>
                <a:pPr marL="76200" indent="0">
                  <a:buNone/>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rPr>
                            <m:t>𝜕</m:t>
                          </m:r>
                          <m:r>
                            <a:rPr lang="en-US" b="0" i="1" smtClean="0">
                              <a:latin typeface="Cambria Math" panose="02040503050406030204" pitchFamily="18" charset="0"/>
                            </a:rPr>
                            <m:t>𝑓</m:t>
                          </m:r>
                        </m:num>
                        <m:den>
                          <m:r>
                            <a:rPr lang="en-US" i="1" smtClean="0">
                              <a:latin typeface="Cambria Math" panose="02040503050406030204" pitchFamily="18" charset="0"/>
                            </a:rPr>
                            <m:t>𝜕</m:t>
                          </m:r>
                          <m:r>
                            <a:rPr lang="en-US" i="1" smtClean="0">
                              <a:latin typeface="Cambria Math" panose="02040503050406030204" pitchFamily="18" charset="0"/>
                            </a:rPr>
                            <m:t>𝑥</m:t>
                          </m:r>
                        </m:den>
                      </m:f>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m:t>
                          </m:r>
                          <m:r>
                            <a:rPr lang="en-US" i="1">
                              <a:latin typeface="Cambria Math" panose="02040503050406030204" pitchFamily="18" charset="0"/>
                            </a:rPr>
                            <m:t>𝑓</m:t>
                          </m:r>
                        </m:num>
                        <m:den>
                          <m:r>
                            <a:rPr lang="en-US" i="1">
                              <a:latin typeface="Cambria Math" panose="02040503050406030204" pitchFamily="18" charset="0"/>
                            </a:rPr>
                            <m:t>𝜕</m:t>
                          </m:r>
                          <m:r>
                            <a:rPr lang="en-US" b="0" i="1" smtClean="0">
                              <a:latin typeface="Cambria Math" panose="02040503050406030204" pitchFamily="18" charset="0"/>
                            </a:rPr>
                            <m:t>𝑦</m:t>
                          </m:r>
                        </m:den>
                      </m:f>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m:t>
                          </m:r>
                          <m:r>
                            <a:rPr lang="en-US" i="1">
                              <a:latin typeface="Cambria Math" panose="02040503050406030204" pitchFamily="18" charset="0"/>
                            </a:rPr>
                            <m:t>𝑓</m:t>
                          </m:r>
                        </m:num>
                        <m:den>
                          <m:r>
                            <a:rPr lang="en-US" i="1">
                              <a:latin typeface="Cambria Math" panose="02040503050406030204" pitchFamily="18" charset="0"/>
                            </a:rPr>
                            <m:t>𝜕</m:t>
                          </m:r>
                          <m:r>
                            <a:rPr lang="en-US" b="0" i="1" smtClean="0">
                              <a:latin typeface="Cambria Math" panose="02040503050406030204" pitchFamily="18" charset="0"/>
                            </a:rPr>
                            <m:t>𝑧</m:t>
                          </m:r>
                        </m:den>
                      </m:f>
                    </m:oMath>
                  </m:oMathPara>
                </a14:m>
                <a:endParaRPr lang="en-US" dirty="0"/>
              </a:p>
            </p:txBody>
          </p:sp>
        </mc:Choice>
        <mc:Fallback xmlns="">
          <p:sp>
            <p:nvSpPr>
              <p:cNvPr id="3" name="Content Placeholder 2">
                <a:extLst>
                  <a:ext uri="{FF2B5EF4-FFF2-40B4-BE49-F238E27FC236}">
                    <a16:creationId xmlns:a16="http://schemas.microsoft.com/office/drawing/2014/main" id="{C6D648DF-C9BB-DFFC-5A8F-C001391B3439}"/>
                  </a:ext>
                </a:extLst>
              </p:cNvPr>
              <p:cNvSpPr>
                <a:spLocks noGrp="1" noRot="1" noChangeAspect="1" noMove="1" noResize="1" noEditPoints="1" noAdjustHandles="1" noChangeArrowheads="1" noChangeShapeType="1" noTextEdit="1"/>
              </p:cNvSpPr>
              <p:nvPr>
                <p:ph idx="1"/>
              </p:nvPr>
            </p:nvSpPr>
            <p:spPr>
              <a:xfrm>
                <a:off x="304800" y="1228153"/>
                <a:ext cx="5388990" cy="5021979"/>
              </a:xfrm>
              <a:blipFill>
                <a:blip r:embed="rId2"/>
                <a:stretch>
                  <a:fillRect l="-3167" t="-3034"/>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718AE200-EE9F-426A-E713-9C93E4A3190C}"/>
              </a:ext>
            </a:extLst>
          </p:cNvPr>
          <p:cNvSpPr>
            <a:spLocks noGrp="1"/>
          </p:cNvSpPr>
          <p:nvPr>
            <p:ph type="dt" sz="half" idx="10"/>
          </p:nvPr>
        </p:nvSpPr>
        <p:spPr/>
        <p:txBody>
          <a:bodyPr/>
          <a:lstStyle/>
          <a:p>
            <a:endParaRPr lang="en-US" dirty="0"/>
          </a:p>
        </p:txBody>
      </p:sp>
      <p:sp>
        <p:nvSpPr>
          <p:cNvPr id="5" name="Footer Placeholder 4">
            <a:extLst>
              <a:ext uri="{FF2B5EF4-FFF2-40B4-BE49-F238E27FC236}">
                <a16:creationId xmlns:a16="http://schemas.microsoft.com/office/drawing/2014/main" id="{FD2DC60E-29F6-C67F-6A68-E79EFDEA16D9}"/>
              </a:ext>
            </a:extLst>
          </p:cNvPr>
          <p:cNvSpPr>
            <a:spLocks noGrp="1"/>
          </p:cNvSpPr>
          <p:nvPr>
            <p:ph type="ftr" sz="quarter" idx="11"/>
          </p:nvPr>
        </p:nvSpPr>
        <p:spPr/>
        <p:txBody>
          <a:bodyPr/>
          <a:lstStyle/>
          <a:p>
            <a:r>
              <a:rPr lang="en-US"/>
              <a:t>Introduction to AI</a:t>
            </a:r>
          </a:p>
        </p:txBody>
      </p:sp>
      <p:sp>
        <p:nvSpPr>
          <p:cNvPr id="6" name="Slide Number Placeholder 5">
            <a:extLst>
              <a:ext uri="{FF2B5EF4-FFF2-40B4-BE49-F238E27FC236}">
                <a16:creationId xmlns:a16="http://schemas.microsoft.com/office/drawing/2014/main" id="{331EC8BD-D44C-38B3-E8EB-B3F856D03C83}"/>
              </a:ext>
            </a:extLst>
          </p:cNvPr>
          <p:cNvSpPr>
            <a:spLocks noGrp="1"/>
          </p:cNvSpPr>
          <p:nvPr>
            <p:ph type="sldNum" sz="quarter" idx="12"/>
          </p:nvPr>
        </p:nvSpPr>
        <p:spPr/>
        <p:txBody>
          <a:bodyPr/>
          <a:lstStyle/>
          <a:p>
            <a:fld id="{B7884E68-CE57-44C0-BE0F-84C629DF22D5}" type="slidenum">
              <a:rPr lang="en-US" smtClean="0"/>
              <a:t>59</a:t>
            </a:fld>
            <a:endParaRPr lang="en-US"/>
          </a:p>
        </p:txBody>
      </p:sp>
      <p:sp>
        <p:nvSpPr>
          <p:cNvPr id="7" name="Rectangle 6">
            <a:extLst>
              <a:ext uri="{FF2B5EF4-FFF2-40B4-BE49-F238E27FC236}">
                <a16:creationId xmlns:a16="http://schemas.microsoft.com/office/drawing/2014/main" id="{2945691A-619B-A011-3E41-3FB2F3693B03}"/>
              </a:ext>
            </a:extLst>
          </p:cNvPr>
          <p:cNvSpPr/>
          <p:nvPr/>
        </p:nvSpPr>
        <p:spPr>
          <a:xfrm>
            <a:off x="782425" y="2828041"/>
            <a:ext cx="4756816" cy="8484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7FEA7087-B8B4-59C6-88DC-B76BA6141068}"/>
              </a:ext>
            </a:extLst>
          </p:cNvPr>
          <p:cNvSpPr/>
          <p:nvPr/>
        </p:nvSpPr>
        <p:spPr>
          <a:xfrm>
            <a:off x="782425" y="3741440"/>
            <a:ext cx="4756816" cy="848413"/>
          </a:xfrm>
          <a:prstGeom prst="rect">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2C79B964-E4F6-07B6-FA65-FF22B364C016}"/>
                  </a:ext>
                </a:extLst>
              </p:cNvPr>
              <p:cNvSpPr txBox="1"/>
              <p:nvPr/>
            </p:nvSpPr>
            <p:spPr>
              <a:xfrm>
                <a:off x="8357766" y="1504738"/>
                <a:ext cx="2414369" cy="857735"/>
              </a:xfrm>
              <a:prstGeom prst="rect">
                <a:avLst/>
              </a:prstGeom>
              <a:noFill/>
              <a:ln w="25400">
                <a:solidFill>
                  <a:srgbClr val="7030A0"/>
                </a:solidFill>
              </a:ln>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i="1" smtClean="0">
                              <a:latin typeface="Cambria Math" panose="02040503050406030204" pitchFamily="18" charset="0"/>
                            </a:rPr>
                          </m:ctrlPr>
                        </m:fPr>
                        <m:num>
                          <m:r>
                            <a:rPr lang="en-US" sz="2400" i="1" smtClean="0">
                              <a:latin typeface="Cambria Math" panose="02040503050406030204" pitchFamily="18" charset="0"/>
                            </a:rPr>
                            <m:t>𝜕</m:t>
                          </m:r>
                          <m:r>
                            <a:rPr lang="en-US" sz="2400" b="0" i="1" smtClean="0">
                              <a:latin typeface="Cambria Math" panose="02040503050406030204" pitchFamily="18" charset="0"/>
                            </a:rPr>
                            <m:t>𝑓</m:t>
                          </m:r>
                        </m:num>
                        <m:den>
                          <m:r>
                            <a:rPr lang="en-US" sz="2400" i="1" smtClean="0">
                              <a:latin typeface="Cambria Math" panose="02040503050406030204" pitchFamily="18" charset="0"/>
                            </a:rPr>
                            <m:t>𝜕</m:t>
                          </m:r>
                          <m:r>
                            <a:rPr lang="en-US" sz="2400" b="0" i="1" smtClean="0">
                              <a:latin typeface="Cambria Math" panose="02040503050406030204" pitchFamily="18" charset="0"/>
                            </a:rPr>
                            <m:t>𝑦</m:t>
                          </m:r>
                        </m:den>
                      </m:f>
                      <m:r>
                        <a:rPr lang="en-US" sz="2400" b="0" i="1" smtClean="0">
                          <a:latin typeface="Cambria Math" panose="02040503050406030204" pitchFamily="18" charset="0"/>
                        </a:rPr>
                        <m:t>=</m:t>
                      </m:r>
                      <m:f>
                        <m:fPr>
                          <m:ctrlPr>
                            <a:rPr lang="en-US" sz="2400" i="1">
                              <a:latin typeface="Cambria Math" panose="02040503050406030204" pitchFamily="18" charset="0"/>
                            </a:rPr>
                          </m:ctrlPr>
                        </m:fPr>
                        <m:num>
                          <m:r>
                            <a:rPr lang="en-US" sz="2400" i="1">
                              <a:latin typeface="Cambria Math" panose="02040503050406030204" pitchFamily="18" charset="0"/>
                            </a:rPr>
                            <m:t>𝜕</m:t>
                          </m:r>
                          <m:r>
                            <a:rPr lang="en-US" sz="2400" i="1">
                              <a:latin typeface="Cambria Math" panose="02040503050406030204" pitchFamily="18" charset="0"/>
                            </a:rPr>
                            <m:t>𝑓</m:t>
                          </m:r>
                        </m:num>
                        <m:den>
                          <m:r>
                            <a:rPr lang="en-US" sz="2400" i="1">
                              <a:latin typeface="Cambria Math" panose="02040503050406030204" pitchFamily="18" charset="0"/>
                            </a:rPr>
                            <m:t>𝜕</m:t>
                          </m:r>
                          <m:r>
                            <a:rPr lang="en-US" sz="2400" b="0" i="1" smtClean="0">
                              <a:latin typeface="Cambria Math" panose="02040503050406030204" pitchFamily="18" charset="0"/>
                            </a:rPr>
                            <m:t>𝑞</m:t>
                          </m:r>
                        </m:den>
                      </m:f>
                      <m:f>
                        <m:fPr>
                          <m:ctrlPr>
                            <a:rPr lang="en-US" sz="2400" i="1">
                              <a:latin typeface="Cambria Math" panose="02040503050406030204" pitchFamily="18" charset="0"/>
                            </a:rPr>
                          </m:ctrlPr>
                        </m:fPr>
                        <m:num>
                          <m:r>
                            <a:rPr lang="en-US" sz="2400" i="1">
                              <a:latin typeface="Cambria Math" panose="02040503050406030204" pitchFamily="18" charset="0"/>
                            </a:rPr>
                            <m:t>𝜕</m:t>
                          </m:r>
                          <m:r>
                            <a:rPr lang="en-US" sz="2400" b="0" i="1" smtClean="0">
                              <a:latin typeface="Cambria Math" panose="02040503050406030204" pitchFamily="18" charset="0"/>
                            </a:rPr>
                            <m:t>𝑞</m:t>
                          </m:r>
                        </m:num>
                        <m:den>
                          <m:r>
                            <a:rPr lang="en-US" sz="2400" i="1">
                              <a:latin typeface="Cambria Math" panose="02040503050406030204" pitchFamily="18" charset="0"/>
                            </a:rPr>
                            <m:t>𝜕</m:t>
                          </m:r>
                          <m:r>
                            <a:rPr lang="en-US" sz="2400" b="0" i="1" smtClean="0">
                              <a:latin typeface="Cambria Math" panose="02040503050406030204" pitchFamily="18" charset="0"/>
                            </a:rPr>
                            <m:t>𝑦</m:t>
                          </m:r>
                        </m:den>
                      </m:f>
                    </m:oMath>
                  </m:oMathPara>
                </a14:m>
                <a:endParaRPr lang="en-US" sz="2400" dirty="0"/>
              </a:p>
            </p:txBody>
          </p:sp>
        </mc:Choice>
        <mc:Fallback xmlns="">
          <p:sp>
            <p:nvSpPr>
              <p:cNvPr id="10" name="TextBox 9">
                <a:extLst>
                  <a:ext uri="{FF2B5EF4-FFF2-40B4-BE49-F238E27FC236}">
                    <a16:creationId xmlns:a16="http://schemas.microsoft.com/office/drawing/2014/main" id="{2C79B964-E4F6-07B6-FA65-FF22B364C016}"/>
                  </a:ext>
                </a:extLst>
              </p:cNvPr>
              <p:cNvSpPr txBox="1">
                <a:spLocks noRot="1" noChangeAspect="1" noMove="1" noResize="1" noEditPoints="1" noAdjustHandles="1" noChangeArrowheads="1" noChangeShapeType="1" noTextEdit="1"/>
              </p:cNvSpPr>
              <p:nvPr/>
            </p:nvSpPr>
            <p:spPr>
              <a:xfrm>
                <a:off x="8357766" y="1504738"/>
                <a:ext cx="2414369" cy="857735"/>
              </a:xfrm>
              <a:prstGeom prst="rect">
                <a:avLst/>
              </a:prstGeom>
              <a:blipFill>
                <a:blip r:embed="rId4"/>
                <a:stretch>
                  <a:fillRect/>
                </a:stretch>
              </a:blipFill>
              <a:ln w="25400">
                <a:solidFill>
                  <a:srgbClr val="7030A0"/>
                </a:solidFill>
              </a:ln>
            </p:spPr>
            <p:txBody>
              <a:bodyPr/>
              <a:lstStyle/>
              <a:p>
                <a:r>
                  <a:rPr lang="en-US">
                    <a:noFill/>
                  </a:rPr>
                  <a:t> </a:t>
                </a:r>
              </a:p>
            </p:txBody>
          </p:sp>
        </mc:Fallback>
      </mc:AlternateContent>
      <p:cxnSp>
        <p:nvCxnSpPr>
          <p:cNvPr id="12" name="Straight Arrow Connector 11">
            <a:extLst>
              <a:ext uri="{FF2B5EF4-FFF2-40B4-BE49-F238E27FC236}">
                <a16:creationId xmlns:a16="http://schemas.microsoft.com/office/drawing/2014/main" id="{09168BA5-A07F-5BD1-F47A-B65C4525E427}"/>
              </a:ext>
            </a:extLst>
          </p:cNvPr>
          <p:cNvCxnSpPr>
            <a:cxnSpLocks/>
            <a:stCxn id="10" idx="1"/>
          </p:cNvCxnSpPr>
          <p:nvPr/>
        </p:nvCxnSpPr>
        <p:spPr>
          <a:xfrm flipH="1">
            <a:off x="6498212" y="1933606"/>
            <a:ext cx="1859554" cy="2232040"/>
          </a:xfrm>
          <a:prstGeom prst="straightConnector1">
            <a:avLst/>
          </a:prstGeom>
          <a:ln w="254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636A7CE8-E3D8-2F00-0428-3CF7E2961253}"/>
              </a:ext>
            </a:extLst>
          </p:cNvPr>
          <p:cNvSpPr txBox="1"/>
          <p:nvPr/>
        </p:nvSpPr>
        <p:spPr>
          <a:xfrm>
            <a:off x="11519792" y="3904036"/>
            <a:ext cx="367408" cy="523220"/>
          </a:xfrm>
          <a:prstGeom prst="rect">
            <a:avLst/>
          </a:prstGeom>
          <a:noFill/>
        </p:spPr>
        <p:txBody>
          <a:bodyPr wrap="none" rtlCol="0">
            <a:spAutoFit/>
          </a:bodyPr>
          <a:lstStyle/>
          <a:p>
            <a:r>
              <a:rPr lang="en-US" sz="2800" dirty="0">
                <a:solidFill>
                  <a:srgbClr val="CC0000"/>
                </a:solidFill>
              </a:rPr>
              <a:t>1</a:t>
            </a:r>
          </a:p>
        </p:txBody>
      </p:sp>
      <p:cxnSp>
        <p:nvCxnSpPr>
          <p:cNvPr id="15" name="Straight Arrow Connector 14">
            <a:extLst>
              <a:ext uri="{FF2B5EF4-FFF2-40B4-BE49-F238E27FC236}">
                <a16:creationId xmlns:a16="http://schemas.microsoft.com/office/drawing/2014/main" id="{576E10A5-6CAD-72B5-7748-AD3FF541BAE9}"/>
              </a:ext>
            </a:extLst>
          </p:cNvPr>
          <p:cNvCxnSpPr>
            <a:cxnSpLocks/>
          </p:cNvCxnSpPr>
          <p:nvPr/>
        </p:nvCxnSpPr>
        <p:spPr>
          <a:xfrm flipH="1">
            <a:off x="5503624" y="2627117"/>
            <a:ext cx="4594053" cy="480071"/>
          </a:xfrm>
          <a:prstGeom prst="straightConnector1">
            <a:avLst/>
          </a:prstGeom>
          <a:ln>
            <a:solidFill>
              <a:schemeClr val="bg1">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020F64D2-54AB-E214-8F03-DC3506788EEC}"/>
              </a:ext>
            </a:extLst>
          </p:cNvPr>
          <p:cNvSpPr/>
          <p:nvPr/>
        </p:nvSpPr>
        <p:spPr>
          <a:xfrm>
            <a:off x="2999295" y="3732594"/>
            <a:ext cx="1168924" cy="773999"/>
          </a:xfrm>
          <a:prstGeom prst="rect">
            <a:avLst/>
          </a:prstGeom>
          <a:noFill/>
          <a:ln w="15875">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2AFC5CBC-490B-DE43-06A3-85079DB9197F}"/>
              </a:ext>
            </a:extLst>
          </p:cNvPr>
          <p:cNvSpPr txBox="1"/>
          <p:nvPr/>
        </p:nvSpPr>
        <p:spPr>
          <a:xfrm>
            <a:off x="6171415" y="4546619"/>
            <a:ext cx="367408" cy="523220"/>
          </a:xfrm>
          <a:prstGeom prst="rect">
            <a:avLst/>
          </a:prstGeom>
          <a:noFill/>
        </p:spPr>
        <p:txBody>
          <a:bodyPr wrap="none" rtlCol="0">
            <a:spAutoFit/>
          </a:bodyPr>
          <a:lstStyle/>
          <a:p>
            <a:r>
              <a:rPr lang="en-US" sz="2800" dirty="0">
                <a:solidFill>
                  <a:srgbClr val="CC0000"/>
                </a:solidFill>
              </a:rPr>
              <a:t>3</a:t>
            </a:r>
          </a:p>
        </p:txBody>
      </p:sp>
      <p:sp>
        <p:nvSpPr>
          <p:cNvPr id="13" name="TextBox 12">
            <a:extLst>
              <a:ext uri="{FF2B5EF4-FFF2-40B4-BE49-F238E27FC236}">
                <a16:creationId xmlns:a16="http://schemas.microsoft.com/office/drawing/2014/main" id="{F2A0BA45-2296-9A0C-A5E2-3A442FFD3486}"/>
              </a:ext>
            </a:extLst>
          </p:cNvPr>
          <p:cNvSpPr txBox="1"/>
          <p:nvPr/>
        </p:nvSpPr>
        <p:spPr>
          <a:xfrm>
            <a:off x="8872925" y="3252247"/>
            <a:ext cx="478016" cy="523220"/>
          </a:xfrm>
          <a:prstGeom prst="rect">
            <a:avLst/>
          </a:prstGeom>
          <a:noFill/>
        </p:spPr>
        <p:txBody>
          <a:bodyPr wrap="none" rtlCol="0">
            <a:spAutoFit/>
          </a:bodyPr>
          <a:lstStyle/>
          <a:p>
            <a:r>
              <a:rPr lang="en-US" sz="2800" dirty="0">
                <a:solidFill>
                  <a:srgbClr val="CC0000"/>
                </a:solidFill>
              </a:rPr>
              <a:t>-4</a:t>
            </a:r>
          </a:p>
        </p:txBody>
      </p:sp>
      <p:sp>
        <p:nvSpPr>
          <p:cNvPr id="20" name="Rectangle 19">
            <a:extLst>
              <a:ext uri="{FF2B5EF4-FFF2-40B4-BE49-F238E27FC236}">
                <a16:creationId xmlns:a16="http://schemas.microsoft.com/office/drawing/2014/main" id="{E224C615-9EDC-BD01-7A30-4629890081D1}"/>
              </a:ext>
            </a:extLst>
          </p:cNvPr>
          <p:cNvSpPr/>
          <p:nvPr/>
        </p:nvSpPr>
        <p:spPr>
          <a:xfrm>
            <a:off x="4315907" y="2894385"/>
            <a:ext cx="1168924" cy="773999"/>
          </a:xfrm>
          <a:prstGeom prst="rect">
            <a:avLst/>
          </a:prstGeom>
          <a:noFill/>
          <a:ln w="15875">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Arrow Connector 22">
            <a:extLst>
              <a:ext uri="{FF2B5EF4-FFF2-40B4-BE49-F238E27FC236}">
                <a16:creationId xmlns:a16="http://schemas.microsoft.com/office/drawing/2014/main" id="{6B63E8A2-18B7-AEA1-60C1-DC6883A575DF}"/>
              </a:ext>
            </a:extLst>
          </p:cNvPr>
          <p:cNvCxnSpPr>
            <a:cxnSpLocks/>
          </p:cNvCxnSpPr>
          <p:nvPr/>
        </p:nvCxnSpPr>
        <p:spPr>
          <a:xfrm flipH="1">
            <a:off x="3583515" y="1305140"/>
            <a:ext cx="1818701" cy="2413762"/>
          </a:xfrm>
          <a:prstGeom prst="straightConnector1">
            <a:avLst/>
          </a:prstGeom>
          <a:ln>
            <a:solidFill>
              <a:schemeClr val="bg1">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C5F3C63B-8A8A-0901-CDEC-D890D65D83CE}"/>
              </a:ext>
            </a:extLst>
          </p:cNvPr>
          <p:cNvCxnSpPr>
            <a:cxnSpLocks/>
          </p:cNvCxnSpPr>
          <p:nvPr/>
        </p:nvCxnSpPr>
        <p:spPr>
          <a:xfrm flipH="1">
            <a:off x="5360708" y="1254311"/>
            <a:ext cx="4414887" cy="50829"/>
          </a:xfrm>
          <a:prstGeom prst="straightConnector1">
            <a:avLst/>
          </a:prstGeom>
          <a:ln>
            <a:solidFill>
              <a:schemeClr val="bg1">
                <a:lumMod val="50000"/>
              </a:schemeClr>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7F44B464-E1A6-61AF-09A5-3E1A819C9285}"/>
              </a:ext>
            </a:extLst>
          </p:cNvPr>
          <p:cNvCxnSpPr>
            <a:cxnSpLocks/>
          </p:cNvCxnSpPr>
          <p:nvPr/>
        </p:nvCxnSpPr>
        <p:spPr>
          <a:xfrm>
            <a:off x="9775595" y="1263510"/>
            <a:ext cx="0" cy="282695"/>
          </a:xfrm>
          <a:prstGeom prst="straightConnector1">
            <a:avLst/>
          </a:prstGeom>
          <a:ln>
            <a:solidFill>
              <a:schemeClr val="bg1">
                <a:lumMod val="50000"/>
              </a:schemeClr>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F99A21CE-CE3F-96B7-CEE7-8D52133B6BBA}"/>
              </a:ext>
            </a:extLst>
          </p:cNvPr>
          <p:cNvCxnSpPr>
            <a:cxnSpLocks/>
          </p:cNvCxnSpPr>
          <p:nvPr/>
        </p:nvCxnSpPr>
        <p:spPr>
          <a:xfrm>
            <a:off x="10097677" y="2344422"/>
            <a:ext cx="0" cy="282695"/>
          </a:xfrm>
          <a:prstGeom prst="straightConnector1">
            <a:avLst/>
          </a:prstGeom>
          <a:ln>
            <a:solidFill>
              <a:schemeClr val="bg1">
                <a:lumMod val="50000"/>
              </a:schemeClr>
            </a:solidFill>
            <a:prstDash val="dash"/>
            <a:tailEnd type="non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FFDB5AE2-5D22-7723-AFD4-1770A17FE42E}"/>
              </a:ext>
            </a:extLst>
          </p:cNvPr>
          <p:cNvSpPr txBox="1"/>
          <p:nvPr/>
        </p:nvSpPr>
        <p:spPr>
          <a:xfrm>
            <a:off x="5990375" y="2489485"/>
            <a:ext cx="478016" cy="523220"/>
          </a:xfrm>
          <a:prstGeom prst="rect">
            <a:avLst/>
          </a:prstGeom>
          <a:noFill/>
        </p:spPr>
        <p:txBody>
          <a:bodyPr wrap="none" rtlCol="0">
            <a:spAutoFit/>
          </a:bodyPr>
          <a:lstStyle/>
          <a:p>
            <a:r>
              <a:rPr lang="en-US" sz="2800" dirty="0">
                <a:solidFill>
                  <a:srgbClr val="CC0000"/>
                </a:solidFill>
              </a:rPr>
              <a:t>-4</a:t>
            </a:r>
          </a:p>
        </p:txBody>
      </p:sp>
      <p:sp>
        <p:nvSpPr>
          <p:cNvPr id="14" name="TextBox 13">
            <a:extLst>
              <a:ext uri="{FF2B5EF4-FFF2-40B4-BE49-F238E27FC236}">
                <a16:creationId xmlns:a16="http://schemas.microsoft.com/office/drawing/2014/main" id="{5E2397A9-EEC2-97D7-B328-10773DF85A3B}"/>
              </a:ext>
            </a:extLst>
          </p:cNvPr>
          <p:cNvSpPr txBox="1"/>
          <p:nvPr/>
        </p:nvSpPr>
        <p:spPr>
          <a:xfrm>
            <a:off x="6060215" y="3849011"/>
            <a:ext cx="478016" cy="523220"/>
          </a:xfrm>
          <a:prstGeom prst="rect">
            <a:avLst/>
          </a:prstGeom>
          <a:noFill/>
        </p:spPr>
        <p:txBody>
          <a:bodyPr wrap="none" rtlCol="0">
            <a:spAutoFit/>
          </a:bodyPr>
          <a:lstStyle/>
          <a:p>
            <a:r>
              <a:rPr lang="en-US" sz="2800" dirty="0">
                <a:solidFill>
                  <a:srgbClr val="CC0000"/>
                </a:solidFill>
              </a:rPr>
              <a:t>-4</a:t>
            </a:r>
          </a:p>
        </p:txBody>
      </p:sp>
      <p:pic>
        <p:nvPicPr>
          <p:cNvPr id="18" name="Picture 17">
            <a:extLst>
              <a:ext uri="{FF2B5EF4-FFF2-40B4-BE49-F238E27FC236}">
                <a16:creationId xmlns:a16="http://schemas.microsoft.com/office/drawing/2014/main" id="{A4741F40-88A3-B058-7690-97D58C8C3257}"/>
              </a:ext>
            </a:extLst>
          </p:cNvPr>
          <p:cNvPicPr>
            <a:picLocks noChangeAspect="1"/>
          </p:cNvPicPr>
          <p:nvPr/>
        </p:nvPicPr>
        <p:blipFill>
          <a:blip r:embed="rId5"/>
          <a:stretch>
            <a:fillRect/>
          </a:stretch>
        </p:blipFill>
        <p:spPr>
          <a:xfrm>
            <a:off x="5587990" y="2068249"/>
            <a:ext cx="6496050" cy="2847975"/>
          </a:xfrm>
          <a:prstGeom prst="rect">
            <a:avLst/>
          </a:prstGeom>
        </p:spPr>
      </p:pic>
    </p:spTree>
    <p:extLst>
      <p:ext uri="{BB962C8B-B14F-4D97-AF65-F5344CB8AC3E}">
        <p14:creationId xmlns:p14="http://schemas.microsoft.com/office/powerpoint/2010/main" val="23721319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5035"/>
          <a:stretch/>
        </p:blipFill>
        <p:spPr>
          <a:xfrm>
            <a:off x="8904815" y="2116908"/>
            <a:ext cx="3287184" cy="2810199"/>
          </a:xfrm>
          <a:prstGeom prst="rect">
            <a:avLst/>
          </a:prstGeom>
        </p:spPr>
      </p:pic>
      <p:sp>
        <p:nvSpPr>
          <p:cNvPr id="2" name="Title 1"/>
          <p:cNvSpPr>
            <a:spLocks noGrp="1"/>
          </p:cNvSpPr>
          <p:nvPr>
            <p:ph type="title"/>
          </p:nvPr>
        </p:nvSpPr>
        <p:spPr/>
        <p:txBody>
          <a:bodyPr>
            <a:normAutofit fontScale="90000"/>
          </a:bodyPr>
          <a:lstStyle/>
          <a:p>
            <a:r>
              <a:rPr lang="en-US" dirty="0"/>
              <a:t>Neural Network Learning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04799" y="1143000"/>
                <a:ext cx="8679403" cy="5143500"/>
              </a:xfrm>
            </p:spPr>
            <p:txBody>
              <a:bodyPr>
                <a:noAutofit/>
              </a:bodyPr>
              <a:lstStyle/>
              <a:p>
                <a:r>
                  <a:rPr lang="en-US" sz="2800" dirty="0"/>
                  <a:t>The solution is to sample </a:t>
                </a:r>
                <a14:m>
                  <m:oMath xmlns:m="http://schemas.openxmlformats.org/officeDocument/2006/math">
                    <m:r>
                      <a:rPr lang="en-US" sz="2800" b="0" i="1" smtClean="0">
                        <a:latin typeface="Cambria Math" panose="02040503050406030204" pitchFamily="18" charset="0"/>
                      </a:rPr>
                      <m:t>𝑔</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𝑋</m:t>
                        </m:r>
                      </m:e>
                    </m:d>
                  </m:oMath>
                </a14:m>
                <a:r>
                  <a:rPr lang="en-US" sz="2800" dirty="0"/>
                  <a:t> and use these sample to estimate a new function </a:t>
                </a:r>
                <a14:m>
                  <m:oMath xmlns:m="http://schemas.openxmlformats.org/officeDocument/2006/math">
                    <m:r>
                      <a:rPr lang="en-US" sz="2800" b="0" i="1" smtClean="0">
                        <a:latin typeface="Cambria Math" panose="02040503050406030204" pitchFamily="18" charset="0"/>
                      </a:rPr>
                      <m:t>𝑌</m:t>
                    </m:r>
                    <m:r>
                      <a:rPr lang="en-US" sz="2800" b="0" i="1" smtClean="0">
                        <a:latin typeface="Cambria Math" panose="02040503050406030204" pitchFamily="18" charset="0"/>
                      </a:rPr>
                      <m:t>=</m:t>
                    </m:r>
                    <m:r>
                      <a:rPr lang="en-US" sz="2800" b="0" i="1" smtClean="0">
                        <a:latin typeface="Cambria Math" panose="02040503050406030204" pitchFamily="18" charset="0"/>
                      </a:rPr>
                      <m:t>𝑓</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𝑋</m:t>
                        </m:r>
                        <m:r>
                          <a:rPr lang="en-US" sz="2800" b="0" i="1" smtClean="0">
                            <a:latin typeface="Cambria Math" panose="02040503050406030204" pitchFamily="18" charset="0"/>
                          </a:rPr>
                          <m:t>,</m:t>
                        </m:r>
                        <m:r>
                          <a:rPr lang="en-US" sz="2800" b="1" i="1" smtClean="0">
                            <a:latin typeface="Cambria Math" panose="02040503050406030204" pitchFamily="18" charset="0"/>
                          </a:rPr>
                          <m:t>𝑾</m:t>
                        </m:r>
                      </m:e>
                    </m:d>
                  </m:oMath>
                </a14:m>
                <a:r>
                  <a:rPr lang="en-US" sz="2800" dirty="0"/>
                  <a:t> that is close to </a:t>
                </a:r>
                <a14:m>
                  <m:oMath xmlns:m="http://schemas.openxmlformats.org/officeDocument/2006/math">
                    <m:r>
                      <a:rPr lang="en-US" sz="2800" i="1">
                        <a:latin typeface="Cambria Math" panose="02040503050406030204" pitchFamily="18" charset="0"/>
                      </a:rPr>
                      <m:t>𝑔</m:t>
                    </m:r>
                    <m:d>
                      <m:dPr>
                        <m:ctrlPr>
                          <a:rPr lang="en-US" sz="2800" i="1">
                            <a:latin typeface="Cambria Math" panose="02040503050406030204" pitchFamily="18" charset="0"/>
                          </a:rPr>
                        </m:ctrlPr>
                      </m:dPr>
                      <m:e>
                        <m:r>
                          <a:rPr lang="en-US" sz="2800" i="1">
                            <a:latin typeface="Cambria Math" panose="02040503050406030204" pitchFamily="18" charset="0"/>
                          </a:rPr>
                          <m:t>𝑋</m:t>
                        </m:r>
                      </m:e>
                    </m:d>
                  </m:oMath>
                </a14:m>
                <a:r>
                  <a:rPr lang="en-US" sz="2800" i="1" dirty="0"/>
                  <a:t>.</a:t>
                </a:r>
                <a:r>
                  <a:rPr lang="en-US" sz="2800" dirty="0"/>
                  <a:t> </a:t>
                </a:r>
              </a:p>
              <a:p>
                <a:pPr lvl="1"/>
                <a:r>
                  <a:rPr lang="en-US" sz="2800" dirty="0"/>
                  <a:t>In the sampling process, we get input-output pairs for several samples of input </a:t>
                </a:r>
                <a14:m>
                  <m:oMath xmlns:m="http://schemas.openxmlformats.org/officeDocument/2006/math">
                    <m:sSub>
                      <m:sSubPr>
                        <m:ctrlPr>
                          <a:rPr lang="en-US" sz="2800" i="1">
                            <a:latin typeface="Cambria Math" panose="02040503050406030204" pitchFamily="18" charset="0"/>
                          </a:rPr>
                        </m:ctrlPr>
                      </m:sSubPr>
                      <m:e>
                        <m:r>
                          <a:rPr lang="en-US" sz="2800" i="1">
                            <a:latin typeface="Cambria Math" panose="02040503050406030204" pitchFamily="18" charset="0"/>
                          </a:rPr>
                          <m:t>𝑋</m:t>
                        </m:r>
                      </m:e>
                      <m:sub>
                        <m:r>
                          <a:rPr lang="en-US" sz="2800" i="1">
                            <a:latin typeface="Cambria Math" panose="02040503050406030204" pitchFamily="18" charset="0"/>
                          </a:rPr>
                          <m:t>𝑖</m:t>
                        </m:r>
                      </m:sub>
                    </m:sSub>
                  </m:oMath>
                </a14:m>
                <a:r>
                  <a:rPr lang="en-US" sz="2800" dirty="0"/>
                  <a:t>, </a:t>
                </a:r>
                <a14:m>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𝑑</m:t>
                        </m:r>
                      </m:e>
                      <m:sub>
                        <m:r>
                          <a:rPr lang="en-US" sz="2800" b="0" i="1" smtClean="0">
                            <a:latin typeface="Cambria Math" panose="02040503050406030204" pitchFamily="18" charset="0"/>
                          </a:rPr>
                          <m:t>𝑖</m:t>
                        </m:r>
                      </m:sub>
                    </m:sSub>
                    <m:r>
                      <a:rPr lang="en-US" sz="2800" b="0" i="1" smtClean="0">
                        <a:latin typeface="Cambria Math" panose="02040503050406030204" pitchFamily="18" charset="0"/>
                      </a:rPr>
                      <m:t>=</m:t>
                    </m:r>
                    <m:r>
                      <a:rPr lang="en-US" sz="2800" b="0" i="1" smtClean="0">
                        <a:latin typeface="Cambria Math" panose="02040503050406030204" pitchFamily="18" charset="0"/>
                      </a:rPr>
                      <m:t>𝑔</m:t>
                    </m:r>
                    <m:d>
                      <m:dPr>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𝑋</m:t>
                            </m:r>
                          </m:e>
                          <m:sub>
                            <m:r>
                              <a:rPr lang="en-US" sz="2800" b="0" i="1" smtClean="0">
                                <a:latin typeface="Cambria Math" panose="02040503050406030204" pitchFamily="18" charset="0"/>
                              </a:rPr>
                              <m:t>𝑖</m:t>
                            </m:r>
                          </m:sub>
                        </m:sSub>
                      </m:e>
                    </m:d>
                    <m:r>
                      <a:rPr lang="en-US" sz="2800" b="0" i="1" smtClean="0">
                        <a:latin typeface="Cambria Math" panose="02040503050406030204" pitchFamily="18" charset="0"/>
                      </a:rPr>
                      <m:t> </m:t>
                    </m:r>
                  </m:oMath>
                </a14:m>
                <a:endParaRPr lang="en-US" sz="2800" dirty="0"/>
              </a:p>
              <a:p>
                <a:pPr lvl="1"/>
                <a:r>
                  <a:rPr lang="en-US" sz="2800" dirty="0"/>
                  <a:t>After obtaining enough samples, we estimate the network parameters (</a:t>
                </a:r>
                <a14:m>
                  <m:oMath xmlns:m="http://schemas.openxmlformats.org/officeDocument/2006/math">
                    <m:r>
                      <a:rPr lang="en-US" sz="2800" b="1" i="1" dirty="0" smtClean="0">
                        <a:latin typeface="Cambria Math" panose="02040503050406030204" pitchFamily="18" charset="0"/>
                      </a:rPr>
                      <m:t>𝑾</m:t>
                    </m:r>
                  </m:oMath>
                </a14:m>
                <a:r>
                  <a:rPr lang="en-US" sz="2800" dirty="0"/>
                  <a:t>) to “fit” the training points exactly with the hope that the function will not change much between these samples</a:t>
                </a:r>
                <a:endParaRPr lang="en-US" sz="2800" baseline="-25000" dirty="0"/>
              </a:p>
              <a:p>
                <a:pPr lvl="1"/>
                <a:r>
                  <a:rPr lang="en-US" sz="2800" dirty="0"/>
                  <a:t>Note: we will need many sample points to make sure that </a:t>
                </a:r>
                <a14:m>
                  <m:oMath xmlns:m="http://schemas.openxmlformats.org/officeDocument/2006/math">
                    <m:r>
                      <a:rPr lang="en-US" sz="2800" i="1" dirty="0" smtClean="0">
                        <a:latin typeface="Cambria Math" panose="02040503050406030204" pitchFamily="18" charset="0"/>
                      </a:rPr>
                      <m:t>𝑌</m:t>
                    </m:r>
                  </m:oMath>
                </a14:m>
                <a:r>
                  <a:rPr lang="en-US" sz="2800" dirty="0"/>
                  <a:t> faithfully represents </a:t>
                </a:r>
                <a14:m>
                  <m:oMath xmlns:m="http://schemas.openxmlformats.org/officeDocument/2006/math">
                    <m:r>
                      <a:rPr lang="en-US" sz="2800" b="0" i="1" smtClean="0">
                        <a:latin typeface="Cambria Math" panose="02040503050406030204" pitchFamily="18" charset="0"/>
                      </a:rPr>
                      <m:t>𝑔</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𝑋</m:t>
                        </m:r>
                      </m:e>
                    </m:d>
                  </m:oMath>
                </a14:m>
                <a:r>
                  <a:rPr lang="en-US" sz="2800" dirty="0"/>
                  <a:t> and hence the need of big data to train the Neural Networks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04799" y="1143000"/>
                <a:ext cx="8679403" cy="5143500"/>
              </a:xfrm>
              <a:blipFill>
                <a:blip r:embed="rId3"/>
                <a:stretch>
                  <a:fillRect l="-1615" t="-2491" r="-2317"/>
                </a:stretch>
              </a:blipFill>
            </p:spPr>
            <p:txBody>
              <a:bodyPr/>
              <a:lstStyle/>
              <a:p>
                <a:r>
                  <a:rPr lang="en-US">
                    <a:noFill/>
                  </a:rPr>
                  <a:t> </a:t>
                </a:r>
              </a:p>
            </p:txBody>
          </p:sp>
        </mc:Fallback>
      </mc:AlternateContent>
      <p:sp>
        <p:nvSpPr>
          <p:cNvPr id="5" name="Date Placeholder 4">
            <a:extLst>
              <a:ext uri="{FF2B5EF4-FFF2-40B4-BE49-F238E27FC236}">
                <a16:creationId xmlns:a16="http://schemas.microsoft.com/office/drawing/2014/main" id="{836CE3E5-07E1-78C8-1297-42DB38C30707}"/>
              </a:ext>
            </a:extLst>
          </p:cNvPr>
          <p:cNvSpPr>
            <a:spLocks noGrp="1"/>
          </p:cNvSpPr>
          <p:nvPr>
            <p:ph type="dt" sz="half" idx="10"/>
          </p:nvPr>
        </p:nvSpPr>
        <p:spPr>
          <a:xfrm>
            <a:off x="304801" y="6448468"/>
            <a:ext cx="2472271" cy="365125"/>
          </a:xfrm>
        </p:spPr>
        <p:txBody>
          <a:bodyPr/>
          <a:lstStyle/>
          <a:p>
            <a:fld id="{11C91B59-BAF3-4521-AFE5-F10C3E2C9939}" type="datetime1">
              <a:rPr lang="en-US" smtClean="0"/>
              <a:t>12/5/2022</a:t>
            </a:fld>
            <a:endParaRPr lang="en-US"/>
          </a:p>
        </p:txBody>
      </p:sp>
      <p:sp>
        <p:nvSpPr>
          <p:cNvPr id="6" name="Footer Placeholder 5">
            <a:extLst>
              <a:ext uri="{FF2B5EF4-FFF2-40B4-BE49-F238E27FC236}">
                <a16:creationId xmlns:a16="http://schemas.microsoft.com/office/drawing/2014/main" id="{26E2A6CE-18C3-F0BD-4F99-143F95A09A5A}"/>
              </a:ext>
            </a:extLst>
          </p:cNvPr>
          <p:cNvSpPr>
            <a:spLocks noGrp="1"/>
          </p:cNvSpPr>
          <p:nvPr>
            <p:ph type="ftr" sz="quarter" idx="11"/>
          </p:nvPr>
        </p:nvSpPr>
        <p:spPr>
          <a:xfrm>
            <a:off x="3686186" y="6459786"/>
            <a:ext cx="4822804" cy="365125"/>
          </a:xfrm>
        </p:spPr>
        <p:txBody>
          <a:bodyPr/>
          <a:lstStyle/>
          <a:p>
            <a:r>
              <a:rPr lang="en-US"/>
              <a:t>Introduction to AI</a:t>
            </a:r>
          </a:p>
        </p:txBody>
      </p:sp>
      <p:sp>
        <p:nvSpPr>
          <p:cNvPr id="7" name="Slide Number Placeholder 6">
            <a:extLst>
              <a:ext uri="{FF2B5EF4-FFF2-40B4-BE49-F238E27FC236}">
                <a16:creationId xmlns:a16="http://schemas.microsoft.com/office/drawing/2014/main" id="{6758FE63-5827-F739-20D1-C1E9AD8F28A6}"/>
              </a:ext>
            </a:extLst>
          </p:cNvPr>
          <p:cNvSpPr>
            <a:spLocks noGrp="1"/>
          </p:cNvSpPr>
          <p:nvPr>
            <p:ph type="sldNum" sz="quarter" idx="12"/>
          </p:nvPr>
        </p:nvSpPr>
        <p:spPr>
          <a:xfrm>
            <a:off x="10575176" y="6448468"/>
            <a:ext cx="1312025" cy="365125"/>
          </a:xfrm>
        </p:spPr>
        <p:txBody>
          <a:bodyPr/>
          <a:lstStyle/>
          <a:p>
            <a:fld id="{B7884E68-CE57-44C0-BE0F-84C629DF22D5}" type="slidenum">
              <a:rPr lang="en-US" smtClean="0"/>
              <a:t>6</a:t>
            </a:fld>
            <a:endParaRPr lang="en-US"/>
          </a:p>
        </p:txBody>
      </p:sp>
    </p:spTree>
    <p:extLst>
      <p:ext uri="{BB962C8B-B14F-4D97-AF65-F5344CB8AC3E}">
        <p14:creationId xmlns:p14="http://schemas.microsoft.com/office/powerpoint/2010/main" val="357578028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Example: Single Perceptron with Sigmoid Activation</a:t>
            </a:r>
          </a:p>
        </p:txBody>
      </p:sp>
      <mc:AlternateContent xmlns:mc="http://schemas.openxmlformats.org/markup-compatibility/2006" xmlns:a14="http://schemas.microsoft.com/office/drawing/2010/main">
        <mc:Choice Requires="a14">
          <p:sp>
            <p:nvSpPr>
              <p:cNvPr id="13" name="Content Placeholder 12">
                <a:extLst>
                  <a:ext uri="{FF2B5EF4-FFF2-40B4-BE49-F238E27FC236}">
                    <a16:creationId xmlns:a16="http://schemas.microsoft.com/office/drawing/2014/main" id="{D6BC5D20-3752-68D0-2485-95FAD4ECA45B}"/>
                  </a:ext>
                </a:extLst>
              </p:cNvPr>
              <p:cNvSpPr>
                <a:spLocks noGrp="1"/>
              </p:cNvSpPr>
              <p:nvPr>
                <p:ph idx="1"/>
              </p:nvPr>
            </p:nvSpPr>
            <p:spPr/>
            <p:txBody>
              <a:bodyPr/>
              <a:lstStyle/>
              <a:p>
                <a:r>
                  <a:rPr lang="en-US" dirty="0">
                    <a:latin typeface="Arial" panose="020B0604020202020204" pitchFamily="34" charset="0"/>
                  </a:rPr>
                  <a:t>Another example: </a:t>
                </a:r>
                <a14:m>
                  <m:oMath xmlns:m="http://schemas.openxmlformats.org/officeDocument/2006/math">
                    <m:r>
                      <a:rPr lang="en-US" i="1">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𝑤</m:t>
                        </m:r>
                        <m:r>
                          <a:rPr lang="en-US" i="1">
                            <a:latin typeface="Cambria Math" panose="02040503050406030204" pitchFamily="18" charset="0"/>
                          </a:rPr>
                          <m:t>,</m:t>
                        </m:r>
                        <m:r>
                          <a:rPr lang="en-US" i="1">
                            <a:latin typeface="Cambria Math" panose="02040503050406030204" pitchFamily="18" charset="0"/>
                          </a:rPr>
                          <m:t>𝑥</m:t>
                        </m:r>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1+</m:t>
                        </m:r>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m:t>
                            </m:r>
                            <m:r>
                              <a:rPr lang="en-US" i="1">
                                <a:latin typeface="Cambria Math" panose="02040503050406030204" pitchFamily="18" charset="0"/>
                              </a:rPr>
                              <m:t>𝑧</m:t>
                            </m:r>
                          </m:sup>
                        </m:sSup>
                      </m:den>
                    </m:f>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1+</m:t>
                        </m:r>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2</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0</m:t>
                                    </m:r>
                                  </m:sub>
                                </m:sSub>
                              </m:e>
                            </m:d>
                          </m:sup>
                        </m:sSup>
                      </m:den>
                    </m:f>
                  </m:oMath>
                </a14:m>
                <a:endParaRPr lang="en-US" dirty="0">
                  <a:latin typeface="Arial" panose="020B0604020202020204" pitchFamily="34" charset="0"/>
                </a:endParaRPr>
              </a:p>
              <a:p>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0</m:t>
                        </m:r>
                      </m:sub>
                    </m:sSub>
                    <m:r>
                      <a:rPr lang="en-US" b="0" i="1" smtClean="0">
                        <a:latin typeface="Cambria Math" panose="02040503050406030204" pitchFamily="18" charset="0"/>
                      </a:rPr>
                      <m:t>=−3.00,</m:t>
                    </m:r>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i="1">
                        <a:latin typeface="Cambria Math" panose="02040503050406030204" pitchFamily="18" charset="0"/>
                      </a:rPr>
                      <m:t>=</m:t>
                    </m:r>
                    <m:r>
                      <a:rPr lang="en-US" b="0" i="1" smtClean="0">
                        <a:latin typeface="Cambria Math" panose="02040503050406030204" pitchFamily="18" charset="0"/>
                      </a:rPr>
                      <m:t>−2.</m:t>
                    </m:r>
                    <m:r>
                      <a:rPr lang="en-US" i="1">
                        <a:latin typeface="Cambria Math" panose="02040503050406030204" pitchFamily="18" charset="0"/>
                      </a:rPr>
                      <m:t>00</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b="0" i="1" smtClean="0">
                            <a:latin typeface="Cambria Math" panose="02040503050406030204" pitchFamily="18" charset="0"/>
                          </a:rPr>
                          <m:t>1</m:t>
                        </m:r>
                      </m:sub>
                    </m:sSub>
                    <m:r>
                      <a:rPr lang="en-US" i="1">
                        <a:latin typeface="Cambria Math" panose="02040503050406030204" pitchFamily="18" charset="0"/>
                      </a:rPr>
                      <m:t>=−3.00</m:t>
                    </m:r>
                  </m:oMath>
                </a14:m>
                <a:r>
                  <a:rPr lang="en-US" dirty="0"/>
                  <a:t>,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i="1">
                        <a:latin typeface="Cambria Math" panose="02040503050406030204" pitchFamily="18" charset="0"/>
                      </a:rPr>
                      <m:t>=−</m:t>
                    </m:r>
                    <m:r>
                      <a:rPr lang="en-US" b="0" i="1" smtClean="0">
                        <a:latin typeface="Cambria Math" panose="02040503050406030204" pitchFamily="18" charset="0"/>
                      </a:rPr>
                      <m:t>1</m:t>
                    </m:r>
                    <m:r>
                      <a:rPr lang="en-US" i="1">
                        <a:latin typeface="Cambria Math" panose="02040503050406030204" pitchFamily="18" charset="0"/>
                      </a:rPr>
                      <m:t>.00</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b="0" i="1" smtClean="0">
                            <a:latin typeface="Cambria Math" panose="02040503050406030204" pitchFamily="18" charset="0"/>
                          </a:rPr>
                          <m:t>2</m:t>
                        </m:r>
                      </m:sub>
                    </m:sSub>
                    <m:r>
                      <a:rPr lang="en-US" i="1">
                        <a:latin typeface="Cambria Math" panose="02040503050406030204" pitchFamily="18" charset="0"/>
                      </a:rPr>
                      <m:t>=</m:t>
                    </m:r>
                  </m:oMath>
                </a14:m>
                <a:r>
                  <a:rPr lang="en-US" dirty="0"/>
                  <a:t>2</a:t>
                </a:r>
                <a14:m>
                  <m:oMath xmlns:m="http://schemas.openxmlformats.org/officeDocument/2006/math">
                    <m:r>
                      <a:rPr lang="en-US" i="1">
                        <a:latin typeface="Cambria Math" panose="02040503050406030204" pitchFamily="18" charset="0"/>
                      </a:rPr>
                      <m:t>.00</m:t>
                    </m:r>
                  </m:oMath>
                </a14:m>
                <a:endParaRPr lang="en-US" dirty="0"/>
              </a:p>
            </p:txBody>
          </p:sp>
        </mc:Choice>
        <mc:Fallback xmlns="">
          <p:sp>
            <p:nvSpPr>
              <p:cNvPr id="13" name="Content Placeholder 12">
                <a:extLst>
                  <a:ext uri="{FF2B5EF4-FFF2-40B4-BE49-F238E27FC236}">
                    <a16:creationId xmlns:a16="http://schemas.microsoft.com/office/drawing/2014/main" id="{D6BC5D20-3752-68D0-2485-95FAD4ECA45B}"/>
                  </a:ext>
                </a:extLst>
              </p:cNvPr>
              <p:cNvSpPr>
                <a:spLocks noGrp="1" noRot="1" noChangeAspect="1" noMove="1" noResize="1" noEditPoints="1" noAdjustHandles="1" noChangeArrowheads="1" noChangeShapeType="1" noTextEdit="1"/>
              </p:cNvSpPr>
              <p:nvPr>
                <p:ph idx="1"/>
              </p:nvPr>
            </p:nvSpPr>
            <p:spPr>
              <a:blipFill>
                <a:blip r:embed="rId2"/>
                <a:stretch>
                  <a:fillRect l="-1474" t="-971"/>
                </a:stretch>
              </a:blipFill>
            </p:spPr>
            <p:txBody>
              <a:bodyPr/>
              <a:lstStyle/>
              <a:p>
                <a:r>
                  <a:rPr lang="en-US">
                    <a:noFill/>
                  </a:rPr>
                  <a:t> </a:t>
                </a:r>
              </a:p>
            </p:txBody>
          </p:sp>
        </mc:Fallback>
      </mc:AlternateContent>
      <p:sp>
        <p:nvSpPr>
          <p:cNvPr id="10" name="Date Placeholder 3">
            <a:extLst>
              <a:ext uri="{FF2B5EF4-FFF2-40B4-BE49-F238E27FC236}">
                <a16:creationId xmlns:a16="http://schemas.microsoft.com/office/drawing/2014/main" id="{CCB2257F-4114-D1B7-CF30-1F05042CD74E}"/>
              </a:ext>
            </a:extLst>
          </p:cNvPr>
          <p:cNvSpPr>
            <a:spLocks noGrp="1"/>
          </p:cNvSpPr>
          <p:nvPr>
            <p:ph type="dt" sz="half" idx="10"/>
          </p:nvPr>
        </p:nvSpPr>
        <p:spPr/>
        <p:txBody>
          <a:bodyPr/>
          <a:lstStyle/>
          <a:p>
            <a:endParaRPr lang="en-US" dirty="0"/>
          </a:p>
        </p:txBody>
      </p:sp>
      <p:sp>
        <p:nvSpPr>
          <p:cNvPr id="11" name="Footer Placeholder 4">
            <a:extLst>
              <a:ext uri="{FF2B5EF4-FFF2-40B4-BE49-F238E27FC236}">
                <a16:creationId xmlns:a16="http://schemas.microsoft.com/office/drawing/2014/main" id="{7AB85986-649C-A888-205A-22AE57F00436}"/>
              </a:ext>
            </a:extLst>
          </p:cNvPr>
          <p:cNvSpPr>
            <a:spLocks noGrp="1"/>
          </p:cNvSpPr>
          <p:nvPr>
            <p:ph type="ftr" sz="quarter" idx="11"/>
          </p:nvPr>
        </p:nvSpPr>
        <p:spPr/>
        <p:txBody>
          <a:bodyPr/>
          <a:lstStyle/>
          <a:p>
            <a:r>
              <a:rPr lang="en-US"/>
              <a:t>Introduction to AI</a:t>
            </a:r>
          </a:p>
        </p:txBody>
      </p:sp>
      <p:sp>
        <p:nvSpPr>
          <p:cNvPr id="12" name="Slide Number Placeholder 5">
            <a:extLst>
              <a:ext uri="{FF2B5EF4-FFF2-40B4-BE49-F238E27FC236}">
                <a16:creationId xmlns:a16="http://schemas.microsoft.com/office/drawing/2014/main" id="{C9064414-EBCB-8AEE-E095-0F3377A28F4F}"/>
              </a:ext>
            </a:extLst>
          </p:cNvPr>
          <p:cNvSpPr>
            <a:spLocks noGrp="1"/>
          </p:cNvSpPr>
          <p:nvPr>
            <p:ph type="sldNum" sz="quarter" idx="12"/>
          </p:nvPr>
        </p:nvSpPr>
        <p:spPr/>
        <p:txBody>
          <a:bodyPr/>
          <a:lstStyle/>
          <a:p>
            <a:fld id="{B7884E68-CE57-44C0-BE0F-84C629DF22D5}" type="slidenum">
              <a:rPr lang="en-US" smtClean="0"/>
              <a:t>60</a:t>
            </a:fld>
            <a:endParaRPr lang="en-US"/>
          </a:p>
        </p:txBody>
      </p:sp>
      <p:sp>
        <p:nvSpPr>
          <p:cNvPr id="3" name="Rectangle 2">
            <a:extLst>
              <a:ext uri="{FF2B5EF4-FFF2-40B4-BE49-F238E27FC236}">
                <a16:creationId xmlns:a16="http://schemas.microsoft.com/office/drawing/2014/main" id="{DDC9584A-1C8C-77DF-A2AB-39FF2817EDC0}"/>
              </a:ext>
            </a:extLst>
          </p:cNvPr>
          <p:cNvSpPr/>
          <p:nvPr/>
        </p:nvSpPr>
        <p:spPr>
          <a:xfrm>
            <a:off x="8162925" y="1600139"/>
            <a:ext cx="2114550" cy="314325"/>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8A934A52-E061-CB19-4309-9E27D62C8840}"/>
              </a:ext>
            </a:extLst>
          </p:cNvPr>
          <p:cNvPicPr>
            <a:picLocks noChangeAspect="1"/>
          </p:cNvPicPr>
          <p:nvPr/>
        </p:nvPicPr>
        <p:blipFill>
          <a:blip r:embed="rId3"/>
          <a:stretch>
            <a:fillRect/>
          </a:stretch>
        </p:blipFill>
        <p:spPr>
          <a:xfrm>
            <a:off x="1271587" y="2457441"/>
            <a:ext cx="9515475" cy="3886200"/>
          </a:xfrm>
          <a:prstGeom prst="rect">
            <a:avLst/>
          </a:prstGeom>
        </p:spPr>
      </p:pic>
      <p:sp>
        <p:nvSpPr>
          <p:cNvPr id="4" name="Rectangle 3">
            <a:extLst>
              <a:ext uri="{FF2B5EF4-FFF2-40B4-BE49-F238E27FC236}">
                <a16:creationId xmlns:a16="http://schemas.microsoft.com/office/drawing/2014/main" id="{ED3FF769-F893-6AC8-88D9-6FDE96A57166}"/>
              </a:ext>
            </a:extLst>
          </p:cNvPr>
          <p:cNvSpPr/>
          <p:nvPr/>
        </p:nvSpPr>
        <p:spPr>
          <a:xfrm>
            <a:off x="1271587" y="2619375"/>
            <a:ext cx="5049314" cy="3630757"/>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8639941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Example: Single Perceptron with Sigmoid Activation</a:t>
            </a:r>
          </a:p>
        </p:txBody>
      </p:sp>
      <mc:AlternateContent xmlns:mc="http://schemas.openxmlformats.org/markup-compatibility/2006" xmlns:a14="http://schemas.microsoft.com/office/drawing/2010/main">
        <mc:Choice Requires="a14">
          <p:sp>
            <p:nvSpPr>
              <p:cNvPr id="13" name="Content Placeholder 12">
                <a:extLst>
                  <a:ext uri="{FF2B5EF4-FFF2-40B4-BE49-F238E27FC236}">
                    <a16:creationId xmlns:a16="http://schemas.microsoft.com/office/drawing/2014/main" id="{D6BC5D20-3752-68D0-2485-95FAD4ECA45B}"/>
                  </a:ext>
                </a:extLst>
              </p:cNvPr>
              <p:cNvSpPr>
                <a:spLocks noGrp="1"/>
              </p:cNvSpPr>
              <p:nvPr>
                <p:ph idx="1"/>
              </p:nvPr>
            </p:nvSpPr>
            <p:spPr/>
            <p:txBody>
              <a:bodyPr/>
              <a:lstStyle/>
              <a:p>
                <a:r>
                  <a:rPr lang="en-US" dirty="0">
                    <a:latin typeface="Arial" panose="020B0604020202020204" pitchFamily="34" charset="0"/>
                  </a:rPr>
                  <a:t>Another example: </a:t>
                </a:r>
                <a14:m>
                  <m:oMath xmlns:m="http://schemas.openxmlformats.org/officeDocument/2006/math">
                    <m:r>
                      <a:rPr lang="en-US" i="1">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𝑤</m:t>
                        </m:r>
                        <m:r>
                          <a:rPr lang="en-US" i="1">
                            <a:latin typeface="Cambria Math" panose="02040503050406030204" pitchFamily="18" charset="0"/>
                          </a:rPr>
                          <m:t>,</m:t>
                        </m:r>
                        <m:r>
                          <a:rPr lang="en-US" i="1">
                            <a:latin typeface="Cambria Math" panose="02040503050406030204" pitchFamily="18" charset="0"/>
                          </a:rPr>
                          <m:t>𝑥</m:t>
                        </m:r>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1+</m:t>
                        </m:r>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m:t>
                            </m:r>
                            <m:r>
                              <a:rPr lang="en-US" i="1">
                                <a:latin typeface="Cambria Math" panose="02040503050406030204" pitchFamily="18" charset="0"/>
                              </a:rPr>
                              <m:t>𝑧</m:t>
                            </m:r>
                          </m:sup>
                        </m:sSup>
                      </m:den>
                    </m:f>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1+</m:t>
                        </m:r>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b="0" i="1" smtClean="0">
                                        <a:latin typeface="Cambria Math" panose="02040503050406030204" pitchFamily="18" charset="0"/>
                                      </a:rPr>
                                      <m:t>2</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b="0" i="1" smtClean="0">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0</m:t>
                                    </m:r>
                                  </m:sub>
                                </m:sSub>
                              </m:e>
                            </m:d>
                          </m:sup>
                        </m:sSup>
                      </m:den>
                    </m:f>
                  </m:oMath>
                </a14:m>
                <a:endParaRPr lang="en-US" dirty="0">
                  <a:latin typeface="Arial" panose="020B0604020202020204" pitchFamily="34" charset="0"/>
                </a:endParaRP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0</m:t>
                        </m:r>
                      </m:sub>
                    </m:sSub>
                    <m:r>
                      <a:rPr lang="en-US" i="1">
                        <a:latin typeface="Cambria Math" panose="02040503050406030204" pitchFamily="18" charset="0"/>
                      </a:rPr>
                      <m:t>=−3.00,</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=−2.00,</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1</m:t>
                        </m:r>
                      </m:sub>
                    </m:sSub>
                    <m:r>
                      <a:rPr lang="en-US" i="1">
                        <a:latin typeface="Cambria Math" panose="02040503050406030204" pitchFamily="18" charset="0"/>
                      </a:rPr>
                      <m:t>=−3.00</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r>
                      <a:rPr lang="en-US" i="1">
                        <a:latin typeface="Cambria Math" panose="02040503050406030204" pitchFamily="18" charset="0"/>
                      </a:rPr>
                      <m:t>=−1.00,</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2</m:t>
                        </m:r>
                      </m:sub>
                    </m:sSub>
                    <m:r>
                      <a:rPr lang="en-US" i="1">
                        <a:latin typeface="Cambria Math" panose="02040503050406030204" pitchFamily="18" charset="0"/>
                      </a:rPr>
                      <m:t>=</m:t>
                    </m:r>
                  </m:oMath>
                </a14:m>
                <a:r>
                  <a:rPr lang="en-US" dirty="0"/>
                  <a:t>2</a:t>
                </a:r>
                <a14:m>
                  <m:oMath xmlns:m="http://schemas.openxmlformats.org/officeDocument/2006/math">
                    <m:r>
                      <a:rPr lang="en-US" i="1">
                        <a:latin typeface="Cambria Math" panose="02040503050406030204" pitchFamily="18" charset="0"/>
                      </a:rPr>
                      <m:t>.00</m:t>
                    </m:r>
                  </m:oMath>
                </a14:m>
                <a:endParaRPr lang="en-US" dirty="0"/>
              </a:p>
            </p:txBody>
          </p:sp>
        </mc:Choice>
        <mc:Fallback xmlns="">
          <p:sp>
            <p:nvSpPr>
              <p:cNvPr id="13" name="Content Placeholder 12">
                <a:extLst>
                  <a:ext uri="{FF2B5EF4-FFF2-40B4-BE49-F238E27FC236}">
                    <a16:creationId xmlns:a16="http://schemas.microsoft.com/office/drawing/2014/main" id="{D6BC5D20-3752-68D0-2485-95FAD4ECA45B}"/>
                  </a:ext>
                </a:extLst>
              </p:cNvPr>
              <p:cNvSpPr>
                <a:spLocks noGrp="1" noRot="1" noChangeAspect="1" noMove="1" noResize="1" noEditPoints="1" noAdjustHandles="1" noChangeArrowheads="1" noChangeShapeType="1" noTextEdit="1"/>
              </p:cNvSpPr>
              <p:nvPr>
                <p:ph idx="1"/>
              </p:nvPr>
            </p:nvSpPr>
            <p:spPr>
              <a:blipFill>
                <a:blip r:embed="rId2"/>
                <a:stretch>
                  <a:fillRect l="-1474" t="-971"/>
                </a:stretch>
              </a:blipFill>
            </p:spPr>
            <p:txBody>
              <a:bodyPr/>
              <a:lstStyle/>
              <a:p>
                <a:r>
                  <a:rPr lang="en-US">
                    <a:noFill/>
                  </a:rPr>
                  <a:t> </a:t>
                </a:r>
              </a:p>
            </p:txBody>
          </p:sp>
        </mc:Fallback>
      </mc:AlternateContent>
      <p:sp>
        <p:nvSpPr>
          <p:cNvPr id="10" name="Date Placeholder 3">
            <a:extLst>
              <a:ext uri="{FF2B5EF4-FFF2-40B4-BE49-F238E27FC236}">
                <a16:creationId xmlns:a16="http://schemas.microsoft.com/office/drawing/2014/main" id="{CCB2257F-4114-D1B7-CF30-1F05042CD74E}"/>
              </a:ext>
            </a:extLst>
          </p:cNvPr>
          <p:cNvSpPr>
            <a:spLocks noGrp="1"/>
          </p:cNvSpPr>
          <p:nvPr>
            <p:ph type="dt" sz="half" idx="10"/>
          </p:nvPr>
        </p:nvSpPr>
        <p:spPr/>
        <p:txBody>
          <a:bodyPr/>
          <a:lstStyle/>
          <a:p>
            <a:endParaRPr lang="en-US" dirty="0"/>
          </a:p>
        </p:txBody>
      </p:sp>
      <p:sp>
        <p:nvSpPr>
          <p:cNvPr id="11" name="Footer Placeholder 4">
            <a:extLst>
              <a:ext uri="{FF2B5EF4-FFF2-40B4-BE49-F238E27FC236}">
                <a16:creationId xmlns:a16="http://schemas.microsoft.com/office/drawing/2014/main" id="{7AB85986-649C-A888-205A-22AE57F00436}"/>
              </a:ext>
            </a:extLst>
          </p:cNvPr>
          <p:cNvSpPr>
            <a:spLocks noGrp="1"/>
          </p:cNvSpPr>
          <p:nvPr>
            <p:ph type="ftr" sz="quarter" idx="11"/>
          </p:nvPr>
        </p:nvSpPr>
        <p:spPr/>
        <p:txBody>
          <a:bodyPr/>
          <a:lstStyle/>
          <a:p>
            <a:r>
              <a:rPr lang="en-US"/>
              <a:t>Introduction to AI</a:t>
            </a:r>
          </a:p>
        </p:txBody>
      </p:sp>
      <p:sp>
        <p:nvSpPr>
          <p:cNvPr id="12" name="Slide Number Placeholder 5">
            <a:extLst>
              <a:ext uri="{FF2B5EF4-FFF2-40B4-BE49-F238E27FC236}">
                <a16:creationId xmlns:a16="http://schemas.microsoft.com/office/drawing/2014/main" id="{C9064414-EBCB-8AEE-E095-0F3377A28F4F}"/>
              </a:ext>
            </a:extLst>
          </p:cNvPr>
          <p:cNvSpPr>
            <a:spLocks noGrp="1"/>
          </p:cNvSpPr>
          <p:nvPr>
            <p:ph type="sldNum" sz="quarter" idx="12"/>
          </p:nvPr>
        </p:nvSpPr>
        <p:spPr/>
        <p:txBody>
          <a:bodyPr/>
          <a:lstStyle/>
          <a:p>
            <a:fld id="{B7884E68-CE57-44C0-BE0F-84C629DF22D5}" type="slidenum">
              <a:rPr lang="en-US" smtClean="0"/>
              <a:t>61</a:t>
            </a:fld>
            <a:endParaRPr lang="en-US"/>
          </a:p>
        </p:txBody>
      </p:sp>
      <p:sp>
        <p:nvSpPr>
          <p:cNvPr id="3" name="Rectangle 2">
            <a:extLst>
              <a:ext uri="{FF2B5EF4-FFF2-40B4-BE49-F238E27FC236}">
                <a16:creationId xmlns:a16="http://schemas.microsoft.com/office/drawing/2014/main" id="{DDC9584A-1C8C-77DF-A2AB-39FF2817EDC0}"/>
              </a:ext>
            </a:extLst>
          </p:cNvPr>
          <p:cNvSpPr/>
          <p:nvPr/>
        </p:nvSpPr>
        <p:spPr>
          <a:xfrm>
            <a:off x="8162925" y="1600139"/>
            <a:ext cx="2114550" cy="314325"/>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ED3FF769-F893-6AC8-88D9-6FDE96A57166}"/>
              </a:ext>
            </a:extLst>
          </p:cNvPr>
          <p:cNvSpPr/>
          <p:nvPr/>
        </p:nvSpPr>
        <p:spPr>
          <a:xfrm>
            <a:off x="1271586" y="2619375"/>
            <a:ext cx="5049315" cy="3724266"/>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2174FDBC-ACB8-815C-43A5-E551F2E271CE}"/>
              </a:ext>
            </a:extLst>
          </p:cNvPr>
          <p:cNvSpPr/>
          <p:nvPr/>
        </p:nvSpPr>
        <p:spPr>
          <a:xfrm>
            <a:off x="5800725" y="1200334"/>
            <a:ext cx="1057275" cy="766544"/>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57E3E409-CCD8-7754-589D-78E5C4B55FD6}"/>
              </a:ext>
            </a:extLst>
          </p:cNvPr>
          <p:cNvSpPr/>
          <p:nvPr/>
        </p:nvSpPr>
        <p:spPr>
          <a:xfrm>
            <a:off x="6320900" y="4371966"/>
            <a:ext cx="4023249" cy="766544"/>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B0D05EEC-AE01-DDFB-7782-33D2EA4FC8D0}"/>
              </a:ext>
            </a:extLst>
          </p:cNvPr>
          <p:cNvPicPr>
            <a:picLocks noChangeAspect="1"/>
          </p:cNvPicPr>
          <p:nvPr/>
        </p:nvPicPr>
        <p:blipFill>
          <a:blip r:embed="rId3"/>
          <a:stretch>
            <a:fillRect/>
          </a:stretch>
        </p:blipFill>
        <p:spPr>
          <a:xfrm>
            <a:off x="1271587" y="2457441"/>
            <a:ext cx="9515475" cy="3886200"/>
          </a:xfrm>
          <a:prstGeom prst="rect">
            <a:avLst/>
          </a:prstGeom>
        </p:spPr>
      </p:pic>
    </p:spTree>
    <p:extLst>
      <p:ext uri="{BB962C8B-B14F-4D97-AF65-F5344CB8AC3E}">
        <p14:creationId xmlns:p14="http://schemas.microsoft.com/office/powerpoint/2010/main" val="351547579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Example: Single Perceptron with Sigmoid Activation</a:t>
            </a:r>
          </a:p>
        </p:txBody>
      </p:sp>
      <mc:AlternateContent xmlns:mc="http://schemas.openxmlformats.org/markup-compatibility/2006" xmlns:a14="http://schemas.microsoft.com/office/drawing/2010/main">
        <mc:Choice Requires="a14">
          <p:sp>
            <p:nvSpPr>
              <p:cNvPr id="13" name="Content Placeholder 12">
                <a:extLst>
                  <a:ext uri="{FF2B5EF4-FFF2-40B4-BE49-F238E27FC236}">
                    <a16:creationId xmlns:a16="http://schemas.microsoft.com/office/drawing/2014/main" id="{D6BC5D20-3752-68D0-2485-95FAD4ECA45B}"/>
                  </a:ext>
                </a:extLst>
              </p:cNvPr>
              <p:cNvSpPr>
                <a:spLocks noGrp="1"/>
              </p:cNvSpPr>
              <p:nvPr>
                <p:ph idx="1"/>
              </p:nvPr>
            </p:nvSpPr>
            <p:spPr>
              <a:xfrm>
                <a:off x="304800" y="1237678"/>
                <a:ext cx="11582400" cy="5021979"/>
              </a:xfrm>
            </p:spPr>
            <p:txBody>
              <a:bodyPr/>
              <a:lstStyle/>
              <a:p>
                <a:r>
                  <a:rPr lang="en-US" dirty="0">
                    <a:latin typeface="Arial" panose="020B0604020202020204" pitchFamily="34" charset="0"/>
                  </a:rPr>
                  <a:t>Another example: </a:t>
                </a:r>
                <a14:m>
                  <m:oMath xmlns:m="http://schemas.openxmlformats.org/officeDocument/2006/math">
                    <m:r>
                      <a:rPr lang="en-US" i="1">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𝑤</m:t>
                        </m:r>
                        <m:r>
                          <a:rPr lang="en-US" i="1">
                            <a:latin typeface="Cambria Math" panose="02040503050406030204" pitchFamily="18" charset="0"/>
                          </a:rPr>
                          <m:t>,</m:t>
                        </m:r>
                        <m:r>
                          <a:rPr lang="en-US" i="1">
                            <a:latin typeface="Cambria Math" panose="02040503050406030204" pitchFamily="18" charset="0"/>
                          </a:rPr>
                          <m:t>𝑥</m:t>
                        </m:r>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1+</m:t>
                        </m:r>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m:t>
                            </m:r>
                            <m:r>
                              <a:rPr lang="en-US" i="1">
                                <a:latin typeface="Cambria Math" panose="02040503050406030204" pitchFamily="18" charset="0"/>
                              </a:rPr>
                              <m:t>𝑧</m:t>
                            </m:r>
                          </m:sup>
                        </m:sSup>
                      </m:den>
                    </m:f>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1+</m:t>
                        </m:r>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2</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0</m:t>
                                    </m:r>
                                  </m:sub>
                                </m:sSub>
                              </m:e>
                            </m:d>
                          </m:sup>
                        </m:sSup>
                      </m:den>
                    </m:f>
                  </m:oMath>
                </a14:m>
                <a:endParaRPr lang="en-US" dirty="0"/>
              </a:p>
            </p:txBody>
          </p:sp>
        </mc:Choice>
        <mc:Fallback xmlns="">
          <p:sp>
            <p:nvSpPr>
              <p:cNvPr id="13" name="Content Placeholder 12">
                <a:extLst>
                  <a:ext uri="{FF2B5EF4-FFF2-40B4-BE49-F238E27FC236}">
                    <a16:creationId xmlns:a16="http://schemas.microsoft.com/office/drawing/2014/main" id="{D6BC5D20-3752-68D0-2485-95FAD4ECA45B}"/>
                  </a:ext>
                </a:extLst>
              </p:cNvPr>
              <p:cNvSpPr>
                <a:spLocks noGrp="1" noRot="1" noChangeAspect="1" noMove="1" noResize="1" noEditPoints="1" noAdjustHandles="1" noChangeArrowheads="1" noChangeShapeType="1" noTextEdit="1"/>
              </p:cNvSpPr>
              <p:nvPr>
                <p:ph idx="1"/>
              </p:nvPr>
            </p:nvSpPr>
            <p:spPr>
              <a:xfrm>
                <a:off x="304800" y="1237678"/>
                <a:ext cx="11582400" cy="5021979"/>
              </a:xfrm>
              <a:blipFill>
                <a:blip r:embed="rId2"/>
                <a:stretch>
                  <a:fillRect l="-1474" t="-971"/>
                </a:stretch>
              </a:blipFill>
            </p:spPr>
            <p:txBody>
              <a:bodyPr/>
              <a:lstStyle/>
              <a:p>
                <a:r>
                  <a:rPr lang="en-US">
                    <a:noFill/>
                  </a:rPr>
                  <a:t> </a:t>
                </a:r>
              </a:p>
            </p:txBody>
          </p:sp>
        </mc:Fallback>
      </mc:AlternateContent>
      <p:sp>
        <p:nvSpPr>
          <p:cNvPr id="10" name="Date Placeholder 3">
            <a:extLst>
              <a:ext uri="{FF2B5EF4-FFF2-40B4-BE49-F238E27FC236}">
                <a16:creationId xmlns:a16="http://schemas.microsoft.com/office/drawing/2014/main" id="{CCB2257F-4114-D1B7-CF30-1F05042CD74E}"/>
              </a:ext>
            </a:extLst>
          </p:cNvPr>
          <p:cNvSpPr>
            <a:spLocks noGrp="1"/>
          </p:cNvSpPr>
          <p:nvPr>
            <p:ph type="dt" sz="half" idx="10"/>
          </p:nvPr>
        </p:nvSpPr>
        <p:spPr/>
        <p:txBody>
          <a:bodyPr/>
          <a:lstStyle/>
          <a:p>
            <a:endParaRPr lang="en-US" dirty="0"/>
          </a:p>
        </p:txBody>
      </p:sp>
      <p:sp>
        <p:nvSpPr>
          <p:cNvPr id="11" name="Footer Placeholder 4">
            <a:extLst>
              <a:ext uri="{FF2B5EF4-FFF2-40B4-BE49-F238E27FC236}">
                <a16:creationId xmlns:a16="http://schemas.microsoft.com/office/drawing/2014/main" id="{7AB85986-649C-A888-205A-22AE57F00436}"/>
              </a:ext>
            </a:extLst>
          </p:cNvPr>
          <p:cNvSpPr>
            <a:spLocks noGrp="1"/>
          </p:cNvSpPr>
          <p:nvPr>
            <p:ph type="ftr" sz="quarter" idx="11"/>
          </p:nvPr>
        </p:nvSpPr>
        <p:spPr/>
        <p:txBody>
          <a:bodyPr/>
          <a:lstStyle/>
          <a:p>
            <a:r>
              <a:rPr lang="en-US"/>
              <a:t>Introduction to AI</a:t>
            </a:r>
          </a:p>
        </p:txBody>
      </p:sp>
      <p:sp>
        <p:nvSpPr>
          <p:cNvPr id="12" name="Slide Number Placeholder 5">
            <a:extLst>
              <a:ext uri="{FF2B5EF4-FFF2-40B4-BE49-F238E27FC236}">
                <a16:creationId xmlns:a16="http://schemas.microsoft.com/office/drawing/2014/main" id="{C9064414-EBCB-8AEE-E095-0F3377A28F4F}"/>
              </a:ext>
            </a:extLst>
          </p:cNvPr>
          <p:cNvSpPr>
            <a:spLocks noGrp="1"/>
          </p:cNvSpPr>
          <p:nvPr>
            <p:ph type="sldNum" sz="quarter" idx="12"/>
          </p:nvPr>
        </p:nvSpPr>
        <p:spPr/>
        <p:txBody>
          <a:bodyPr/>
          <a:lstStyle/>
          <a:p>
            <a:fld id="{B7884E68-CE57-44C0-BE0F-84C629DF22D5}" type="slidenum">
              <a:rPr lang="en-US" smtClean="0"/>
              <a:t>62</a:t>
            </a:fld>
            <a:endParaRPr lang="en-US"/>
          </a:p>
        </p:txBody>
      </p:sp>
      <p:sp>
        <p:nvSpPr>
          <p:cNvPr id="3" name="Rectangle 2">
            <a:extLst>
              <a:ext uri="{FF2B5EF4-FFF2-40B4-BE49-F238E27FC236}">
                <a16:creationId xmlns:a16="http://schemas.microsoft.com/office/drawing/2014/main" id="{DDC9584A-1C8C-77DF-A2AB-39FF2817EDC0}"/>
              </a:ext>
            </a:extLst>
          </p:cNvPr>
          <p:cNvSpPr/>
          <p:nvPr/>
        </p:nvSpPr>
        <p:spPr>
          <a:xfrm>
            <a:off x="8172450" y="1600139"/>
            <a:ext cx="2114550" cy="314325"/>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ED3FF769-F893-6AC8-88D9-6FDE96A57166}"/>
              </a:ext>
            </a:extLst>
          </p:cNvPr>
          <p:cNvSpPr/>
          <p:nvPr/>
        </p:nvSpPr>
        <p:spPr>
          <a:xfrm>
            <a:off x="1271587" y="1966878"/>
            <a:ext cx="5056642" cy="3938613"/>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7465E0E8-A97C-00D1-1146-99452047691B}"/>
              </a:ext>
            </a:extLst>
          </p:cNvPr>
          <p:cNvSpPr/>
          <p:nvPr/>
        </p:nvSpPr>
        <p:spPr>
          <a:xfrm>
            <a:off x="5800725" y="1200334"/>
            <a:ext cx="1057275" cy="766544"/>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E428FFA-44EC-3C3D-9406-981B2A2EDA85}"/>
              </a:ext>
            </a:extLst>
          </p:cNvPr>
          <p:cNvSpPr/>
          <p:nvPr/>
        </p:nvSpPr>
        <p:spPr>
          <a:xfrm>
            <a:off x="6328229" y="3962391"/>
            <a:ext cx="4082596" cy="766544"/>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2A04E7F4-FCFE-C9A2-0C38-1CD185E5A0F1}"/>
              </a:ext>
            </a:extLst>
          </p:cNvPr>
          <p:cNvSpPr txBox="1"/>
          <p:nvPr/>
        </p:nvSpPr>
        <p:spPr>
          <a:xfrm>
            <a:off x="1828802" y="1966878"/>
            <a:ext cx="593432" cy="369332"/>
          </a:xfrm>
          <a:prstGeom prst="rect">
            <a:avLst/>
          </a:prstGeom>
          <a:noFill/>
        </p:spPr>
        <p:txBody>
          <a:bodyPr wrap="none" rtlCol="0">
            <a:spAutoFit/>
          </a:bodyPr>
          <a:lstStyle/>
          <a:p>
            <a:r>
              <a:rPr lang="en-US" dirty="0">
                <a:solidFill>
                  <a:srgbClr val="00B050"/>
                </a:solidFill>
              </a:rPr>
              <a:t>2.00</a:t>
            </a:r>
          </a:p>
        </p:txBody>
      </p:sp>
      <p:sp>
        <p:nvSpPr>
          <p:cNvPr id="8" name="TextBox 7">
            <a:extLst>
              <a:ext uri="{FF2B5EF4-FFF2-40B4-BE49-F238E27FC236}">
                <a16:creationId xmlns:a16="http://schemas.microsoft.com/office/drawing/2014/main" id="{567667F9-56D3-A7FA-FC66-0B5651CEBF8F}"/>
              </a:ext>
            </a:extLst>
          </p:cNvPr>
          <p:cNvSpPr txBox="1"/>
          <p:nvPr/>
        </p:nvSpPr>
        <p:spPr>
          <a:xfrm>
            <a:off x="1822161" y="2758016"/>
            <a:ext cx="663964" cy="369332"/>
          </a:xfrm>
          <a:prstGeom prst="rect">
            <a:avLst/>
          </a:prstGeom>
          <a:noFill/>
        </p:spPr>
        <p:txBody>
          <a:bodyPr wrap="none" rtlCol="0">
            <a:spAutoFit/>
          </a:bodyPr>
          <a:lstStyle/>
          <a:p>
            <a:r>
              <a:rPr lang="en-US" dirty="0">
                <a:solidFill>
                  <a:srgbClr val="00B050"/>
                </a:solidFill>
              </a:rPr>
              <a:t>-1.00</a:t>
            </a:r>
          </a:p>
        </p:txBody>
      </p:sp>
      <p:sp>
        <p:nvSpPr>
          <p:cNvPr id="16" name="TextBox 15">
            <a:extLst>
              <a:ext uri="{FF2B5EF4-FFF2-40B4-BE49-F238E27FC236}">
                <a16:creationId xmlns:a16="http://schemas.microsoft.com/office/drawing/2014/main" id="{181D9952-05F8-02A1-4375-ED4649F12242}"/>
              </a:ext>
            </a:extLst>
          </p:cNvPr>
          <p:cNvSpPr txBox="1"/>
          <p:nvPr/>
        </p:nvSpPr>
        <p:spPr>
          <a:xfrm>
            <a:off x="1793536" y="3522427"/>
            <a:ext cx="663964" cy="369332"/>
          </a:xfrm>
          <a:prstGeom prst="rect">
            <a:avLst/>
          </a:prstGeom>
          <a:noFill/>
        </p:spPr>
        <p:txBody>
          <a:bodyPr wrap="none" rtlCol="0">
            <a:spAutoFit/>
          </a:bodyPr>
          <a:lstStyle/>
          <a:p>
            <a:r>
              <a:rPr lang="en-US" dirty="0">
                <a:solidFill>
                  <a:srgbClr val="00B050"/>
                </a:solidFill>
              </a:rPr>
              <a:t>-3.00</a:t>
            </a:r>
          </a:p>
        </p:txBody>
      </p:sp>
      <p:sp>
        <p:nvSpPr>
          <p:cNvPr id="17" name="TextBox 16">
            <a:extLst>
              <a:ext uri="{FF2B5EF4-FFF2-40B4-BE49-F238E27FC236}">
                <a16:creationId xmlns:a16="http://schemas.microsoft.com/office/drawing/2014/main" id="{1248438E-1A55-036E-AA05-CF2BABFC5255}"/>
              </a:ext>
            </a:extLst>
          </p:cNvPr>
          <p:cNvSpPr txBox="1"/>
          <p:nvPr/>
        </p:nvSpPr>
        <p:spPr>
          <a:xfrm>
            <a:off x="1828802" y="4445818"/>
            <a:ext cx="663964" cy="369332"/>
          </a:xfrm>
          <a:prstGeom prst="rect">
            <a:avLst/>
          </a:prstGeom>
          <a:noFill/>
        </p:spPr>
        <p:txBody>
          <a:bodyPr wrap="none" rtlCol="0">
            <a:spAutoFit/>
          </a:bodyPr>
          <a:lstStyle/>
          <a:p>
            <a:r>
              <a:rPr lang="en-US" dirty="0">
                <a:solidFill>
                  <a:srgbClr val="00B050"/>
                </a:solidFill>
              </a:rPr>
              <a:t>-2.00</a:t>
            </a:r>
          </a:p>
        </p:txBody>
      </p:sp>
      <p:sp>
        <p:nvSpPr>
          <p:cNvPr id="18" name="TextBox 17">
            <a:extLst>
              <a:ext uri="{FF2B5EF4-FFF2-40B4-BE49-F238E27FC236}">
                <a16:creationId xmlns:a16="http://schemas.microsoft.com/office/drawing/2014/main" id="{85823F97-6836-FCA1-FF3C-AB1A9A25D0E6}"/>
              </a:ext>
            </a:extLst>
          </p:cNvPr>
          <p:cNvSpPr txBox="1"/>
          <p:nvPr/>
        </p:nvSpPr>
        <p:spPr>
          <a:xfrm>
            <a:off x="1863145" y="5260515"/>
            <a:ext cx="663964" cy="369332"/>
          </a:xfrm>
          <a:prstGeom prst="rect">
            <a:avLst/>
          </a:prstGeom>
          <a:noFill/>
        </p:spPr>
        <p:txBody>
          <a:bodyPr wrap="none" rtlCol="0">
            <a:spAutoFit/>
          </a:bodyPr>
          <a:lstStyle/>
          <a:p>
            <a:r>
              <a:rPr lang="en-US" dirty="0">
                <a:solidFill>
                  <a:srgbClr val="00B050"/>
                </a:solidFill>
              </a:rPr>
              <a:t>-3.00</a:t>
            </a:r>
          </a:p>
        </p:txBody>
      </p:sp>
      <p:pic>
        <p:nvPicPr>
          <p:cNvPr id="15" name="Picture 14">
            <a:extLst>
              <a:ext uri="{FF2B5EF4-FFF2-40B4-BE49-F238E27FC236}">
                <a16:creationId xmlns:a16="http://schemas.microsoft.com/office/drawing/2014/main" id="{14C2F066-A51B-7C3F-DE97-51EBE3B473D6}"/>
              </a:ext>
            </a:extLst>
          </p:cNvPr>
          <p:cNvPicPr>
            <a:picLocks noChangeAspect="1"/>
          </p:cNvPicPr>
          <p:nvPr/>
        </p:nvPicPr>
        <p:blipFill>
          <a:blip r:embed="rId3"/>
          <a:stretch>
            <a:fillRect/>
          </a:stretch>
        </p:blipFill>
        <p:spPr>
          <a:xfrm>
            <a:off x="1271587" y="2004222"/>
            <a:ext cx="9515475" cy="3886200"/>
          </a:xfrm>
          <a:prstGeom prst="rect">
            <a:avLst/>
          </a:prstGeom>
        </p:spPr>
      </p:pic>
    </p:spTree>
    <p:extLst>
      <p:ext uri="{BB962C8B-B14F-4D97-AF65-F5344CB8AC3E}">
        <p14:creationId xmlns:p14="http://schemas.microsoft.com/office/powerpoint/2010/main" val="13488824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a:extLst>
              <a:ext uri="{FF2B5EF4-FFF2-40B4-BE49-F238E27FC236}">
                <a16:creationId xmlns:a16="http://schemas.microsoft.com/office/drawing/2014/main" id="{9E68DD6F-03F8-E842-4B0B-509BC67C5617}"/>
              </a:ext>
            </a:extLst>
          </p:cNvPr>
          <p:cNvPicPr>
            <a:picLocks noChangeAspect="1"/>
          </p:cNvPicPr>
          <p:nvPr/>
        </p:nvPicPr>
        <p:blipFill>
          <a:blip r:embed="rId2"/>
          <a:stretch>
            <a:fillRect/>
          </a:stretch>
        </p:blipFill>
        <p:spPr>
          <a:xfrm>
            <a:off x="1271587" y="2085502"/>
            <a:ext cx="9515475" cy="3886200"/>
          </a:xfrm>
          <a:prstGeom prst="rect">
            <a:avLst/>
          </a:prstGeom>
        </p:spPr>
      </p:pic>
      <p:sp>
        <p:nvSpPr>
          <p:cNvPr id="2" name="Title 1"/>
          <p:cNvSpPr>
            <a:spLocks noGrp="1"/>
          </p:cNvSpPr>
          <p:nvPr>
            <p:ph type="title"/>
          </p:nvPr>
        </p:nvSpPr>
        <p:spPr/>
        <p:txBody>
          <a:bodyPr>
            <a:normAutofit fontScale="90000"/>
          </a:bodyPr>
          <a:lstStyle/>
          <a:p>
            <a:r>
              <a:rPr lang="en-US" dirty="0"/>
              <a:t>Example: Single Perceptron with Sigmoid Activation</a:t>
            </a:r>
          </a:p>
        </p:txBody>
      </p:sp>
      <mc:AlternateContent xmlns:mc="http://schemas.openxmlformats.org/markup-compatibility/2006" xmlns:a14="http://schemas.microsoft.com/office/drawing/2010/main">
        <mc:Choice Requires="a14">
          <p:sp>
            <p:nvSpPr>
              <p:cNvPr id="13" name="Content Placeholder 12">
                <a:extLst>
                  <a:ext uri="{FF2B5EF4-FFF2-40B4-BE49-F238E27FC236}">
                    <a16:creationId xmlns:a16="http://schemas.microsoft.com/office/drawing/2014/main" id="{D6BC5D20-3752-68D0-2485-95FAD4ECA45B}"/>
                  </a:ext>
                </a:extLst>
              </p:cNvPr>
              <p:cNvSpPr>
                <a:spLocks noGrp="1"/>
              </p:cNvSpPr>
              <p:nvPr>
                <p:ph idx="1"/>
              </p:nvPr>
            </p:nvSpPr>
            <p:spPr/>
            <p:txBody>
              <a:bodyPr/>
              <a:lstStyle/>
              <a:p>
                <a:r>
                  <a:rPr lang="en-US" dirty="0">
                    <a:latin typeface="Arial" panose="020B0604020202020204" pitchFamily="34" charset="0"/>
                  </a:rPr>
                  <a:t>Another example: </a:t>
                </a:r>
                <a14:m>
                  <m:oMath xmlns:m="http://schemas.openxmlformats.org/officeDocument/2006/math">
                    <m:r>
                      <a:rPr lang="en-US" i="1">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𝑤</m:t>
                        </m:r>
                        <m:r>
                          <a:rPr lang="en-US" i="1">
                            <a:latin typeface="Cambria Math" panose="02040503050406030204" pitchFamily="18" charset="0"/>
                          </a:rPr>
                          <m:t>,</m:t>
                        </m:r>
                        <m:r>
                          <a:rPr lang="en-US" i="1">
                            <a:latin typeface="Cambria Math" panose="02040503050406030204" pitchFamily="18" charset="0"/>
                          </a:rPr>
                          <m:t>𝑥</m:t>
                        </m:r>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1+</m:t>
                        </m:r>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m:t>
                            </m:r>
                            <m:r>
                              <a:rPr lang="en-US" i="1">
                                <a:latin typeface="Cambria Math" panose="02040503050406030204" pitchFamily="18" charset="0"/>
                              </a:rPr>
                              <m:t>𝑧</m:t>
                            </m:r>
                          </m:sup>
                        </m:sSup>
                      </m:den>
                    </m:f>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1+</m:t>
                        </m:r>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2</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0</m:t>
                                    </m:r>
                                  </m:sub>
                                </m:sSub>
                              </m:e>
                            </m:d>
                          </m:sup>
                        </m:sSup>
                      </m:den>
                    </m:f>
                  </m:oMath>
                </a14:m>
                <a:endParaRPr lang="en-US" dirty="0"/>
              </a:p>
            </p:txBody>
          </p:sp>
        </mc:Choice>
        <mc:Fallback xmlns="">
          <p:sp>
            <p:nvSpPr>
              <p:cNvPr id="13" name="Content Placeholder 12">
                <a:extLst>
                  <a:ext uri="{FF2B5EF4-FFF2-40B4-BE49-F238E27FC236}">
                    <a16:creationId xmlns:a16="http://schemas.microsoft.com/office/drawing/2014/main" id="{D6BC5D20-3752-68D0-2485-95FAD4ECA45B}"/>
                  </a:ext>
                </a:extLst>
              </p:cNvPr>
              <p:cNvSpPr>
                <a:spLocks noGrp="1" noRot="1" noChangeAspect="1" noMove="1" noResize="1" noEditPoints="1" noAdjustHandles="1" noChangeArrowheads="1" noChangeShapeType="1" noTextEdit="1"/>
              </p:cNvSpPr>
              <p:nvPr>
                <p:ph idx="1"/>
              </p:nvPr>
            </p:nvSpPr>
            <p:spPr>
              <a:blipFill>
                <a:blip r:embed="rId3"/>
                <a:stretch>
                  <a:fillRect l="-1474" t="-971"/>
                </a:stretch>
              </a:blipFill>
            </p:spPr>
            <p:txBody>
              <a:bodyPr/>
              <a:lstStyle/>
              <a:p>
                <a:r>
                  <a:rPr lang="en-US">
                    <a:noFill/>
                  </a:rPr>
                  <a:t> </a:t>
                </a:r>
              </a:p>
            </p:txBody>
          </p:sp>
        </mc:Fallback>
      </mc:AlternateContent>
      <p:sp>
        <p:nvSpPr>
          <p:cNvPr id="10" name="Date Placeholder 3">
            <a:extLst>
              <a:ext uri="{FF2B5EF4-FFF2-40B4-BE49-F238E27FC236}">
                <a16:creationId xmlns:a16="http://schemas.microsoft.com/office/drawing/2014/main" id="{CCB2257F-4114-D1B7-CF30-1F05042CD74E}"/>
              </a:ext>
            </a:extLst>
          </p:cNvPr>
          <p:cNvSpPr>
            <a:spLocks noGrp="1"/>
          </p:cNvSpPr>
          <p:nvPr>
            <p:ph type="dt" sz="half" idx="10"/>
          </p:nvPr>
        </p:nvSpPr>
        <p:spPr/>
        <p:txBody>
          <a:bodyPr/>
          <a:lstStyle/>
          <a:p>
            <a:endParaRPr lang="en-US" dirty="0"/>
          </a:p>
        </p:txBody>
      </p:sp>
      <p:sp>
        <p:nvSpPr>
          <p:cNvPr id="11" name="Footer Placeholder 4">
            <a:extLst>
              <a:ext uri="{FF2B5EF4-FFF2-40B4-BE49-F238E27FC236}">
                <a16:creationId xmlns:a16="http://schemas.microsoft.com/office/drawing/2014/main" id="{7AB85986-649C-A888-205A-22AE57F00436}"/>
              </a:ext>
            </a:extLst>
          </p:cNvPr>
          <p:cNvSpPr>
            <a:spLocks noGrp="1"/>
          </p:cNvSpPr>
          <p:nvPr>
            <p:ph type="ftr" sz="quarter" idx="11"/>
          </p:nvPr>
        </p:nvSpPr>
        <p:spPr/>
        <p:txBody>
          <a:bodyPr/>
          <a:lstStyle/>
          <a:p>
            <a:r>
              <a:rPr lang="en-US"/>
              <a:t>Introduction to AI</a:t>
            </a:r>
          </a:p>
        </p:txBody>
      </p:sp>
      <p:sp>
        <p:nvSpPr>
          <p:cNvPr id="12" name="Slide Number Placeholder 5">
            <a:extLst>
              <a:ext uri="{FF2B5EF4-FFF2-40B4-BE49-F238E27FC236}">
                <a16:creationId xmlns:a16="http://schemas.microsoft.com/office/drawing/2014/main" id="{C9064414-EBCB-8AEE-E095-0F3377A28F4F}"/>
              </a:ext>
            </a:extLst>
          </p:cNvPr>
          <p:cNvSpPr>
            <a:spLocks noGrp="1"/>
          </p:cNvSpPr>
          <p:nvPr>
            <p:ph type="sldNum" sz="quarter" idx="12"/>
          </p:nvPr>
        </p:nvSpPr>
        <p:spPr/>
        <p:txBody>
          <a:bodyPr/>
          <a:lstStyle/>
          <a:p>
            <a:fld id="{B7884E68-CE57-44C0-BE0F-84C629DF22D5}" type="slidenum">
              <a:rPr lang="en-US" smtClean="0"/>
              <a:t>63</a:t>
            </a:fld>
            <a:endParaRPr lang="en-US"/>
          </a:p>
        </p:txBody>
      </p:sp>
      <p:sp>
        <p:nvSpPr>
          <p:cNvPr id="3" name="Rectangle 2">
            <a:extLst>
              <a:ext uri="{FF2B5EF4-FFF2-40B4-BE49-F238E27FC236}">
                <a16:creationId xmlns:a16="http://schemas.microsoft.com/office/drawing/2014/main" id="{DDC9584A-1C8C-77DF-A2AB-39FF2817EDC0}"/>
              </a:ext>
            </a:extLst>
          </p:cNvPr>
          <p:cNvSpPr/>
          <p:nvPr/>
        </p:nvSpPr>
        <p:spPr>
          <a:xfrm>
            <a:off x="8172450" y="1681419"/>
            <a:ext cx="2114550" cy="314325"/>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7465E0E8-A97C-00D1-1146-99452047691B}"/>
              </a:ext>
            </a:extLst>
          </p:cNvPr>
          <p:cNvSpPr/>
          <p:nvPr/>
        </p:nvSpPr>
        <p:spPr>
          <a:xfrm>
            <a:off x="5800725" y="1200334"/>
            <a:ext cx="1057275" cy="766544"/>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2A04E7F4-FCFE-C9A2-0C38-1CD185E5A0F1}"/>
              </a:ext>
            </a:extLst>
          </p:cNvPr>
          <p:cNvSpPr txBox="1"/>
          <p:nvPr/>
        </p:nvSpPr>
        <p:spPr>
          <a:xfrm>
            <a:off x="1828802" y="2048158"/>
            <a:ext cx="593432" cy="369332"/>
          </a:xfrm>
          <a:prstGeom prst="rect">
            <a:avLst/>
          </a:prstGeom>
          <a:noFill/>
        </p:spPr>
        <p:txBody>
          <a:bodyPr wrap="none" rtlCol="0">
            <a:spAutoFit/>
          </a:bodyPr>
          <a:lstStyle/>
          <a:p>
            <a:r>
              <a:rPr lang="en-US" dirty="0">
                <a:solidFill>
                  <a:srgbClr val="00B050"/>
                </a:solidFill>
              </a:rPr>
              <a:t>2.00</a:t>
            </a:r>
          </a:p>
        </p:txBody>
      </p:sp>
      <p:sp>
        <p:nvSpPr>
          <p:cNvPr id="8" name="TextBox 7">
            <a:extLst>
              <a:ext uri="{FF2B5EF4-FFF2-40B4-BE49-F238E27FC236}">
                <a16:creationId xmlns:a16="http://schemas.microsoft.com/office/drawing/2014/main" id="{567667F9-56D3-A7FA-FC66-0B5651CEBF8F}"/>
              </a:ext>
            </a:extLst>
          </p:cNvPr>
          <p:cNvSpPr txBox="1"/>
          <p:nvPr/>
        </p:nvSpPr>
        <p:spPr>
          <a:xfrm>
            <a:off x="1822161" y="2839296"/>
            <a:ext cx="663964" cy="369332"/>
          </a:xfrm>
          <a:prstGeom prst="rect">
            <a:avLst/>
          </a:prstGeom>
          <a:noFill/>
        </p:spPr>
        <p:txBody>
          <a:bodyPr wrap="none" rtlCol="0">
            <a:spAutoFit/>
          </a:bodyPr>
          <a:lstStyle/>
          <a:p>
            <a:r>
              <a:rPr lang="en-US" dirty="0">
                <a:solidFill>
                  <a:srgbClr val="00B050"/>
                </a:solidFill>
              </a:rPr>
              <a:t>-1.00</a:t>
            </a:r>
          </a:p>
        </p:txBody>
      </p:sp>
      <p:sp>
        <p:nvSpPr>
          <p:cNvPr id="16" name="TextBox 15">
            <a:extLst>
              <a:ext uri="{FF2B5EF4-FFF2-40B4-BE49-F238E27FC236}">
                <a16:creationId xmlns:a16="http://schemas.microsoft.com/office/drawing/2014/main" id="{181D9952-05F8-02A1-4375-ED4649F12242}"/>
              </a:ext>
            </a:extLst>
          </p:cNvPr>
          <p:cNvSpPr txBox="1"/>
          <p:nvPr/>
        </p:nvSpPr>
        <p:spPr>
          <a:xfrm>
            <a:off x="1793536" y="3603707"/>
            <a:ext cx="663964" cy="369332"/>
          </a:xfrm>
          <a:prstGeom prst="rect">
            <a:avLst/>
          </a:prstGeom>
          <a:noFill/>
        </p:spPr>
        <p:txBody>
          <a:bodyPr wrap="none" rtlCol="0">
            <a:spAutoFit/>
          </a:bodyPr>
          <a:lstStyle/>
          <a:p>
            <a:r>
              <a:rPr lang="en-US" dirty="0">
                <a:solidFill>
                  <a:srgbClr val="00B050"/>
                </a:solidFill>
              </a:rPr>
              <a:t>-3.00</a:t>
            </a:r>
          </a:p>
        </p:txBody>
      </p:sp>
      <p:sp>
        <p:nvSpPr>
          <p:cNvPr id="17" name="TextBox 16">
            <a:extLst>
              <a:ext uri="{FF2B5EF4-FFF2-40B4-BE49-F238E27FC236}">
                <a16:creationId xmlns:a16="http://schemas.microsoft.com/office/drawing/2014/main" id="{1248438E-1A55-036E-AA05-CF2BABFC5255}"/>
              </a:ext>
            </a:extLst>
          </p:cNvPr>
          <p:cNvSpPr txBox="1"/>
          <p:nvPr/>
        </p:nvSpPr>
        <p:spPr>
          <a:xfrm>
            <a:off x="1828802" y="4527098"/>
            <a:ext cx="663964" cy="369332"/>
          </a:xfrm>
          <a:prstGeom prst="rect">
            <a:avLst/>
          </a:prstGeom>
          <a:noFill/>
        </p:spPr>
        <p:txBody>
          <a:bodyPr wrap="none" rtlCol="0">
            <a:spAutoFit/>
          </a:bodyPr>
          <a:lstStyle/>
          <a:p>
            <a:r>
              <a:rPr lang="en-US" dirty="0">
                <a:solidFill>
                  <a:srgbClr val="00B050"/>
                </a:solidFill>
              </a:rPr>
              <a:t>-2.00</a:t>
            </a:r>
          </a:p>
        </p:txBody>
      </p:sp>
      <p:sp>
        <p:nvSpPr>
          <p:cNvPr id="18" name="TextBox 17">
            <a:extLst>
              <a:ext uri="{FF2B5EF4-FFF2-40B4-BE49-F238E27FC236}">
                <a16:creationId xmlns:a16="http://schemas.microsoft.com/office/drawing/2014/main" id="{85823F97-6836-FCA1-FF3C-AB1A9A25D0E6}"/>
              </a:ext>
            </a:extLst>
          </p:cNvPr>
          <p:cNvSpPr txBox="1"/>
          <p:nvPr/>
        </p:nvSpPr>
        <p:spPr>
          <a:xfrm>
            <a:off x="1863145" y="5341795"/>
            <a:ext cx="663964" cy="369332"/>
          </a:xfrm>
          <a:prstGeom prst="rect">
            <a:avLst/>
          </a:prstGeom>
          <a:noFill/>
        </p:spPr>
        <p:txBody>
          <a:bodyPr wrap="none" rtlCol="0">
            <a:spAutoFit/>
          </a:bodyPr>
          <a:lstStyle/>
          <a:p>
            <a:r>
              <a:rPr lang="en-US" dirty="0">
                <a:solidFill>
                  <a:srgbClr val="00B050"/>
                </a:solidFill>
              </a:rPr>
              <a:t>-3.00</a:t>
            </a:r>
          </a:p>
        </p:txBody>
      </p:sp>
      <p:sp>
        <p:nvSpPr>
          <p:cNvPr id="9" name="TextBox 8">
            <a:extLst>
              <a:ext uri="{FF2B5EF4-FFF2-40B4-BE49-F238E27FC236}">
                <a16:creationId xmlns:a16="http://schemas.microsoft.com/office/drawing/2014/main" id="{9263CC86-54B7-7069-726D-066C37FF5A35}"/>
              </a:ext>
            </a:extLst>
          </p:cNvPr>
          <p:cNvSpPr txBox="1"/>
          <p:nvPr/>
        </p:nvSpPr>
        <p:spPr>
          <a:xfrm>
            <a:off x="3325165" y="2469964"/>
            <a:ext cx="663964" cy="369332"/>
          </a:xfrm>
          <a:prstGeom prst="rect">
            <a:avLst/>
          </a:prstGeom>
          <a:noFill/>
        </p:spPr>
        <p:txBody>
          <a:bodyPr wrap="none" rtlCol="0">
            <a:spAutoFit/>
          </a:bodyPr>
          <a:lstStyle/>
          <a:p>
            <a:r>
              <a:rPr lang="en-US" dirty="0">
                <a:solidFill>
                  <a:srgbClr val="00B050"/>
                </a:solidFill>
              </a:rPr>
              <a:t>-2.00</a:t>
            </a:r>
          </a:p>
        </p:txBody>
      </p:sp>
      <p:sp>
        <p:nvSpPr>
          <p:cNvPr id="14" name="TextBox 13">
            <a:extLst>
              <a:ext uri="{FF2B5EF4-FFF2-40B4-BE49-F238E27FC236}">
                <a16:creationId xmlns:a16="http://schemas.microsoft.com/office/drawing/2014/main" id="{1D6D6BF5-A76C-2F97-1097-9C06FE749849}"/>
              </a:ext>
            </a:extLst>
          </p:cNvPr>
          <p:cNvSpPr txBox="1"/>
          <p:nvPr/>
        </p:nvSpPr>
        <p:spPr>
          <a:xfrm>
            <a:off x="3219452" y="4057611"/>
            <a:ext cx="593432" cy="369332"/>
          </a:xfrm>
          <a:prstGeom prst="rect">
            <a:avLst/>
          </a:prstGeom>
          <a:noFill/>
        </p:spPr>
        <p:txBody>
          <a:bodyPr wrap="none" rtlCol="0">
            <a:spAutoFit/>
          </a:bodyPr>
          <a:lstStyle/>
          <a:p>
            <a:r>
              <a:rPr lang="en-US" dirty="0">
                <a:solidFill>
                  <a:srgbClr val="00B050"/>
                </a:solidFill>
              </a:rPr>
              <a:t>6.00</a:t>
            </a:r>
          </a:p>
        </p:txBody>
      </p:sp>
      <p:sp>
        <p:nvSpPr>
          <p:cNvPr id="19" name="TextBox 18">
            <a:extLst>
              <a:ext uri="{FF2B5EF4-FFF2-40B4-BE49-F238E27FC236}">
                <a16:creationId xmlns:a16="http://schemas.microsoft.com/office/drawing/2014/main" id="{8DAB8B16-8F45-AD1B-9BB9-50800D62F7C1}"/>
              </a:ext>
            </a:extLst>
          </p:cNvPr>
          <p:cNvSpPr txBox="1"/>
          <p:nvPr/>
        </p:nvSpPr>
        <p:spPr>
          <a:xfrm>
            <a:off x="4553489" y="3147597"/>
            <a:ext cx="593432" cy="369332"/>
          </a:xfrm>
          <a:prstGeom prst="rect">
            <a:avLst/>
          </a:prstGeom>
          <a:noFill/>
        </p:spPr>
        <p:txBody>
          <a:bodyPr wrap="none" rtlCol="0">
            <a:spAutoFit/>
          </a:bodyPr>
          <a:lstStyle/>
          <a:p>
            <a:r>
              <a:rPr lang="en-US" dirty="0">
                <a:solidFill>
                  <a:srgbClr val="00B050"/>
                </a:solidFill>
              </a:rPr>
              <a:t>4.00</a:t>
            </a:r>
          </a:p>
        </p:txBody>
      </p:sp>
      <p:sp>
        <p:nvSpPr>
          <p:cNvPr id="20" name="TextBox 19">
            <a:extLst>
              <a:ext uri="{FF2B5EF4-FFF2-40B4-BE49-F238E27FC236}">
                <a16:creationId xmlns:a16="http://schemas.microsoft.com/office/drawing/2014/main" id="{70312291-8129-288C-099D-13A9B9E5616C}"/>
              </a:ext>
            </a:extLst>
          </p:cNvPr>
          <p:cNvSpPr txBox="1"/>
          <p:nvPr/>
        </p:nvSpPr>
        <p:spPr>
          <a:xfrm>
            <a:off x="6854632" y="4059874"/>
            <a:ext cx="663964" cy="369332"/>
          </a:xfrm>
          <a:prstGeom prst="rect">
            <a:avLst/>
          </a:prstGeom>
          <a:noFill/>
        </p:spPr>
        <p:txBody>
          <a:bodyPr wrap="none" rtlCol="0">
            <a:spAutoFit/>
          </a:bodyPr>
          <a:lstStyle/>
          <a:p>
            <a:r>
              <a:rPr lang="en-US" dirty="0">
                <a:solidFill>
                  <a:srgbClr val="00B050"/>
                </a:solidFill>
              </a:rPr>
              <a:t>-1.00</a:t>
            </a:r>
          </a:p>
        </p:txBody>
      </p:sp>
      <p:sp>
        <p:nvSpPr>
          <p:cNvPr id="21" name="TextBox 20">
            <a:extLst>
              <a:ext uri="{FF2B5EF4-FFF2-40B4-BE49-F238E27FC236}">
                <a16:creationId xmlns:a16="http://schemas.microsoft.com/office/drawing/2014/main" id="{78A919D6-326A-8047-1504-CBD09AFDD096}"/>
              </a:ext>
            </a:extLst>
          </p:cNvPr>
          <p:cNvSpPr txBox="1"/>
          <p:nvPr/>
        </p:nvSpPr>
        <p:spPr>
          <a:xfrm>
            <a:off x="5665398" y="4028761"/>
            <a:ext cx="593432" cy="369332"/>
          </a:xfrm>
          <a:prstGeom prst="rect">
            <a:avLst/>
          </a:prstGeom>
          <a:noFill/>
        </p:spPr>
        <p:txBody>
          <a:bodyPr wrap="none" rtlCol="0">
            <a:spAutoFit/>
          </a:bodyPr>
          <a:lstStyle/>
          <a:p>
            <a:r>
              <a:rPr lang="en-US" dirty="0">
                <a:solidFill>
                  <a:srgbClr val="00B050"/>
                </a:solidFill>
              </a:rPr>
              <a:t>1.00</a:t>
            </a:r>
          </a:p>
        </p:txBody>
      </p:sp>
      <p:sp>
        <p:nvSpPr>
          <p:cNvPr id="22" name="TextBox 21">
            <a:extLst>
              <a:ext uri="{FF2B5EF4-FFF2-40B4-BE49-F238E27FC236}">
                <a16:creationId xmlns:a16="http://schemas.microsoft.com/office/drawing/2014/main" id="{FCC6A1DA-A3D1-19F1-5171-51BE0C75F703}"/>
              </a:ext>
            </a:extLst>
          </p:cNvPr>
          <p:cNvSpPr txBox="1"/>
          <p:nvPr/>
        </p:nvSpPr>
        <p:spPr>
          <a:xfrm>
            <a:off x="7962806" y="4057611"/>
            <a:ext cx="593432" cy="369332"/>
          </a:xfrm>
          <a:prstGeom prst="rect">
            <a:avLst/>
          </a:prstGeom>
          <a:noFill/>
        </p:spPr>
        <p:txBody>
          <a:bodyPr wrap="none" rtlCol="0">
            <a:spAutoFit/>
          </a:bodyPr>
          <a:lstStyle/>
          <a:p>
            <a:r>
              <a:rPr lang="en-US" dirty="0">
                <a:solidFill>
                  <a:srgbClr val="00B050"/>
                </a:solidFill>
              </a:rPr>
              <a:t>0.37</a:t>
            </a:r>
          </a:p>
        </p:txBody>
      </p:sp>
      <p:sp>
        <p:nvSpPr>
          <p:cNvPr id="23" name="TextBox 22">
            <a:extLst>
              <a:ext uri="{FF2B5EF4-FFF2-40B4-BE49-F238E27FC236}">
                <a16:creationId xmlns:a16="http://schemas.microsoft.com/office/drawing/2014/main" id="{E0626DE1-614A-E46B-3927-3CDAD4ED15D9}"/>
              </a:ext>
            </a:extLst>
          </p:cNvPr>
          <p:cNvSpPr txBox="1"/>
          <p:nvPr/>
        </p:nvSpPr>
        <p:spPr>
          <a:xfrm>
            <a:off x="9110667" y="4057611"/>
            <a:ext cx="593432" cy="369332"/>
          </a:xfrm>
          <a:prstGeom prst="rect">
            <a:avLst/>
          </a:prstGeom>
          <a:noFill/>
        </p:spPr>
        <p:txBody>
          <a:bodyPr wrap="none" rtlCol="0">
            <a:spAutoFit/>
          </a:bodyPr>
          <a:lstStyle/>
          <a:p>
            <a:r>
              <a:rPr lang="en-US" dirty="0">
                <a:solidFill>
                  <a:srgbClr val="00B050"/>
                </a:solidFill>
              </a:rPr>
              <a:t>1.37</a:t>
            </a:r>
          </a:p>
        </p:txBody>
      </p:sp>
      <p:sp>
        <p:nvSpPr>
          <p:cNvPr id="24" name="TextBox 23">
            <a:extLst>
              <a:ext uri="{FF2B5EF4-FFF2-40B4-BE49-F238E27FC236}">
                <a16:creationId xmlns:a16="http://schemas.microsoft.com/office/drawing/2014/main" id="{A6A4BC33-AE3A-6B30-1478-7A73FCBD4A80}"/>
              </a:ext>
            </a:extLst>
          </p:cNvPr>
          <p:cNvSpPr txBox="1"/>
          <p:nvPr/>
        </p:nvSpPr>
        <p:spPr>
          <a:xfrm>
            <a:off x="10134604" y="4043671"/>
            <a:ext cx="593432" cy="369332"/>
          </a:xfrm>
          <a:prstGeom prst="rect">
            <a:avLst/>
          </a:prstGeom>
          <a:noFill/>
        </p:spPr>
        <p:txBody>
          <a:bodyPr wrap="none" rtlCol="0">
            <a:spAutoFit/>
          </a:bodyPr>
          <a:lstStyle/>
          <a:p>
            <a:r>
              <a:rPr lang="en-US" dirty="0">
                <a:solidFill>
                  <a:srgbClr val="00B050"/>
                </a:solidFill>
              </a:rPr>
              <a:t>0.73</a:t>
            </a:r>
          </a:p>
        </p:txBody>
      </p:sp>
      <p:sp>
        <p:nvSpPr>
          <p:cNvPr id="26" name="Rectangle 25">
            <a:extLst>
              <a:ext uri="{FF2B5EF4-FFF2-40B4-BE49-F238E27FC236}">
                <a16:creationId xmlns:a16="http://schemas.microsoft.com/office/drawing/2014/main" id="{AF436344-82C3-D36D-B23D-CC6DAB8FD0E2}"/>
              </a:ext>
            </a:extLst>
          </p:cNvPr>
          <p:cNvSpPr/>
          <p:nvPr/>
        </p:nvSpPr>
        <p:spPr>
          <a:xfrm>
            <a:off x="1271587" y="2048158"/>
            <a:ext cx="5056642" cy="3938613"/>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B409E704-D580-9CAA-B370-A54C5F96CAFC}"/>
              </a:ext>
            </a:extLst>
          </p:cNvPr>
          <p:cNvSpPr/>
          <p:nvPr/>
        </p:nvSpPr>
        <p:spPr>
          <a:xfrm>
            <a:off x="6328229" y="4043671"/>
            <a:ext cx="4324412" cy="766544"/>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3183290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Example: Single Perceptron with Sigmoid Activation</a:t>
            </a:r>
          </a:p>
        </p:txBody>
      </p:sp>
      <mc:AlternateContent xmlns:mc="http://schemas.openxmlformats.org/markup-compatibility/2006" xmlns:a14="http://schemas.microsoft.com/office/drawing/2010/main">
        <mc:Choice Requires="a14">
          <p:sp>
            <p:nvSpPr>
              <p:cNvPr id="13" name="Content Placeholder 12">
                <a:extLst>
                  <a:ext uri="{FF2B5EF4-FFF2-40B4-BE49-F238E27FC236}">
                    <a16:creationId xmlns:a16="http://schemas.microsoft.com/office/drawing/2014/main" id="{D6BC5D20-3752-68D0-2485-95FAD4ECA45B}"/>
                  </a:ext>
                </a:extLst>
              </p:cNvPr>
              <p:cNvSpPr>
                <a:spLocks noGrp="1"/>
              </p:cNvSpPr>
              <p:nvPr>
                <p:ph idx="1"/>
              </p:nvPr>
            </p:nvSpPr>
            <p:spPr/>
            <p:txBody>
              <a:bodyPr/>
              <a:lstStyle/>
              <a:p>
                <a:r>
                  <a:rPr lang="en-US" dirty="0">
                    <a:latin typeface="Arial" panose="020B0604020202020204" pitchFamily="34" charset="0"/>
                  </a:rPr>
                  <a:t>Another example: </a:t>
                </a:r>
                <a14:m>
                  <m:oMath xmlns:m="http://schemas.openxmlformats.org/officeDocument/2006/math">
                    <m:r>
                      <a:rPr lang="en-US" i="1">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𝑤</m:t>
                        </m:r>
                        <m:r>
                          <a:rPr lang="en-US" i="1">
                            <a:latin typeface="Cambria Math" panose="02040503050406030204" pitchFamily="18" charset="0"/>
                          </a:rPr>
                          <m:t>,</m:t>
                        </m:r>
                        <m:r>
                          <a:rPr lang="en-US" i="1">
                            <a:latin typeface="Cambria Math" panose="02040503050406030204" pitchFamily="18" charset="0"/>
                          </a:rPr>
                          <m:t>𝑥</m:t>
                        </m:r>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1+</m:t>
                        </m:r>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m:t>
                            </m:r>
                            <m:r>
                              <a:rPr lang="en-US" i="1">
                                <a:latin typeface="Cambria Math" panose="02040503050406030204" pitchFamily="18" charset="0"/>
                              </a:rPr>
                              <m:t>𝑧</m:t>
                            </m:r>
                          </m:sup>
                        </m:sSup>
                      </m:den>
                    </m:f>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1+</m:t>
                        </m:r>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2</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0</m:t>
                                    </m:r>
                                  </m:sub>
                                </m:sSub>
                              </m:e>
                            </m:d>
                          </m:sup>
                        </m:sSup>
                      </m:den>
                    </m:f>
                  </m:oMath>
                </a14:m>
                <a:endParaRPr lang="en-US" dirty="0"/>
              </a:p>
            </p:txBody>
          </p:sp>
        </mc:Choice>
        <mc:Fallback xmlns="">
          <p:sp>
            <p:nvSpPr>
              <p:cNvPr id="13" name="Content Placeholder 12">
                <a:extLst>
                  <a:ext uri="{FF2B5EF4-FFF2-40B4-BE49-F238E27FC236}">
                    <a16:creationId xmlns:a16="http://schemas.microsoft.com/office/drawing/2014/main" id="{D6BC5D20-3752-68D0-2485-95FAD4ECA45B}"/>
                  </a:ext>
                </a:extLst>
              </p:cNvPr>
              <p:cNvSpPr>
                <a:spLocks noGrp="1" noRot="1" noChangeAspect="1" noMove="1" noResize="1" noEditPoints="1" noAdjustHandles="1" noChangeArrowheads="1" noChangeShapeType="1" noTextEdit="1"/>
              </p:cNvSpPr>
              <p:nvPr>
                <p:ph idx="1"/>
              </p:nvPr>
            </p:nvSpPr>
            <p:spPr>
              <a:blipFill>
                <a:blip r:embed="rId2"/>
                <a:stretch>
                  <a:fillRect l="-1474" t="-971"/>
                </a:stretch>
              </a:blipFill>
            </p:spPr>
            <p:txBody>
              <a:bodyPr/>
              <a:lstStyle/>
              <a:p>
                <a:r>
                  <a:rPr lang="en-US">
                    <a:noFill/>
                  </a:rPr>
                  <a:t> </a:t>
                </a:r>
              </a:p>
            </p:txBody>
          </p:sp>
        </mc:Fallback>
      </mc:AlternateContent>
      <p:sp>
        <p:nvSpPr>
          <p:cNvPr id="10" name="Date Placeholder 3">
            <a:extLst>
              <a:ext uri="{FF2B5EF4-FFF2-40B4-BE49-F238E27FC236}">
                <a16:creationId xmlns:a16="http://schemas.microsoft.com/office/drawing/2014/main" id="{CCB2257F-4114-D1B7-CF30-1F05042CD74E}"/>
              </a:ext>
            </a:extLst>
          </p:cNvPr>
          <p:cNvSpPr>
            <a:spLocks noGrp="1"/>
          </p:cNvSpPr>
          <p:nvPr>
            <p:ph type="dt" sz="half" idx="10"/>
          </p:nvPr>
        </p:nvSpPr>
        <p:spPr/>
        <p:txBody>
          <a:bodyPr/>
          <a:lstStyle/>
          <a:p>
            <a:endParaRPr lang="en-US" dirty="0"/>
          </a:p>
        </p:txBody>
      </p:sp>
      <p:sp>
        <p:nvSpPr>
          <p:cNvPr id="11" name="Footer Placeholder 4">
            <a:extLst>
              <a:ext uri="{FF2B5EF4-FFF2-40B4-BE49-F238E27FC236}">
                <a16:creationId xmlns:a16="http://schemas.microsoft.com/office/drawing/2014/main" id="{7AB85986-649C-A888-205A-22AE57F00436}"/>
              </a:ext>
            </a:extLst>
          </p:cNvPr>
          <p:cNvSpPr>
            <a:spLocks noGrp="1"/>
          </p:cNvSpPr>
          <p:nvPr>
            <p:ph type="ftr" sz="quarter" idx="11"/>
          </p:nvPr>
        </p:nvSpPr>
        <p:spPr/>
        <p:txBody>
          <a:bodyPr/>
          <a:lstStyle/>
          <a:p>
            <a:r>
              <a:rPr lang="en-US" dirty="0"/>
              <a:t>Introduction to AI</a:t>
            </a:r>
          </a:p>
        </p:txBody>
      </p:sp>
      <p:sp>
        <p:nvSpPr>
          <p:cNvPr id="12" name="Slide Number Placeholder 5">
            <a:extLst>
              <a:ext uri="{FF2B5EF4-FFF2-40B4-BE49-F238E27FC236}">
                <a16:creationId xmlns:a16="http://schemas.microsoft.com/office/drawing/2014/main" id="{C9064414-EBCB-8AEE-E095-0F3377A28F4F}"/>
              </a:ext>
            </a:extLst>
          </p:cNvPr>
          <p:cNvSpPr>
            <a:spLocks noGrp="1"/>
          </p:cNvSpPr>
          <p:nvPr>
            <p:ph type="sldNum" sz="quarter" idx="12"/>
          </p:nvPr>
        </p:nvSpPr>
        <p:spPr/>
        <p:txBody>
          <a:bodyPr/>
          <a:lstStyle/>
          <a:p>
            <a:fld id="{B7884E68-CE57-44C0-BE0F-84C629DF22D5}" type="slidenum">
              <a:rPr lang="en-US" smtClean="0"/>
              <a:t>64</a:t>
            </a:fld>
            <a:endParaRPr lang="en-US"/>
          </a:p>
        </p:txBody>
      </p:sp>
      <p:sp>
        <p:nvSpPr>
          <p:cNvPr id="3" name="Rectangle 2">
            <a:extLst>
              <a:ext uri="{FF2B5EF4-FFF2-40B4-BE49-F238E27FC236}">
                <a16:creationId xmlns:a16="http://schemas.microsoft.com/office/drawing/2014/main" id="{DDC9584A-1C8C-77DF-A2AB-39FF2817EDC0}"/>
              </a:ext>
            </a:extLst>
          </p:cNvPr>
          <p:cNvSpPr/>
          <p:nvPr/>
        </p:nvSpPr>
        <p:spPr>
          <a:xfrm>
            <a:off x="8172450" y="1600139"/>
            <a:ext cx="2114550" cy="314325"/>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7465E0E8-A97C-00D1-1146-99452047691B}"/>
              </a:ext>
            </a:extLst>
          </p:cNvPr>
          <p:cNvSpPr/>
          <p:nvPr/>
        </p:nvSpPr>
        <p:spPr>
          <a:xfrm>
            <a:off x="5800725" y="1200334"/>
            <a:ext cx="1057275" cy="766544"/>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graphicFrame>
            <p:nvGraphicFramePr>
              <p:cNvPr id="25" name="Table 25">
                <a:extLst>
                  <a:ext uri="{FF2B5EF4-FFF2-40B4-BE49-F238E27FC236}">
                    <a16:creationId xmlns:a16="http://schemas.microsoft.com/office/drawing/2014/main" id="{55F725B8-8787-EF78-DC2F-751B990CC21E}"/>
                  </a:ext>
                </a:extLst>
              </p:cNvPr>
              <p:cNvGraphicFramePr>
                <a:graphicFrameLocks noGrp="1"/>
              </p:cNvGraphicFramePr>
              <p:nvPr>
                <p:extLst>
                  <p:ext uri="{D42A27DB-BD31-4B8C-83A1-F6EECF244321}">
                    <p14:modId xmlns:p14="http://schemas.microsoft.com/office/powerpoint/2010/main" val="1930240871"/>
                  </p:ext>
                </p:extLst>
              </p:nvPr>
            </p:nvGraphicFramePr>
            <p:xfrm>
              <a:off x="6609680" y="5016945"/>
              <a:ext cx="5240090" cy="1225804"/>
            </p:xfrm>
            <a:graphic>
              <a:graphicData uri="http://schemas.openxmlformats.org/drawingml/2006/table">
                <a:tbl>
                  <a:tblPr firstRow="1" bandRow="1">
                    <a:tableStyleId>{5940675A-B579-460E-94D1-54222C63F5DA}</a:tableStyleId>
                  </a:tblPr>
                  <a:tblGrid>
                    <a:gridCol w="2573090">
                      <a:extLst>
                        <a:ext uri="{9D8B030D-6E8A-4147-A177-3AD203B41FA5}">
                          <a16:colId xmlns:a16="http://schemas.microsoft.com/office/drawing/2014/main" val="848589444"/>
                        </a:ext>
                      </a:extLst>
                    </a:gridCol>
                    <a:gridCol w="2667000">
                      <a:extLst>
                        <a:ext uri="{9D8B030D-6E8A-4147-A177-3AD203B41FA5}">
                          <a16:colId xmlns:a16="http://schemas.microsoft.com/office/drawing/2014/main" val="3912063689"/>
                        </a:ext>
                      </a:extLst>
                    </a:gridCol>
                  </a:tblGrid>
                  <a:tr h="370840">
                    <a:tc>
                      <a:txBody>
                        <a:bodyPr/>
                        <a:lstStyle/>
                        <a:p>
                          <a:pPr/>
                          <a14:m>
                            <m:oMathPara xmlns:m="http://schemas.openxmlformats.org/officeDocument/2006/math">
                              <m:oMathParaPr>
                                <m:jc m:val="centerGroup"/>
                              </m:oMathParaPr>
                              <m:oMath xmlns:m="http://schemas.openxmlformats.org/officeDocument/2006/math">
                                <m:r>
                                  <a:rPr lang="en-US" b="1" smtClean="0">
                                    <a:latin typeface="Cambria Math" panose="02040503050406030204" pitchFamily="18" charset="0"/>
                                  </a:rPr>
                                  <m:t>𝒇</m:t>
                                </m:r>
                                <m:d>
                                  <m:dPr>
                                    <m:ctrlPr>
                                      <a:rPr lang="en-US" b="1" i="1" smtClean="0">
                                        <a:latin typeface="Cambria Math" panose="02040503050406030204" pitchFamily="18" charset="0"/>
                                      </a:rPr>
                                    </m:ctrlPr>
                                  </m:dPr>
                                  <m:e>
                                    <m:r>
                                      <a:rPr lang="en-US" b="1" smtClean="0">
                                        <a:latin typeface="Cambria Math" panose="02040503050406030204" pitchFamily="18" charset="0"/>
                                      </a:rPr>
                                      <m:t>𝒙</m:t>
                                    </m:r>
                                  </m:e>
                                </m:d>
                                <m:r>
                                  <a:rPr lang="en-US" b="1" smtClean="0">
                                    <a:latin typeface="Cambria Math" panose="02040503050406030204" pitchFamily="18" charset="0"/>
                                  </a:rPr>
                                  <m:t>=</m:t>
                                </m:r>
                                <m:sSup>
                                  <m:sSupPr>
                                    <m:ctrlPr>
                                      <a:rPr lang="en-US" b="1" i="1" smtClean="0">
                                        <a:latin typeface="Cambria Math" panose="02040503050406030204" pitchFamily="18" charset="0"/>
                                      </a:rPr>
                                    </m:ctrlPr>
                                  </m:sSupPr>
                                  <m:e>
                                    <m:r>
                                      <a:rPr lang="en-US" b="1" smtClean="0">
                                        <a:latin typeface="Cambria Math" panose="02040503050406030204" pitchFamily="18" charset="0"/>
                                      </a:rPr>
                                      <m:t>𝒆</m:t>
                                    </m:r>
                                  </m:e>
                                  <m:sup>
                                    <m:r>
                                      <a:rPr lang="en-US" b="1" smtClean="0">
                                        <a:latin typeface="Cambria Math" panose="02040503050406030204" pitchFamily="18" charset="0"/>
                                      </a:rPr>
                                      <m:t>𝒙</m:t>
                                    </m:r>
                                  </m:sup>
                                </m:sSup>
                                <m:r>
                                  <a:rPr lang="en-US" b="1" smtClean="0">
                                    <a:latin typeface="Cambria Math" panose="02040503050406030204" pitchFamily="18" charset="0"/>
                                  </a:rPr>
                                  <m:t> → </m:t>
                                </m:r>
                                <m:f>
                                  <m:fPr>
                                    <m:ctrlPr>
                                      <a:rPr lang="en-US" b="1" i="1" smtClean="0">
                                        <a:latin typeface="Cambria Math" panose="02040503050406030204" pitchFamily="18" charset="0"/>
                                      </a:rPr>
                                    </m:ctrlPr>
                                  </m:fPr>
                                  <m:num>
                                    <m:r>
                                      <a:rPr lang="en-US" b="1" smtClean="0">
                                        <a:latin typeface="Cambria Math" panose="02040503050406030204" pitchFamily="18" charset="0"/>
                                      </a:rPr>
                                      <m:t>𝒅𝒇</m:t>
                                    </m:r>
                                  </m:num>
                                  <m:den>
                                    <m:r>
                                      <a:rPr lang="en-US" b="1" smtClean="0">
                                        <a:latin typeface="Cambria Math" panose="02040503050406030204" pitchFamily="18" charset="0"/>
                                      </a:rPr>
                                      <m:t>𝒅𝒙</m:t>
                                    </m:r>
                                  </m:den>
                                </m:f>
                                <m:r>
                                  <a:rPr lang="en-US" b="1" smtClean="0">
                                    <a:latin typeface="Cambria Math" panose="02040503050406030204" pitchFamily="18" charset="0"/>
                                  </a:rPr>
                                  <m:t>=</m:t>
                                </m:r>
                                <m:sSup>
                                  <m:sSupPr>
                                    <m:ctrlPr>
                                      <a:rPr lang="en-US" b="1" i="1" smtClean="0">
                                        <a:latin typeface="Cambria Math" panose="02040503050406030204" pitchFamily="18" charset="0"/>
                                      </a:rPr>
                                    </m:ctrlPr>
                                  </m:sSupPr>
                                  <m:e>
                                    <m:r>
                                      <a:rPr lang="en-US" b="1" smtClean="0">
                                        <a:latin typeface="Cambria Math" panose="02040503050406030204" pitchFamily="18" charset="0"/>
                                      </a:rPr>
                                      <m:t>𝒆</m:t>
                                    </m:r>
                                  </m:e>
                                  <m:sup>
                                    <m:r>
                                      <a:rPr lang="en-US" b="1" smtClean="0">
                                        <a:latin typeface="Cambria Math" panose="02040503050406030204" pitchFamily="18" charset="0"/>
                                      </a:rPr>
                                      <m:t>𝒙</m:t>
                                    </m:r>
                                  </m:sup>
                                </m:sSup>
                              </m:oMath>
                            </m:oMathPara>
                          </a14:m>
                          <a:endParaRPr lang="en-US" dirty="0"/>
                        </a:p>
                      </a:txBody>
                      <a:tcPr/>
                    </a:tc>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1" smtClean="0">
                                    <a:latin typeface="Cambria Math" panose="02040503050406030204" pitchFamily="18" charset="0"/>
                                  </a:rPr>
                                  <m:t>𝒇</m:t>
                                </m:r>
                                <m:d>
                                  <m:dPr>
                                    <m:ctrlPr>
                                      <a:rPr lang="en-US" b="1" i="1" smtClean="0">
                                        <a:latin typeface="Cambria Math" panose="02040503050406030204" pitchFamily="18" charset="0"/>
                                      </a:rPr>
                                    </m:ctrlPr>
                                  </m:dPr>
                                  <m:e>
                                    <m:r>
                                      <a:rPr lang="en-US" b="1" smtClean="0">
                                        <a:latin typeface="Cambria Math" panose="02040503050406030204" pitchFamily="18" charset="0"/>
                                      </a:rPr>
                                      <m:t>𝒙</m:t>
                                    </m:r>
                                  </m:e>
                                </m:d>
                                <m:r>
                                  <a:rPr lang="en-US" b="1" smtClean="0">
                                    <a:latin typeface="Cambria Math" panose="02040503050406030204" pitchFamily="18" charset="0"/>
                                  </a:rPr>
                                  <m:t>=</m:t>
                                </m:r>
                                <m:f>
                                  <m:fPr>
                                    <m:ctrlPr>
                                      <a:rPr lang="en-US" b="1" i="1" smtClean="0">
                                        <a:latin typeface="Cambria Math" panose="02040503050406030204" pitchFamily="18" charset="0"/>
                                      </a:rPr>
                                    </m:ctrlPr>
                                  </m:fPr>
                                  <m:num>
                                    <m:r>
                                      <a:rPr lang="en-US" b="1" smtClean="0">
                                        <a:latin typeface="Cambria Math" panose="02040503050406030204" pitchFamily="18" charset="0"/>
                                      </a:rPr>
                                      <m:t>𝟏</m:t>
                                    </m:r>
                                  </m:num>
                                  <m:den>
                                    <m:r>
                                      <a:rPr lang="en-US" b="1" smtClean="0">
                                        <a:latin typeface="Cambria Math" panose="02040503050406030204" pitchFamily="18" charset="0"/>
                                      </a:rPr>
                                      <m:t>𝒙</m:t>
                                    </m:r>
                                  </m:den>
                                </m:f>
                                <m:r>
                                  <a:rPr lang="en-US" b="1" smtClean="0">
                                    <a:latin typeface="Cambria Math" panose="02040503050406030204" pitchFamily="18" charset="0"/>
                                  </a:rPr>
                                  <m:t>→ </m:t>
                                </m:r>
                                <m:f>
                                  <m:fPr>
                                    <m:ctrlPr>
                                      <a:rPr lang="en-US" b="1" i="1" smtClean="0">
                                        <a:latin typeface="Cambria Math" panose="02040503050406030204" pitchFamily="18" charset="0"/>
                                      </a:rPr>
                                    </m:ctrlPr>
                                  </m:fPr>
                                  <m:num>
                                    <m:r>
                                      <a:rPr lang="en-US" b="1" smtClean="0">
                                        <a:latin typeface="Cambria Math" panose="02040503050406030204" pitchFamily="18" charset="0"/>
                                      </a:rPr>
                                      <m:t>𝒅𝒇</m:t>
                                    </m:r>
                                  </m:num>
                                  <m:den>
                                    <m:r>
                                      <a:rPr lang="en-US" b="1" smtClean="0">
                                        <a:latin typeface="Cambria Math" panose="02040503050406030204" pitchFamily="18" charset="0"/>
                                      </a:rPr>
                                      <m:t>𝒅𝒙</m:t>
                                    </m:r>
                                  </m:den>
                                </m:f>
                                <m:r>
                                  <a:rPr lang="en-US" b="1" smtClean="0">
                                    <a:latin typeface="Cambria Math" panose="02040503050406030204" pitchFamily="18" charset="0"/>
                                  </a:rPr>
                                  <m:t>=−</m:t>
                                </m:r>
                                <m:f>
                                  <m:fPr>
                                    <m:ctrlPr>
                                      <a:rPr lang="en-US" b="1" i="1" smtClean="0">
                                        <a:latin typeface="Cambria Math" panose="02040503050406030204" pitchFamily="18" charset="0"/>
                                      </a:rPr>
                                    </m:ctrlPr>
                                  </m:fPr>
                                  <m:num>
                                    <m:r>
                                      <a:rPr lang="en-US" b="1" smtClean="0">
                                        <a:latin typeface="Cambria Math" panose="02040503050406030204" pitchFamily="18" charset="0"/>
                                      </a:rPr>
                                      <m:t>𝟏</m:t>
                                    </m:r>
                                  </m:num>
                                  <m:den>
                                    <m:sSup>
                                      <m:sSupPr>
                                        <m:ctrlPr>
                                          <a:rPr lang="en-US" b="1" i="1" smtClean="0">
                                            <a:latin typeface="Cambria Math" panose="02040503050406030204" pitchFamily="18" charset="0"/>
                                          </a:rPr>
                                        </m:ctrlPr>
                                      </m:sSupPr>
                                      <m:e>
                                        <m:r>
                                          <a:rPr lang="en-US" b="1" smtClean="0">
                                            <a:latin typeface="Cambria Math" panose="02040503050406030204" pitchFamily="18" charset="0"/>
                                          </a:rPr>
                                          <m:t>𝒙</m:t>
                                        </m:r>
                                      </m:e>
                                      <m:sup>
                                        <m:r>
                                          <a:rPr lang="en-US" b="1" smtClean="0">
                                            <a:latin typeface="Cambria Math" panose="02040503050406030204" pitchFamily="18" charset="0"/>
                                          </a:rPr>
                                          <m:t>𝟐</m:t>
                                        </m:r>
                                      </m:sup>
                                    </m:sSup>
                                  </m:den>
                                </m:f>
                              </m:oMath>
                            </m:oMathPara>
                          </a14:m>
                          <a:endParaRPr lang="en-US" dirty="0"/>
                        </a:p>
                      </a:txBody>
                      <a:tcPr/>
                    </a:tc>
                    <a:extLst>
                      <a:ext uri="{0D108BD9-81ED-4DB2-BD59-A6C34878D82A}">
                        <a16:rowId xmlns:a16="http://schemas.microsoft.com/office/drawing/2014/main" val="2177242509"/>
                      </a:ext>
                    </a:extLst>
                  </a:tr>
                  <a:tr h="370840">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1" smtClean="0">
                                    <a:latin typeface="Cambria Math" panose="02040503050406030204" pitchFamily="18" charset="0"/>
                                  </a:rPr>
                                  <m:t>𝒇</m:t>
                                </m:r>
                                <m:d>
                                  <m:dPr>
                                    <m:ctrlPr>
                                      <a:rPr lang="en-US" b="1" i="1" smtClean="0">
                                        <a:latin typeface="Cambria Math" panose="02040503050406030204" pitchFamily="18" charset="0"/>
                                      </a:rPr>
                                    </m:ctrlPr>
                                  </m:dPr>
                                  <m:e>
                                    <m:r>
                                      <a:rPr lang="en-US" b="1" smtClean="0">
                                        <a:latin typeface="Cambria Math" panose="02040503050406030204" pitchFamily="18" charset="0"/>
                                      </a:rPr>
                                      <m:t>𝒙</m:t>
                                    </m:r>
                                  </m:e>
                                </m:d>
                                <m:r>
                                  <a:rPr lang="en-US" b="1" smtClean="0">
                                    <a:latin typeface="Cambria Math" panose="02040503050406030204" pitchFamily="18" charset="0"/>
                                  </a:rPr>
                                  <m:t>=</m:t>
                                </m:r>
                                <m:r>
                                  <a:rPr lang="en-US" b="1" smtClean="0">
                                    <a:latin typeface="Cambria Math" panose="02040503050406030204" pitchFamily="18" charset="0"/>
                                  </a:rPr>
                                  <m:t>𝒂𝒙</m:t>
                                </m:r>
                                <m:r>
                                  <a:rPr lang="en-US" b="1" smtClean="0">
                                    <a:latin typeface="Cambria Math" panose="02040503050406030204" pitchFamily="18" charset="0"/>
                                  </a:rPr>
                                  <m:t> → </m:t>
                                </m:r>
                                <m:f>
                                  <m:fPr>
                                    <m:ctrlPr>
                                      <a:rPr lang="en-US" b="1" i="1" smtClean="0">
                                        <a:latin typeface="Cambria Math" panose="02040503050406030204" pitchFamily="18" charset="0"/>
                                      </a:rPr>
                                    </m:ctrlPr>
                                  </m:fPr>
                                  <m:num>
                                    <m:r>
                                      <a:rPr lang="en-US" b="1" smtClean="0">
                                        <a:latin typeface="Cambria Math" panose="02040503050406030204" pitchFamily="18" charset="0"/>
                                      </a:rPr>
                                      <m:t>𝒅𝒇</m:t>
                                    </m:r>
                                  </m:num>
                                  <m:den>
                                    <m:r>
                                      <a:rPr lang="en-US" b="1" smtClean="0">
                                        <a:latin typeface="Cambria Math" panose="02040503050406030204" pitchFamily="18" charset="0"/>
                                      </a:rPr>
                                      <m:t>𝒅𝒙</m:t>
                                    </m:r>
                                  </m:den>
                                </m:f>
                                <m:r>
                                  <a:rPr lang="en-US" b="1" smtClean="0">
                                    <a:latin typeface="Cambria Math" panose="02040503050406030204" pitchFamily="18" charset="0"/>
                                  </a:rPr>
                                  <m:t>=</m:t>
                                </m:r>
                                <m:r>
                                  <a:rPr lang="en-US" b="1" smtClean="0">
                                    <a:latin typeface="Cambria Math" panose="02040503050406030204" pitchFamily="18" charset="0"/>
                                  </a:rPr>
                                  <m:t>𝒂</m:t>
                                </m:r>
                              </m:oMath>
                            </m:oMathPara>
                          </a14:m>
                          <a:endParaRPr lang="en-US" dirty="0"/>
                        </a:p>
                      </a:txBody>
                      <a:tcPr/>
                    </a:tc>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1" smtClean="0">
                                    <a:latin typeface="Cambria Math" panose="02040503050406030204" pitchFamily="18" charset="0"/>
                                  </a:rPr>
                                  <m:t>𝒇</m:t>
                                </m:r>
                                <m:d>
                                  <m:dPr>
                                    <m:ctrlPr>
                                      <a:rPr lang="en-US" b="1" i="1" smtClean="0">
                                        <a:latin typeface="Cambria Math" panose="02040503050406030204" pitchFamily="18" charset="0"/>
                                      </a:rPr>
                                    </m:ctrlPr>
                                  </m:dPr>
                                  <m:e>
                                    <m:r>
                                      <a:rPr lang="en-US" b="1" smtClean="0">
                                        <a:latin typeface="Cambria Math" panose="02040503050406030204" pitchFamily="18" charset="0"/>
                                      </a:rPr>
                                      <m:t>𝒙</m:t>
                                    </m:r>
                                  </m:e>
                                </m:d>
                                <m:r>
                                  <a:rPr lang="en-US" b="1" smtClean="0">
                                    <a:latin typeface="Cambria Math" panose="02040503050406030204" pitchFamily="18" charset="0"/>
                                  </a:rPr>
                                  <m:t>=</m:t>
                                </m:r>
                                <m:r>
                                  <a:rPr lang="en-US" b="1" smtClean="0">
                                    <a:latin typeface="Cambria Math" panose="02040503050406030204" pitchFamily="18" charset="0"/>
                                  </a:rPr>
                                  <m:t>𝒄</m:t>
                                </m:r>
                                <m:r>
                                  <a:rPr lang="en-US" b="1" smtClean="0">
                                    <a:latin typeface="Cambria Math" panose="02040503050406030204" pitchFamily="18" charset="0"/>
                                  </a:rPr>
                                  <m:t>+</m:t>
                                </m:r>
                                <m:r>
                                  <a:rPr lang="en-US" b="1" smtClean="0">
                                    <a:latin typeface="Cambria Math" panose="02040503050406030204" pitchFamily="18" charset="0"/>
                                  </a:rPr>
                                  <m:t>𝒙</m:t>
                                </m:r>
                                <m:r>
                                  <a:rPr lang="en-US" b="1" smtClean="0">
                                    <a:latin typeface="Cambria Math" panose="02040503050406030204" pitchFamily="18" charset="0"/>
                                  </a:rPr>
                                  <m:t> → </m:t>
                                </m:r>
                                <m:f>
                                  <m:fPr>
                                    <m:ctrlPr>
                                      <a:rPr lang="en-US" b="1" i="1" smtClean="0">
                                        <a:latin typeface="Cambria Math" panose="02040503050406030204" pitchFamily="18" charset="0"/>
                                      </a:rPr>
                                    </m:ctrlPr>
                                  </m:fPr>
                                  <m:num>
                                    <m:r>
                                      <a:rPr lang="en-US" b="1" smtClean="0">
                                        <a:latin typeface="Cambria Math" panose="02040503050406030204" pitchFamily="18" charset="0"/>
                                      </a:rPr>
                                      <m:t>𝒅𝒇</m:t>
                                    </m:r>
                                  </m:num>
                                  <m:den>
                                    <m:r>
                                      <a:rPr lang="en-US" b="1" smtClean="0">
                                        <a:latin typeface="Cambria Math" panose="02040503050406030204" pitchFamily="18" charset="0"/>
                                      </a:rPr>
                                      <m:t>𝒅𝒙</m:t>
                                    </m:r>
                                  </m:den>
                                </m:f>
                                <m:r>
                                  <a:rPr lang="en-US" b="1" smtClean="0">
                                    <a:latin typeface="Cambria Math" panose="02040503050406030204" pitchFamily="18" charset="0"/>
                                  </a:rPr>
                                  <m:t>=</m:t>
                                </m:r>
                                <m:r>
                                  <a:rPr lang="en-US" b="1" smtClean="0">
                                    <a:latin typeface="Cambria Math" panose="02040503050406030204" pitchFamily="18" charset="0"/>
                                  </a:rPr>
                                  <m:t>𝟏</m:t>
                                </m:r>
                              </m:oMath>
                            </m:oMathPara>
                          </a14:m>
                          <a:endParaRPr lang="en-US" dirty="0"/>
                        </a:p>
                      </a:txBody>
                      <a:tcPr/>
                    </a:tc>
                    <a:extLst>
                      <a:ext uri="{0D108BD9-81ED-4DB2-BD59-A6C34878D82A}">
                        <a16:rowId xmlns:a16="http://schemas.microsoft.com/office/drawing/2014/main" val="2398767101"/>
                      </a:ext>
                    </a:extLst>
                  </a:tr>
                </a:tbl>
              </a:graphicData>
            </a:graphic>
          </p:graphicFrame>
        </mc:Choice>
        <mc:Fallback xmlns="">
          <p:graphicFrame>
            <p:nvGraphicFramePr>
              <p:cNvPr id="25" name="Table 25">
                <a:extLst>
                  <a:ext uri="{FF2B5EF4-FFF2-40B4-BE49-F238E27FC236}">
                    <a16:creationId xmlns:a16="http://schemas.microsoft.com/office/drawing/2014/main" id="{55F725B8-8787-EF78-DC2F-751B990CC21E}"/>
                  </a:ext>
                </a:extLst>
              </p:cNvPr>
              <p:cNvGraphicFramePr>
                <a:graphicFrameLocks noGrp="1"/>
              </p:cNvGraphicFramePr>
              <p:nvPr>
                <p:extLst>
                  <p:ext uri="{D42A27DB-BD31-4B8C-83A1-F6EECF244321}">
                    <p14:modId xmlns:p14="http://schemas.microsoft.com/office/powerpoint/2010/main" val="1930240871"/>
                  </p:ext>
                </p:extLst>
              </p:nvPr>
            </p:nvGraphicFramePr>
            <p:xfrm>
              <a:off x="6609680" y="5016945"/>
              <a:ext cx="5240090" cy="1225804"/>
            </p:xfrm>
            <a:graphic>
              <a:graphicData uri="http://schemas.openxmlformats.org/drawingml/2006/table">
                <a:tbl>
                  <a:tblPr firstRow="1" bandRow="1">
                    <a:tableStyleId>{5940675A-B579-460E-94D1-54222C63F5DA}</a:tableStyleId>
                  </a:tblPr>
                  <a:tblGrid>
                    <a:gridCol w="2573090">
                      <a:extLst>
                        <a:ext uri="{9D8B030D-6E8A-4147-A177-3AD203B41FA5}">
                          <a16:colId xmlns:a16="http://schemas.microsoft.com/office/drawing/2014/main" val="848589444"/>
                        </a:ext>
                      </a:extLst>
                    </a:gridCol>
                    <a:gridCol w="2667000">
                      <a:extLst>
                        <a:ext uri="{9D8B030D-6E8A-4147-A177-3AD203B41FA5}">
                          <a16:colId xmlns:a16="http://schemas.microsoft.com/office/drawing/2014/main" val="3912063689"/>
                        </a:ext>
                      </a:extLst>
                    </a:gridCol>
                  </a:tblGrid>
                  <a:tr h="612902">
                    <a:tc>
                      <a:txBody>
                        <a:bodyPr/>
                        <a:lstStyle/>
                        <a:p>
                          <a:endParaRPr lang="en-US"/>
                        </a:p>
                      </a:txBody>
                      <a:tcPr>
                        <a:blipFill>
                          <a:blip r:embed="rId6"/>
                          <a:stretch>
                            <a:fillRect l="-237" t="-980" r="-104265" b="-100980"/>
                          </a:stretch>
                        </a:blipFill>
                      </a:tcPr>
                    </a:tc>
                    <a:tc>
                      <a:txBody>
                        <a:bodyPr/>
                        <a:lstStyle/>
                        <a:p>
                          <a:endParaRPr lang="en-US"/>
                        </a:p>
                      </a:txBody>
                      <a:tcPr>
                        <a:blipFill>
                          <a:blip r:embed="rId6"/>
                          <a:stretch>
                            <a:fillRect l="-96575" t="-980" r="-457" b="-100980"/>
                          </a:stretch>
                        </a:blipFill>
                      </a:tcPr>
                    </a:tc>
                    <a:extLst>
                      <a:ext uri="{0D108BD9-81ED-4DB2-BD59-A6C34878D82A}">
                        <a16:rowId xmlns:a16="http://schemas.microsoft.com/office/drawing/2014/main" val="2177242509"/>
                      </a:ext>
                    </a:extLst>
                  </a:tr>
                  <a:tr h="612902">
                    <a:tc>
                      <a:txBody>
                        <a:bodyPr/>
                        <a:lstStyle/>
                        <a:p>
                          <a:endParaRPr lang="en-US"/>
                        </a:p>
                      </a:txBody>
                      <a:tcPr>
                        <a:blipFill>
                          <a:blip r:embed="rId6"/>
                          <a:stretch>
                            <a:fillRect l="-237" t="-101980" r="-104265" b="-1980"/>
                          </a:stretch>
                        </a:blipFill>
                      </a:tcPr>
                    </a:tc>
                    <a:tc>
                      <a:txBody>
                        <a:bodyPr/>
                        <a:lstStyle/>
                        <a:p>
                          <a:endParaRPr lang="en-US"/>
                        </a:p>
                      </a:txBody>
                      <a:tcPr>
                        <a:blipFill>
                          <a:blip r:embed="rId6"/>
                          <a:stretch>
                            <a:fillRect l="-96575" t="-101980" r="-457" b="-1980"/>
                          </a:stretch>
                        </a:blipFill>
                      </a:tcPr>
                    </a:tc>
                    <a:extLst>
                      <a:ext uri="{0D108BD9-81ED-4DB2-BD59-A6C34878D82A}">
                        <a16:rowId xmlns:a16="http://schemas.microsoft.com/office/drawing/2014/main" val="2398767101"/>
                      </a:ext>
                    </a:extLst>
                  </a:tr>
                </a:tbl>
              </a:graphicData>
            </a:graphic>
          </p:graphicFrame>
        </mc:Fallback>
      </mc:AlternateContent>
      <p:pic>
        <p:nvPicPr>
          <p:cNvPr id="108" name="Picture 107">
            <a:extLst>
              <a:ext uri="{FF2B5EF4-FFF2-40B4-BE49-F238E27FC236}">
                <a16:creationId xmlns:a16="http://schemas.microsoft.com/office/drawing/2014/main" id="{C4193E38-9105-4F01-BBC8-089F37CB48CC}"/>
              </a:ext>
            </a:extLst>
          </p:cNvPr>
          <p:cNvPicPr>
            <a:picLocks noChangeAspect="1"/>
          </p:cNvPicPr>
          <p:nvPr/>
        </p:nvPicPr>
        <p:blipFill>
          <a:blip r:embed="rId7"/>
          <a:stretch>
            <a:fillRect/>
          </a:stretch>
        </p:blipFill>
        <p:spPr>
          <a:xfrm>
            <a:off x="1271587" y="2075342"/>
            <a:ext cx="9515475" cy="3886200"/>
          </a:xfrm>
          <a:prstGeom prst="rect">
            <a:avLst/>
          </a:prstGeom>
        </p:spPr>
      </p:pic>
      <p:sp>
        <p:nvSpPr>
          <p:cNvPr id="110" name="TextBox 109">
            <a:extLst>
              <a:ext uri="{FF2B5EF4-FFF2-40B4-BE49-F238E27FC236}">
                <a16:creationId xmlns:a16="http://schemas.microsoft.com/office/drawing/2014/main" id="{CA2B9536-0854-40EC-BD8F-8FAC86E0872F}"/>
              </a:ext>
            </a:extLst>
          </p:cNvPr>
          <p:cNvSpPr txBox="1"/>
          <p:nvPr/>
        </p:nvSpPr>
        <p:spPr>
          <a:xfrm>
            <a:off x="1828802" y="2037998"/>
            <a:ext cx="593432" cy="369332"/>
          </a:xfrm>
          <a:prstGeom prst="rect">
            <a:avLst/>
          </a:prstGeom>
          <a:noFill/>
        </p:spPr>
        <p:txBody>
          <a:bodyPr wrap="none" rtlCol="0">
            <a:spAutoFit/>
          </a:bodyPr>
          <a:lstStyle/>
          <a:p>
            <a:r>
              <a:rPr lang="en-US" dirty="0">
                <a:solidFill>
                  <a:srgbClr val="00B050"/>
                </a:solidFill>
              </a:rPr>
              <a:t>2.00</a:t>
            </a:r>
          </a:p>
        </p:txBody>
      </p:sp>
      <p:sp>
        <p:nvSpPr>
          <p:cNvPr id="111" name="TextBox 110">
            <a:extLst>
              <a:ext uri="{FF2B5EF4-FFF2-40B4-BE49-F238E27FC236}">
                <a16:creationId xmlns:a16="http://schemas.microsoft.com/office/drawing/2014/main" id="{0E05F1DD-CC59-4EBE-B74F-86AFF069E017}"/>
              </a:ext>
            </a:extLst>
          </p:cNvPr>
          <p:cNvSpPr txBox="1"/>
          <p:nvPr/>
        </p:nvSpPr>
        <p:spPr>
          <a:xfrm>
            <a:off x="1822161" y="2829136"/>
            <a:ext cx="663964" cy="369332"/>
          </a:xfrm>
          <a:prstGeom prst="rect">
            <a:avLst/>
          </a:prstGeom>
          <a:noFill/>
        </p:spPr>
        <p:txBody>
          <a:bodyPr wrap="none" rtlCol="0">
            <a:spAutoFit/>
          </a:bodyPr>
          <a:lstStyle/>
          <a:p>
            <a:r>
              <a:rPr lang="en-US" dirty="0">
                <a:solidFill>
                  <a:srgbClr val="00B050"/>
                </a:solidFill>
              </a:rPr>
              <a:t>-1.00</a:t>
            </a:r>
          </a:p>
        </p:txBody>
      </p:sp>
      <p:sp>
        <p:nvSpPr>
          <p:cNvPr id="112" name="TextBox 111">
            <a:extLst>
              <a:ext uri="{FF2B5EF4-FFF2-40B4-BE49-F238E27FC236}">
                <a16:creationId xmlns:a16="http://schemas.microsoft.com/office/drawing/2014/main" id="{0BF7D0B2-798D-4553-BCFE-86BED3D44786}"/>
              </a:ext>
            </a:extLst>
          </p:cNvPr>
          <p:cNvSpPr txBox="1"/>
          <p:nvPr/>
        </p:nvSpPr>
        <p:spPr>
          <a:xfrm>
            <a:off x="1793536" y="3593547"/>
            <a:ext cx="663964" cy="369332"/>
          </a:xfrm>
          <a:prstGeom prst="rect">
            <a:avLst/>
          </a:prstGeom>
          <a:noFill/>
        </p:spPr>
        <p:txBody>
          <a:bodyPr wrap="none" rtlCol="0">
            <a:spAutoFit/>
          </a:bodyPr>
          <a:lstStyle/>
          <a:p>
            <a:r>
              <a:rPr lang="en-US" dirty="0">
                <a:solidFill>
                  <a:srgbClr val="00B050"/>
                </a:solidFill>
              </a:rPr>
              <a:t>-3.00</a:t>
            </a:r>
          </a:p>
        </p:txBody>
      </p:sp>
      <p:sp>
        <p:nvSpPr>
          <p:cNvPr id="113" name="TextBox 112">
            <a:extLst>
              <a:ext uri="{FF2B5EF4-FFF2-40B4-BE49-F238E27FC236}">
                <a16:creationId xmlns:a16="http://schemas.microsoft.com/office/drawing/2014/main" id="{F62117D1-B69A-453C-B8EC-359600140F98}"/>
              </a:ext>
            </a:extLst>
          </p:cNvPr>
          <p:cNvSpPr txBox="1"/>
          <p:nvPr/>
        </p:nvSpPr>
        <p:spPr>
          <a:xfrm>
            <a:off x="1828802" y="4516938"/>
            <a:ext cx="663964" cy="369332"/>
          </a:xfrm>
          <a:prstGeom prst="rect">
            <a:avLst/>
          </a:prstGeom>
          <a:noFill/>
        </p:spPr>
        <p:txBody>
          <a:bodyPr wrap="none" rtlCol="0">
            <a:spAutoFit/>
          </a:bodyPr>
          <a:lstStyle/>
          <a:p>
            <a:r>
              <a:rPr lang="en-US" dirty="0">
                <a:solidFill>
                  <a:srgbClr val="00B050"/>
                </a:solidFill>
              </a:rPr>
              <a:t>-2.00</a:t>
            </a:r>
          </a:p>
        </p:txBody>
      </p:sp>
      <p:sp>
        <p:nvSpPr>
          <p:cNvPr id="114" name="TextBox 113">
            <a:extLst>
              <a:ext uri="{FF2B5EF4-FFF2-40B4-BE49-F238E27FC236}">
                <a16:creationId xmlns:a16="http://schemas.microsoft.com/office/drawing/2014/main" id="{EC7A33EE-93CB-40C3-A810-BC1B015FA898}"/>
              </a:ext>
            </a:extLst>
          </p:cNvPr>
          <p:cNvSpPr txBox="1"/>
          <p:nvPr/>
        </p:nvSpPr>
        <p:spPr>
          <a:xfrm>
            <a:off x="1863145" y="5331635"/>
            <a:ext cx="663964" cy="369332"/>
          </a:xfrm>
          <a:prstGeom prst="rect">
            <a:avLst/>
          </a:prstGeom>
          <a:noFill/>
        </p:spPr>
        <p:txBody>
          <a:bodyPr wrap="none" rtlCol="0">
            <a:spAutoFit/>
          </a:bodyPr>
          <a:lstStyle/>
          <a:p>
            <a:r>
              <a:rPr lang="en-US" dirty="0">
                <a:solidFill>
                  <a:srgbClr val="00B050"/>
                </a:solidFill>
              </a:rPr>
              <a:t>-3.00</a:t>
            </a:r>
          </a:p>
        </p:txBody>
      </p:sp>
      <p:sp>
        <p:nvSpPr>
          <p:cNvPr id="115" name="TextBox 114">
            <a:extLst>
              <a:ext uri="{FF2B5EF4-FFF2-40B4-BE49-F238E27FC236}">
                <a16:creationId xmlns:a16="http://schemas.microsoft.com/office/drawing/2014/main" id="{6503C31B-87E1-4CBA-9541-319E45EAA5C3}"/>
              </a:ext>
            </a:extLst>
          </p:cNvPr>
          <p:cNvSpPr txBox="1"/>
          <p:nvPr/>
        </p:nvSpPr>
        <p:spPr>
          <a:xfrm>
            <a:off x="3325165" y="2459804"/>
            <a:ext cx="663964" cy="369332"/>
          </a:xfrm>
          <a:prstGeom prst="rect">
            <a:avLst/>
          </a:prstGeom>
          <a:noFill/>
        </p:spPr>
        <p:txBody>
          <a:bodyPr wrap="none" rtlCol="0">
            <a:spAutoFit/>
          </a:bodyPr>
          <a:lstStyle/>
          <a:p>
            <a:r>
              <a:rPr lang="en-US" dirty="0">
                <a:solidFill>
                  <a:srgbClr val="00B050"/>
                </a:solidFill>
              </a:rPr>
              <a:t>-2.00</a:t>
            </a:r>
          </a:p>
        </p:txBody>
      </p:sp>
      <p:sp>
        <p:nvSpPr>
          <p:cNvPr id="116" name="TextBox 115">
            <a:extLst>
              <a:ext uri="{FF2B5EF4-FFF2-40B4-BE49-F238E27FC236}">
                <a16:creationId xmlns:a16="http://schemas.microsoft.com/office/drawing/2014/main" id="{6495A2A0-7C2A-4F97-9035-B615F033C17F}"/>
              </a:ext>
            </a:extLst>
          </p:cNvPr>
          <p:cNvSpPr txBox="1"/>
          <p:nvPr/>
        </p:nvSpPr>
        <p:spPr>
          <a:xfrm>
            <a:off x="3219452" y="4047451"/>
            <a:ext cx="593432" cy="369332"/>
          </a:xfrm>
          <a:prstGeom prst="rect">
            <a:avLst/>
          </a:prstGeom>
          <a:noFill/>
        </p:spPr>
        <p:txBody>
          <a:bodyPr wrap="none" rtlCol="0">
            <a:spAutoFit/>
          </a:bodyPr>
          <a:lstStyle/>
          <a:p>
            <a:r>
              <a:rPr lang="en-US" dirty="0">
                <a:solidFill>
                  <a:srgbClr val="00B050"/>
                </a:solidFill>
              </a:rPr>
              <a:t>6.00</a:t>
            </a:r>
          </a:p>
        </p:txBody>
      </p:sp>
      <p:sp>
        <p:nvSpPr>
          <p:cNvPr id="117" name="TextBox 116">
            <a:extLst>
              <a:ext uri="{FF2B5EF4-FFF2-40B4-BE49-F238E27FC236}">
                <a16:creationId xmlns:a16="http://schemas.microsoft.com/office/drawing/2014/main" id="{B54A1235-6C5A-469D-8EF1-2A8D361879C5}"/>
              </a:ext>
            </a:extLst>
          </p:cNvPr>
          <p:cNvSpPr txBox="1"/>
          <p:nvPr/>
        </p:nvSpPr>
        <p:spPr>
          <a:xfrm>
            <a:off x="4553489" y="3137437"/>
            <a:ext cx="593432" cy="369332"/>
          </a:xfrm>
          <a:prstGeom prst="rect">
            <a:avLst/>
          </a:prstGeom>
          <a:noFill/>
        </p:spPr>
        <p:txBody>
          <a:bodyPr wrap="none" rtlCol="0">
            <a:spAutoFit/>
          </a:bodyPr>
          <a:lstStyle/>
          <a:p>
            <a:r>
              <a:rPr lang="en-US" dirty="0">
                <a:solidFill>
                  <a:srgbClr val="00B050"/>
                </a:solidFill>
              </a:rPr>
              <a:t>4.00</a:t>
            </a:r>
          </a:p>
        </p:txBody>
      </p:sp>
      <p:sp>
        <p:nvSpPr>
          <p:cNvPr id="118" name="TextBox 117">
            <a:extLst>
              <a:ext uri="{FF2B5EF4-FFF2-40B4-BE49-F238E27FC236}">
                <a16:creationId xmlns:a16="http://schemas.microsoft.com/office/drawing/2014/main" id="{409D6732-CC5C-4D27-9806-59155AC75688}"/>
              </a:ext>
            </a:extLst>
          </p:cNvPr>
          <p:cNvSpPr txBox="1"/>
          <p:nvPr/>
        </p:nvSpPr>
        <p:spPr>
          <a:xfrm>
            <a:off x="6854632" y="4049714"/>
            <a:ext cx="663964" cy="369332"/>
          </a:xfrm>
          <a:prstGeom prst="rect">
            <a:avLst/>
          </a:prstGeom>
          <a:noFill/>
        </p:spPr>
        <p:txBody>
          <a:bodyPr wrap="none" rtlCol="0">
            <a:spAutoFit/>
          </a:bodyPr>
          <a:lstStyle/>
          <a:p>
            <a:r>
              <a:rPr lang="en-US" dirty="0">
                <a:solidFill>
                  <a:srgbClr val="00B050"/>
                </a:solidFill>
              </a:rPr>
              <a:t>-1.00</a:t>
            </a:r>
          </a:p>
        </p:txBody>
      </p:sp>
      <p:sp>
        <p:nvSpPr>
          <p:cNvPr id="119" name="TextBox 118">
            <a:extLst>
              <a:ext uri="{FF2B5EF4-FFF2-40B4-BE49-F238E27FC236}">
                <a16:creationId xmlns:a16="http://schemas.microsoft.com/office/drawing/2014/main" id="{B7432490-28CF-4209-A484-52F4F0E62736}"/>
              </a:ext>
            </a:extLst>
          </p:cNvPr>
          <p:cNvSpPr txBox="1"/>
          <p:nvPr/>
        </p:nvSpPr>
        <p:spPr>
          <a:xfrm>
            <a:off x="5665398" y="4018601"/>
            <a:ext cx="593432" cy="369332"/>
          </a:xfrm>
          <a:prstGeom prst="rect">
            <a:avLst/>
          </a:prstGeom>
          <a:noFill/>
        </p:spPr>
        <p:txBody>
          <a:bodyPr wrap="none" rtlCol="0">
            <a:spAutoFit/>
          </a:bodyPr>
          <a:lstStyle/>
          <a:p>
            <a:r>
              <a:rPr lang="en-US" dirty="0">
                <a:solidFill>
                  <a:srgbClr val="00B050"/>
                </a:solidFill>
              </a:rPr>
              <a:t>1.00</a:t>
            </a:r>
          </a:p>
        </p:txBody>
      </p:sp>
      <p:sp>
        <p:nvSpPr>
          <p:cNvPr id="120" name="TextBox 119">
            <a:extLst>
              <a:ext uri="{FF2B5EF4-FFF2-40B4-BE49-F238E27FC236}">
                <a16:creationId xmlns:a16="http://schemas.microsoft.com/office/drawing/2014/main" id="{01AF705B-1B25-4D27-8A86-B6CF55BDEAA6}"/>
              </a:ext>
            </a:extLst>
          </p:cNvPr>
          <p:cNvSpPr txBox="1"/>
          <p:nvPr/>
        </p:nvSpPr>
        <p:spPr>
          <a:xfrm>
            <a:off x="7962806" y="4047451"/>
            <a:ext cx="593432" cy="369332"/>
          </a:xfrm>
          <a:prstGeom prst="rect">
            <a:avLst/>
          </a:prstGeom>
          <a:noFill/>
        </p:spPr>
        <p:txBody>
          <a:bodyPr wrap="none" rtlCol="0">
            <a:spAutoFit/>
          </a:bodyPr>
          <a:lstStyle/>
          <a:p>
            <a:r>
              <a:rPr lang="en-US" dirty="0">
                <a:solidFill>
                  <a:srgbClr val="00B050"/>
                </a:solidFill>
              </a:rPr>
              <a:t>0.37</a:t>
            </a:r>
          </a:p>
        </p:txBody>
      </p:sp>
      <p:sp>
        <p:nvSpPr>
          <p:cNvPr id="121" name="TextBox 120">
            <a:extLst>
              <a:ext uri="{FF2B5EF4-FFF2-40B4-BE49-F238E27FC236}">
                <a16:creationId xmlns:a16="http://schemas.microsoft.com/office/drawing/2014/main" id="{B484E0F2-9518-49DE-8BF8-48BAC1F5C377}"/>
              </a:ext>
            </a:extLst>
          </p:cNvPr>
          <p:cNvSpPr txBox="1"/>
          <p:nvPr/>
        </p:nvSpPr>
        <p:spPr>
          <a:xfrm>
            <a:off x="9110667" y="4047451"/>
            <a:ext cx="593432" cy="369332"/>
          </a:xfrm>
          <a:prstGeom prst="rect">
            <a:avLst/>
          </a:prstGeom>
          <a:noFill/>
        </p:spPr>
        <p:txBody>
          <a:bodyPr wrap="none" rtlCol="0">
            <a:spAutoFit/>
          </a:bodyPr>
          <a:lstStyle/>
          <a:p>
            <a:r>
              <a:rPr lang="en-US" dirty="0">
                <a:solidFill>
                  <a:srgbClr val="00B050"/>
                </a:solidFill>
              </a:rPr>
              <a:t>1.37</a:t>
            </a:r>
          </a:p>
        </p:txBody>
      </p:sp>
      <p:sp>
        <p:nvSpPr>
          <p:cNvPr id="122" name="TextBox 121">
            <a:extLst>
              <a:ext uri="{FF2B5EF4-FFF2-40B4-BE49-F238E27FC236}">
                <a16:creationId xmlns:a16="http://schemas.microsoft.com/office/drawing/2014/main" id="{FC0C2589-66EE-47E6-B103-7B53CECD74AF}"/>
              </a:ext>
            </a:extLst>
          </p:cNvPr>
          <p:cNvSpPr txBox="1"/>
          <p:nvPr/>
        </p:nvSpPr>
        <p:spPr>
          <a:xfrm>
            <a:off x="10134604" y="4033511"/>
            <a:ext cx="593432" cy="369332"/>
          </a:xfrm>
          <a:prstGeom prst="rect">
            <a:avLst/>
          </a:prstGeom>
          <a:noFill/>
        </p:spPr>
        <p:txBody>
          <a:bodyPr wrap="none" rtlCol="0">
            <a:spAutoFit/>
          </a:bodyPr>
          <a:lstStyle/>
          <a:p>
            <a:r>
              <a:rPr lang="en-US" dirty="0">
                <a:solidFill>
                  <a:srgbClr val="00B050"/>
                </a:solidFill>
              </a:rPr>
              <a:t>0.73</a:t>
            </a:r>
          </a:p>
        </p:txBody>
      </p:sp>
      <p:sp>
        <p:nvSpPr>
          <p:cNvPr id="123" name="Rectangle 122">
            <a:extLst>
              <a:ext uri="{FF2B5EF4-FFF2-40B4-BE49-F238E27FC236}">
                <a16:creationId xmlns:a16="http://schemas.microsoft.com/office/drawing/2014/main" id="{1922042C-C2FE-4056-A2E4-CAE3971F137D}"/>
              </a:ext>
            </a:extLst>
          </p:cNvPr>
          <p:cNvSpPr/>
          <p:nvPr/>
        </p:nvSpPr>
        <p:spPr>
          <a:xfrm>
            <a:off x="1271587" y="2037998"/>
            <a:ext cx="5056642" cy="3938613"/>
          </a:xfrm>
          <a:prstGeom prst="rect">
            <a:avLst/>
          </a:prstGeom>
          <a:no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Rectangle 123">
            <a:extLst>
              <a:ext uri="{FF2B5EF4-FFF2-40B4-BE49-F238E27FC236}">
                <a16:creationId xmlns:a16="http://schemas.microsoft.com/office/drawing/2014/main" id="{B8894F66-266D-42A8-B17A-D373734EE5D1}"/>
              </a:ext>
            </a:extLst>
          </p:cNvPr>
          <p:cNvSpPr/>
          <p:nvPr/>
        </p:nvSpPr>
        <p:spPr>
          <a:xfrm>
            <a:off x="6328229" y="4033511"/>
            <a:ext cx="4324412" cy="766544"/>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7317371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Example: Single Perceptron with Sigmoid Activation</a:t>
            </a:r>
          </a:p>
        </p:txBody>
      </p:sp>
      <mc:AlternateContent xmlns:mc="http://schemas.openxmlformats.org/markup-compatibility/2006" xmlns:a14="http://schemas.microsoft.com/office/drawing/2010/main">
        <mc:Choice Requires="a14">
          <p:sp>
            <p:nvSpPr>
              <p:cNvPr id="13" name="Content Placeholder 12">
                <a:extLst>
                  <a:ext uri="{FF2B5EF4-FFF2-40B4-BE49-F238E27FC236}">
                    <a16:creationId xmlns:a16="http://schemas.microsoft.com/office/drawing/2014/main" id="{D6BC5D20-3752-68D0-2485-95FAD4ECA45B}"/>
                  </a:ext>
                </a:extLst>
              </p:cNvPr>
              <p:cNvSpPr>
                <a:spLocks noGrp="1"/>
              </p:cNvSpPr>
              <p:nvPr>
                <p:ph idx="1"/>
              </p:nvPr>
            </p:nvSpPr>
            <p:spPr/>
            <p:txBody>
              <a:bodyPr/>
              <a:lstStyle/>
              <a:p>
                <a:r>
                  <a:rPr lang="en-US" dirty="0">
                    <a:latin typeface="Arial" panose="020B0604020202020204" pitchFamily="34" charset="0"/>
                  </a:rPr>
                  <a:t>Another example: </a:t>
                </a:r>
                <a14:m>
                  <m:oMath xmlns:m="http://schemas.openxmlformats.org/officeDocument/2006/math">
                    <m:r>
                      <a:rPr lang="en-US" i="1">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𝑤</m:t>
                        </m:r>
                        <m:r>
                          <a:rPr lang="en-US" i="1">
                            <a:latin typeface="Cambria Math" panose="02040503050406030204" pitchFamily="18" charset="0"/>
                          </a:rPr>
                          <m:t>,</m:t>
                        </m:r>
                        <m:r>
                          <a:rPr lang="en-US" i="1">
                            <a:latin typeface="Cambria Math" panose="02040503050406030204" pitchFamily="18" charset="0"/>
                          </a:rPr>
                          <m:t>𝑥</m:t>
                        </m:r>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1+</m:t>
                        </m:r>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m:t>
                            </m:r>
                            <m:r>
                              <a:rPr lang="en-US" i="1">
                                <a:latin typeface="Cambria Math" panose="02040503050406030204" pitchFamily="18" charset="0"/>
                              </a:rPr>
                              <m:t>𝑧</m:t>
                            </m:r>
                          </m:sup>
                        </m:sSup>
                      </m:den>
                    </m:f>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1+</m:t>
                        </m:r>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2</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0</m:t>
                                    </m:r>
                                  </m:sub>
                                </m:sSub>
                              </m:e>
                            </m:d>
                          </m:sup>
                        </m:sSup>
                      </m:den>
                    </m:f>
                  </m:oMath>
                </a14:m>
                <a:endParaRPr lang="en-US" dirty="0"/>
              </a:p>
            </p:txBody>
          </p:sp>
        </mc:Choice>
        <mc:Fallback xmlns="">
          <p:sp>
            <p:nvSpPr>
              <p:cNvPr id="13" name="Content Placeholder 12">
                <a:extLst>
                  <a:ext uri="{FF2B5EF4-FFF2-40B4-BE49-F238E27FC236}">
                    <a16:creationId xmlns:a16="http://schemas.microsoft.com/office/drawing/2014/main" id="{D6BC5D20-3752-68D0-2485-95FAD4ECA45B}"/>
                  </a:ext>
                </a:extLst>
              </p:cNvPr>
              <p:cNvSpPr>
                <a:spLocks noGrp="1" noRot="1" noChangeAspect="1" noMove="1" noResize="1" noEditPoints="1" noAdjustHandles="1" noChangeArrowheads="1" noChangeShapeType="1" noTextEdit="1"/>
              </p:cNvSpPr>
              <p:nvPr>
                <p:ph idx="1"/>
              </p:nvPr>
            </p:nvSpPr>
            <p:spPr>
              <a:blipFill>
                <a:blip r:embed="rId2"/>
                <a:stretch>
                  <a:fillRect l="-1474" t="-971"/>
                </a:stretch>
              </a:blipFill>
            </p:spPr>
            <p:txBody>
              <a:bodyPr/>
              <a:lstStyle/>
              <a:p>
                <a:r>
                  <a:rPr lang="en-US">
                    <a:noFill/>
                  </a:rPr>
                  <a:t> </a:t>
                </a:r>
              </a:p>
            </p:txBody>
          </p:sp>
        </mc:Fallback>
      </mc:AlternateContent>
      <p:sp>
        <p:nvSpPr>
          <p:cNvPr id="10" name="Date Placeholder 3">
            <a:extLst>
              <a:ext uri="{FF2B5EF4-FFF2-40B4-BE49-F238E27FC236}">
                <a16:creationId xmlns:a16="http://schemas.microsoft.com/office/drawing/2014/main" id="{CCB2257F-4114-D1B7-CF30-1F05042CD74E}"/>
              </a:ext>
            </a:extLst>
          </p:cNvPr>
          <p:cNvSpPr>
            <a:spLocks noGrp="1"/>
          </p:cNvSpPr>
          <p:nvPr>
            <p:ph type="dt" sz="half" idx="10"/>
          </p:nvPr>
        </p:nvSpPr>
        <p:spPr/>
        <p:txBody>
          <a:bodyPr/>
          <a:lstStyle/>
          <a:p>
            <a:endParaRPr lang="en-US" dirty="0"/>
          </a:p>
        </p:txBody>
      </p:sp>
      <p:sp>
        <p:nvSpPr>
          <p:cNvPr id="11" name="Footer Placeholder 4">
            <a:extLst>
              <a:ext uri="{FF2B5EF4-FFF2-40B4-BE49-F238E27FC236}">
                <a16:creationId xmlns:a16="http://schemas.microsoft.com/office/drawing/2014/main" id="{7AB85986-649C-A888-205A-22AE57F00436}"/>
              </a:ext>
            </a:extLst>
          </p:cNvPr>
          <p:cNvSpPr>
            <a:spLocks noGrp="1"/>
          </p:cNvSpPr>
          <p:nvPr>
            <p:ph type="ftr" sz="quarter" idx="11"/>
          </p:nvPr>
        </p:nvSpPr>
        <p:spPr/>
        <p:txBody>
          <a:bodyPr/>
          <a:lstStyle/>
          <a:p>
            <a:r>
              <a:rPr lang="en-US"/>
              <a:t>Introduction to AI</a:t>
            </a:r>
          </a:p>
        </p:txBody>
      </p:sp>
      <p:sp>
        <p:nvSpPr>
          <p:cNvPr id="12" name="Slide Number Placeholder 5">
            <a:extLst>
              <a:ext uri="{FF2B5EF4-FFF2-40B4-BE49-F238E27FC236}">
                <a16:creationId xmlns:a16="http://schemas.microsoft.com/office/drawing/2014/main" id="{C9064414-EBCB-8AEE-E095-0F3377A28F4F}"/>
              </a:ext>
            </a:extLst>
          </p:cNvPr>
          <p:cNvSpPr>
            <a:spLocks noGrp="1"/>
          </p:cNvSpPr>
          <p:nvPr>
            <p:ph type="sldNum" sz="quarter" idx="12"/>
          </p:nvPr>
        </p:nvSpPr>
        <p:spPr/>
        <p:txBody>
          <a:bodyPr/>
          <a:lstStyle/>
          <a:p>
            <a:fld id="{B7884E68-CE57-44C0-BE0F-84C629DF22D5}" type="slidenum">
              <a:rPr lang="en-US" smtClean="0"/>
              <a:t>65</a:t>
            </a:fld>
            <a:endParaRPr lang="en-US"/>
          </a:p>
        </p:txBody>
      </p:sp>
      <p:sp>
        <p:nvSpPr>
          <p:cNvPr id="5" name="Rectangle 4">
            <a:extLst>
              <a:ext uri="{FF2B5EF4-FFF2-40B4-BE49-F238E27FC236}">
                <a16:creationId xmlns:a16="http://schemas.microsoft.com/office/drawing/2014/main" id="{7465E0E8-A97C-00D1-1146-99452047691B}"/>
              </a:ext>
            </a:extLst>
          </p:cNvPr>
          <p:cNvSpPr/>
          <p:nvPr/>
        </p:nvSpPr>
        <p:spPr>
          <a:xfrm>
            <a:off x="9347199" y="5030885"/>
            <a:ext cx="2406649" cy="598962"/>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E428FFA-44EC-3C3D-9406-981B2A2EDA85}"/>
              </a:ext>
            </a:extLst>
          </p:cNvPr>
          <p:cNvSpPr/>
          <p:nvPr/>
        </p:nvSpPr>
        <p:spPr>
          <a:xfrm>
            <a:off x="9167818" y="3962391"/>
            <a:ext cx="1560217" cy="766544"/>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2A04E7F4-FCFE-C9A2-0C38-1CD185E5A0F1}"/>
              </a:ext>
            </a:extLst>
          </p:cNvPr>
          <p:cNvSpPr txBox="1"/>
          <p:nvPr/>
        </p:nvSpPr>
        <p:spPr>
          <a:xfrm>
            <a:off x="1828802" y="1966878"/>
            <a:ext cx="593432" cy="369332"/>
          </a:xfrm>
          <a:prstGeom prst="rect">
            <a:avLst/>
          </a:prstGeom>
          <a:noFill/>
        </p:spPr>
        <p:txBody>
          <a:bodyPr wrap="none" rtlCol="0">
            <a:spAutoFit/>
          </a:bodyPr>
          <a:lstStyle/>
          <a:p>
            <a:r>
              <a:rPr lang="en-US" dirty="0">
                <a:solidFill>
                  <a:srgbClr val="00B050"/>
                </a:solidFill>
              </a:rPr>
              <a:t>2.00</a:t>
            </a:r>
          </a:p>
        </p:txBody>
      </p:sp>
      <p:sp>
        <p:nvSpPr>
          <p:cNvPr id="8" name="TextBox 7">
            <a:extLst>
              <a:ext uri="{FF2B5EF4-FFF2-40B4-BE49-F238E27FC236}">
                <a16:creationId xmlns:a16="http://schemas.microsoft.com/office/drawing/2014/main" id="{567667F9-56D3-A7FA-FC66-0B5651CEBF8F}"/>
              </a:ext>
            </a:extLst>
          </p:cNvPr>
          <p:cNvSpPr txBox="1"/>
          <p:nvPr/>
        </p:nvSpPr>
        <p:spPr>
          <a:xfrm>
            <a:off x="1822161" y="2758016"/>
            <a:ext cx="663964" cy="369332"/>
          </a:xfrm>
          <a:prstGeom prst="rect">
            <a:avLst/>
          </a:prstGeom>
          <a:noFill/>
        </p:spPr>
        <p:txBody>
          <a:bodyPr wrap="none" rtlCol="0">
            <a:spAutoFit/>
          </a:bodyPr>
          <a:lstStyle/>
          <a:p>
            <a:r>
              <a:rPr lang="en-US" dirty="0">
                <a:solidFill>
                  <a:srgbClr val="00B050"/>
                </a:solidFill>
              </a:rPr>
              <a:t>-1.00</a:t>
            </a:r>
          </a:p>
        </p:txBody>
      </p:sp>
      <p:sp>
        <p:nvSpPr>
          <p:cNvPr id="16" name="TextBox 15">
            <a:extLst>
              <a:ext uri="{FF2B5EF4-FFF2-40B4-BE49-F238E27FC236}">
                <a16:creationId xmlns:a16="http://schemas.microsoft.com/office/drawing/2014/main" id="{181D9952-05F8-02A1-4375-ED4649F12242}"/>
              </a:ext>
            </a:extLst>
          </p:cNvPr>
          <p:cNvSpPr txBox="1"/>
          <p:nvPr/>
        </p:nvSpPr>
        <p:spPr>
          <a:xfrm>
            <a:off x="1793536" y="3522427"/>
            <a:ext cx="663964" cy="369332"/>
          </a:xfrm>
          <a:prstGeom prst="rect">
            <a:avLst/>
          </a:prstGeom>
          <a:noFill/>
        </p:spPr>
        <p:txBody>
          <a:bodyPr wrap="none" rtlCol="0">
            <a:spAutoFit/>
          </a:bodyPr>
          <a:lstStyle/>
          <a:p>
            <a:r>
              <a:rPr lang="en-US" dirty="0">
                <a:solidFill>
                  <a:srgbClr val="00B050"/>
                </a:solidFill>
              </a:rPr>
              <a:t>-3.00</a:t>
            </a:r>
          </a:p>
        </p:txBody>
      </p:sp>
      <p:sp>
        <p:nvSpPr>
          <p:cNvPr id="17" name="TextBox 16">
            <a:extLst>
              <a:ext uri="{FF2B5EF4-FFF2-40B4-BE49-F238E27FC236}">
                <a16:creationId xmlns:a16="http://schemas.microsoft.com/office/drawing/2014/main" id="{1248438E-1A55-036E-AA05-CF2BABFC5255}"/>
              </a:ext>
            </a:extLst>
          </p:cNvPr>
          <p:cNvSpPr txBox="1"/>
          <p:nvPr/>
        </p:nvSpPr>
        <p:spPr>
          <a:xfrm>
            <a:off x="1828802" y="4445818"/>
            <a:ext cx="663964" cy="369332"/>
          </a:xfrm>
          <a:prstGeom prst="rect">
            <a:avLst/>
          </a:prstGeom>
          <a:noFill/>
        </p:spPr>
        <p:txBody>
          <a:bodyPr wrap="none" rtlCol="0">
            <a:spAutoFit/>
          </a:bodyPr>
          <a:lstStyle/>
          <a:p>
            <a:r>
              <a:rPr lang="en-US" dirty="0">
                <a:solidFill>
                  <a:srgbClr val="00B050"/>
                </a:solidFill>
              </a:rPr>
              <a:t>-2.00</a:t>
            </a:r>
          </a:p>
        </p:txBody>
      </p:sp>
      <p:sp>
        <p:nvSpPr>
          <p:cNvPr id="18" name="TextBox 17">
            <a:extLst>
              <a:ext uri="{FF2B5EF4-FFF2-40B4-BE49-F238E27FC236}">
                <a16:creationId xmlns:a16="http://schemas.microsoft.com/office/drawing/2014/main" id="{85823F97-6836-FCA1-FF3C-AB1A9A25D0E6}"/>
              </a:ext>
            </a:extLst>
          </p:cNvPr>
          <p:cNvSpPr txBox="1"/>
          <p:nvPr/>
        </p:nvSpPr>
        <p:spPr>
          <a:xfrm>
            <a:off x="1863145" y="5260515"/>
            <a:ext cx="663964" cy="369332"/>
          </a:xfrm>
          <a:prstGeom prst="rect">
            <a:avLst/>
          </a:prstGeom>
          <a:noFill/>
        </p:spPr>
        <p:txBody>
          <a:bodyPr wrap="none" rtlCol="0">
            <a:spAutoFit/>
          </a:bodyPr>
          <a:lstStyle/>
          <a:p>
            <a:r>
              <a:rPr lang="en-US" dirty="0">
                <a:solidFill>
                  <a:srgbClr val="00B050"/>
                </a:solidFill>
              </a:rPr>
              <a:t>-3.00</a:t>
            </a:r>
          </a:p>
        </p:txBody>
      </p:sp>
      <p:sp>
        <p:nvSpPr>
          <p:cNvPr id="9" name="TextBox 8">
            <a:extLst>
              <a:ext uri="{FF2B5EF4-FFF2-40B4-BE49-F238E27FC236}">
                <a16:creationId xmlns:a16="http://schemas.microsoft.com/office/drawing/2014/main" id="{9263CC86-54B7-7069-726D-066C37FF5A35}"/>
              </a:ext>
            </a:extLst>
          </p:cNvPr>
          <p:cNvSpPr txBox="1"/>
          <p:nvPr/>
        </p:nvSpPr>
        <p:spPr>
          <a:xfrm>
            <a:off x="3325165" y="2388684"/>
            <a:ext cx="663964" cy="369332"/>
          </a:xfrm>
          <a:prstGeom prst="rect">
            <a:avLst/>
          </a:prstGeom>
          <a:noFill/>
        </p:spPr>
        <p:txBody>
          <a:bodyPr wrap="none" rtlCol="0">
            <a:spAutoFit/>
          </a:bodyPr>
          <a:lstStyle/>
          <a:p>
            <a:r>
              <a:rPr lang="en-US" dirty="0">
                <a:solidFill>
                  <a:srgbClr val="00B050"/>
                </a:solidFill>
              </a:rPr>
              <a:t>-2.00</a:t>
            </a:r>
          </a:p>
        </p:txBody>
      </p:sp>
      <p:sp>
        <p:nvSpPr>
          <p:cNvPr id="14" name="TextBox 13">
            <a:extLst>
              <a:ext uri="{FF2B5EF4-FFF2-40B4-BE49-F238E27FC236}">
                <a16:creationId xmlns:a16="http://schemas.microsoft.com/office/drawing/2014/main" id="{1D6D6BF5-A76C-2F97-1097-9C06FE749849}"/>
              </a:ext>
            </a:extLst>
          </p:cNvPr>
          <p:cNvSpPr txBox="1"/>
          <p:nvPr/>
        </p:nvSpPr>
        <p:spPr>
          <a:xfrm>
            <a:off x="3219452" y="3976331"/>
            <a:ext cx="593432" cy="369332"/>
          </a:xfrm>
          <a:prstGeom prst="rect">
            <a:avLst/>
          </a:prstGeom>
          <a:noFill/>
        </p:spPr>
        <p:txBody>
          <a:bodyPr wrap="none" rtlCol="0">
            <a:spAutoFit/>
          </a:bodyPr>
          <a:lstStyle/>
          <a:p>
            <a:r>
              <a:rPr lang="en-US" dirty="0">
                <a:solidFill>
                  <a:srgbClr val="00B050"/>
                </a:solidFill>
              </a:rPr>
              <a:t>6.00</a:t>
            </a:r>
          </a:p>
        </p:txBody>
      </p:sp>
      <p:sp>
        <p:nvSpPr>
          <p:cNvPr id="19" name="TextBox 18">
            <a:extLst>
              <a:ext uri="{FF2B5EF4-FFF2-40B4-BE49-F238E27FC236}">
                <a16:creationId xmlns:a16="http://schemas.microsoft.com/office/drawing/2014/main" id="{8DAB8B16-8F45-AD1B-9BB9-50800D62F7C1}"/>
              </a:ext>
            </a:extLst>
          </p:cNvPr>
          <p:cNvSpPr txBox="1"/>
          <p:nvPr/>
        </p:nvSpPr>
        <p:spPr>
          <a:xfrm>
            <a:off x="4553489" y="3066317"/>
            <a:ext cx="593432" cy="369332"/>
          </a:xfrm>
          <a:prstGeom prst="rect">
            <a:avLst/>
          </a:prstGeom>
          <a:noFill/>
        </p:spPr>
        <p:txBody>
          <a:bodyPr wrap="none" rtlCol="0">
            <a:spAutoFit/>
          </a:bodyPr>
          <a:lstStyle/>
          <a:p>
            <a:r>
              <a:rPr lang="en-US" dirty="0">
                <a:solidFill>
                  <a:srgbClr val="00B050"/>
                </a:solidFill>
              </a:rPr>
              <a:t>4.00</a:t>
            </a:r>
          </a:p>
        </p:txBody>
      </p:sp>
      <p:sp>
        <p:nvSpPr>
          <p:cNvPr id="20" name="TextBox 19">
            <a:extLst>
              <a:ext uri="{FF2B5EF4-FFF2-40B4-BE49-F238E27FC236}">
                <a16:creationId xmlns:a16="http://schemas.microsoft.com/office/drawing/2014/main" id="{70312291-8129-288C-099D-13A9B9E5616C}"/>
              </a:ext>
            </a:extLst>
          </p:cNvPr>
          <p:cNvSpPr txBox="1"/>
          <p:nvPr/>
        </p:nvSpPr>
        <p:spPr>
          <a:xfrm>
            <a:off x="6854632" y="3978594"/>
            <a:ext cx="663964" cy="369332"/>
          </a:xfrm>
          <a:prstGeom prst="rect">
            <a:avLst/>
          </a:prstGeom>
          <a:noFill/>
        </p:spPr>
        <p:txBody>
          <a:bodyPr wrap="none" rtlCol="0">
            <a:spAutoFit/>
          </a:bodyPr>
          <a:lstStyle/>
          <a:p>
            <a:r>
              <a:rPr lang="en-US" dirty="0">
                <a:solidFill>
                  <a:srgbClr val="00B050"/>
                </a:solidFill>
              </a:rPr>
              <a:t>-1.00</a:t>
            </a:r>
          </a:p>
        </p:txBody>
      </p:sp>
      <p:sp>
        <p:nvSpPr>
          <p:cNvPr id="21" name="TextBox 20">
            <a:extLst>
              <a:ext uri="{FF2B5EF4-FFF2-40B4-BE49-F238E27FC236}">
                <a16:creationId xmlns:a16="http://schemas.microsoft.com/office/drawing/2014/main" id="{78A919D6-326A-8047-1504-CBD09AFDD096}"/>
              </a:ext>
            </a:extLst>
          </p:cNvPr>
          <p:cNvSpPr txBox="1"/>
          <p:nvPr/>
        </p:nvSpPr>
        <p:spPr>
          <a:xfrm>
            <a:off x="5665398" y="3947481"/>
            <a:ext cx="593432" cy="369332"/>
          </a:xfrm>
          <a:prstGeom prst="rect">
            <a:avLst/>
          </a:prstGeom>
          <a:noFill/>
        </p:spPr>
        <p:txBody>
          <a:bodyPr wrap="none" rtlCol="0">
            <a:spAutoFit/>
          </a:bodyPr>
          <a:lstStyle/>
          <a:p>
            <a:r>
              <a:rPr lang="en-US" dirty="0">
                <a:solidFill>
                  <a:srgbClr val="00B050"/>
                </a:solidFill>
              </a:rPr>
              <a:t>1.00</a:t>
            </a:r>
          </a:p>
        </p:txBody>
      </p:sp>
      <p:sp>
        <p:nvSpPr>
          <p:cNvPr id="22" name="TextBox 21">
            <a:extLst>
              <a:ext uri="{FF2B5EF4-FFF2-40B4-BE49-F238E27FC236}">
                <a16:creationId xmlns:a16="http://schemas.microsoft.com/office/drawing/2014/main" id="{FCC6A1DA-A3D1-19F1-5171-51BE0C75F703}"/>
              </a:ext>
            </a:extLst>
          </p:cNvPr>
          <p:cNvSpPr txBox="1"/>
          <p:nvPr/>
        </p:nvSpPr>
        <p:spPr>
          <a:xfrm>
            <a:off x="7962806" y="3976331"/>
            <a:ext cx="593432" cy="369332"/>
          </a:xfrm>
          <a:prstGeom prst="rect">
            <a:avLst/>
          </a:prstGeom>
          <a:noFill/>
        </p:spPr>
        <p:txBody>
          <a:bodyPr wrap="none" rtlCol="0">
            <a:spAutoFit/>
          </a:bodyPr>
          <a:lstStyle/>
          <a:p>
            <a:r>
              <a:rPr lang="en-US" dirty="0">
                <a:solidFill>
                  <a:srgbClr val="00B050"/>
                </a:solidFill>
              </a:rPr>
              <a:t>0.37</a:t>
            </a:r>
          </a:p>
        </p:txBody>
      </p:sp>
      <p:sp>
        <p:nvSpPr>
          <p:cNvPr id="23" name="TextBox 22">
            <a:extLst>
              <a:ext uri="{FF2B5EF4-FFF2-40B4-BE49-F238E27FC236}">
                <a16:creationId xmlns:a16="http://schemas.microsoft.com/office/drawing/2014/main" id="{E0626DE1-614A-E46B-3927-3CDAD4ED15D9}"/>
              </a:ext>
            </a:extLst>
          </p:cNvPr>
          <p:cNvSpPr txBox="1"/>
          <p:nvPr/>
        </p:nvSpPr>
        <p:spPr>
          <a:xfrm>
            <a:off x="9110667" y="3976331"/>
            <a:ext cx="593432" cy="369332"/>
          </a:xfrm>
          <a:prstGeom prst="rect">
            <a:avLst/>
          </a:prstGeom>
          <a:noFill/>
        </p:spPr>
        <p:txBody>
          <a:bodyPr wrap="none" rtlCol="0">
            <a:spAutoFit/>
          </a:bodyPr>
          <a:lstStyle/>
          <a:p>
            <a:r>
              <a:rPr lang="en-US" dirty="0">
                <a:solidFill>
                  <a:srgbClr val="00B050"/>
                </a:solidFill>
              </a:rPr>
              <a:t>1.37</a:t>
            </a:r>
          </a:p>
        </p:txBody>
      </p:sp>
      <p:sp>
        <p:nvSpPr>
          <p:cNvPr id="24" name="TextBox 23">
            <a:extLst>
              <a:ext uri="{FF2B5EF4-FFF2-40B4-BE49-F238E27FC236}">
                <a16:creationId xmlns:a16="http://schemas.microsoft.com/office/drawing/2014/main" id="{A6A4BC33-AE3A-6B30-1478-7A73FCBD4A80}"/>
              </a:ext>
            </a:extLst>
          </p:cNvPr>
          <p:cNvSpPr txBox="1"/>
          <p:nvPr/>
        </p:nvSpPr>
        <p:spPr>
          <a:xfrm>
            <a:off x="10134604" y="3962391"/>
            <a:ext cx="593432" cy="369332"/>
          </a:xfrm>
          <a:prstGeom prst="rect">
            <a:avLst/>
          </a:prstGeom>
          <a:noFill/>
        </p:spPr>
        <p:txBody>
          <a:bodyPr wrap="none" rtlCol="0">
            <a:spAutoFit/>
          </a:bodyPr>
          <a:lstStyle/>
          <a:p>
            <a:r>
              <a:rPr lang="en-US" dirty="0">
                <a:solidFill>
                  <a:srgbClr val="00B050"/>
                </a:solidFill>
              </a:rPr>
              <a:t>0.73</a:t>
            </a:r>
          </a:p>
        </p:txBody>
      </p:sp>
      <mc:AlternateContent xmlns:mc="http://schemas.openxmlformats.org/markup-compatibility/2006" xmlns:a14="http://schemas.microsoft.com/office/drawing/2010/main">
        <mc:Choice Requires="a14">
          <p:graphicFrame>
            <p:nvGraphicFramePr>
              <p:cNvPr id="25" name="Table 25">
                <a:extLst>
                  <a:ext uri="{FF2B5EF4-FFF2-40B4-BE49-F238E27FC236}">
                    <a16:creationId xmlns:a16="http://schemas.microsoft.com/office/drawing/2014/main" id="{55F725B8-8787-EF78-DC2F-751B990CC21E}"/>
                  </a:ext>
                </a:extLst>
              </p:cNvPr>
              <p:cNvGraphicFramePr>
                <a:graphicFrameLocks noGrp="1"/>
              </p:cNvGraphicFramePr>
              <p:nvPr/>
            </p:nvGraphicFramePr>
            <p:xfrm>
              <a:off x="6609680" y="5016945"/>
              <a:ext cx="5240090" cy="1225804"/>
            </p:xfrm>
            <a:graphic>
              <a:graphicData uri="http://schemas.openxmlformats.org/drawingml/2006/table">
                <a:tbl>
                  <a:tblPr firstRow="1" bandRow="1">
                    <a:tableStyleId>{5940675A-B579-460E-94D1-54222C63F5DA}</a:tableStyleId>
                  </a:tblPr>
                  <a:tblGrid>
                    <a:gridCol w="2573090">
                      <a:extLst>
                        <a:ext uri="{9D8B030D-6E8A-4147-A177-3AD203B41FA5}">
                          <a16:colId xmlns:a16="http://schemas.microsoft.com/office/drawing/2014/main" val="848589444"/>
                        </a:ext>
                      </a:extLst>
                    </a:gridCol>
                    <a:gridCol w="2667000">
                      <a:extLst>
                        <a:ext uri="{9D8B030D-6E8A-4147-A177-3AD203B41FA5}">
                          <a16:colId xmlns:a16="http://schemas.microsoft.com/office/drawing/2014/main" val="3912063689"/>
                        </a:ext>
                      </a:extLst>
                    </a:gridCol>
                  </a:tblGrid>
                  <a:tr h="370840">
                    <a:tc>
                      <a:txBody>
                        <a:bodyPr/>
                        <a:lstStyle/>
                        <a:p>
                          <a:pPr/>
                          <a14:m>
                            <m:oMathPara xmlns:m="http://schemas.openxmlformats.org/officeDocument/2006/math">
                              <m:oMathParaPr>
                                <m:jc m:val="centerGroup"/>
                              </m:oMathParaPr>
                              <m:oMath xmlns:m="http://schemas.openxmlformats.org/officeDocument/2006/math">
                                <m:r>
                                  <a:rPr lang="en-US" b="1" smtClean="0">
                                    <a:latin typeface="Cambria Math" panose="02040503050406030204" pitchFamily="18" charset="0"/>
                                  </a:rPr>
                                  <m:t>𝒇</m:t>
                                </m:r>
                                <m:d>
                                  <m:dPr>
                                    <m:ctrlPr>
                                      <a:rPr lang="en-US" b="1" i="1" smtClean="0">
                                        <a:latin typeface="Cambria Math" panose="02040503050406030204" pitchFamily="18" charset="0"/>
                                      </a:rPr>
                                    </m:ctrlPr>
                                  </m:dPr>
                                  <m:e>
                                    <m:r>
                                      <a:rPr lang="en-US" b="1" smtClean="0">
                                        <a:latin typeface="Cambria Math" panose="02040503050406030204" pitchFamily="18" charset="0"/>
                                      </a:rPr>
                                      <m:t>𝒙</m:t>
                                    </m:r>
                                  </m:e>
                                </m:d>
                                <m:r>
                                  <a:rPr lang="en-US" b="1" smtClean="0">
                                    <a:latin typeface="Cambria Math" panose="02040503050406030204" pitchFamily="18" charset="0"/>
                                  </a:rPr>
                                  <m:t>=</m:t>
                                </m:r>
                                <m:sSup>
                                  <m:sSupPr>
                                    <m:ctrlPr>
                                      <a:rPr lang="en-US" b="1" i="1" smtClean="0">
                                        <a:latin typeface="Cambria Math" panose="02040503050406030204" pitchFamily="18" charset="0"/>
                                      </a:rPr>
                                    </m:ctrlPr>
                                  </m:sSupPr>
                                  <m:e>
                                    <m:r>
                                      <a:rPr lang="en-US" b="1" smtClean="0">
                                        <a:latin typeface="Cambria Math" panose="02040503050406030204" pitchFamily="18" charset="0"/>
                                      </a:rPr>
                                      <m:t>𝒆</m:t>
                                    </m:r>
                                  </m:e>
                                  <m:sup>
                                    <m:r>
                                      <a:rPr lang="en-US" b="1" smtClean="0">
                                        <a:latin typeface="Cambria Math" panose="02040503050406030204" pitchFamily="18" charset="0"/>
                                      </a:rPr>
                                      <m:t>𝒙</m:t>
                                    </m:r>
                                  </m:sup>
                                </m:sSup>
                                <m:r>
                                  <a:rPr lang="en-US" b="1" smtClean="0">
                                    <a:latin typeface="Cambria Math" panose="02040503050406030204" pitchFamily="18" charset="0"/>
                                  </a:rPr>
                                  <m:t> → </m:t>
                                </m:r>
                                <m:f>
                                  <m:fPr>
                                    <m:ctrlPr>
                                      <a:rPr lang="en-US" b="1" i="1" smtClean="0">
                                        <a:latin typeface="Cambria Math" panose="02040503050406030204" pitchFamily="18" charset="0"/>
                                      </a:rPr>
                                    </m:ctrlPr>
                                  </m:fPr>
                                  <m:num>
                                    <m:r>
                                      <a:rPr lang="en-US" b="1" smtClean="0">
                                        <a:latin typeface="Cambria Math" panose="02040503050406030204" pitchFamily="18" charset="0"/>
                                      </a:rPr>
                                      <m:t>𝒅𝒇</m:t>
                                    </m:r>
                                  </m:num>
                                  <m:den>
                                    <m:r>
                                      <a:rPr lang="en-US" b="1" smtClean="0">
                                        <a:latin typeface="Cambria Math" panose="02040503050406030204" pitchFamily="18" charset="0"/>
                                      </a:rPr>
                                      <m:t>𝒅𝒙</m:t>
                                    </m:r>
                                  </m:den>
                                </m:f>
                                <m:r>
                                  <a:rPr lang="en-US" b="1" smtClean="0">
                                    <a:latin typeface="Cambria Math" panose="02040503050406030204" pitchFamily="18" charset="0"/>
                                  </a:rPr>
                                  <m:t>=</m:t>
                                </m:r>
                                <m:sSup>
                                  <m:sSupPr>
                                    <m:ctrlPr>
                                      <a:rPr lang="en-US" b="1" i="1" smtClean="0">
                                        <a:latin typeface="Cambria Math" panose="02040503050406030204" pitchFamily="18" charset="0"/>
                                      </a:rPr>
                                    </m:ctrlPr>
                                  </m:sSupPr>
                                  <m:e>
                                    <m:r>
                                      <a:rPr lang="en-US" b="1" smtClean="0">
                                        <a:latin typeface="Cambria Math" panose="02040503050406030204" pitchFamily="18" charset="0"/>
                                      </a:rPr>
                                      <m:t>𝒆</m:t>
                                    </m:r>
                                  </m:e>
                                  <m:sup>
                                    <m:r>
                                      <a:rPr lang="en-US" b="1" smtClean="0">
                                        <a:latin typeface="Cambria Math" panose="02040503050406030204" pitchFamily="18" charset="0"/>
                                      </a:rPr>
                                      <m:t>𝒙</m:t>
                                    </m:r>
                                  </m:sup>
                                </m:sSup>
                              </m:oMath>
                            </m:oMathPara>
                          </a14:m>
                          <a:endParaRPr lang="en-US" dirty="0"/>
                        </a:p>
                      </a:txBody>
                      <a:tcPr/>
                    </a:tc>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1" smtClean="0">
                                    <a:latin typeface="Cambria Math" panose="02040503050406030204" pitchFamily="18" charset="0"/>
                                  </a:rPr>
                                  <m:t>𝒇</m:t>
                                </m:r>
                                <m:d>
                                  <m:dPr>
                                    <m:ctrlPr>
                                      <a:rPr lang="en-US" b="1" i="1" smtClean="0">
                                        <a:latin typeface="Cambria Math" panose="02040503050406030204" pitchFamily="18" charset="0"/>
                                      </a:rPr>
                                    </m:ctrlPr>
                                  </m:dPr>
                                  <m:e>
                                    <m:r>
                                      <a:rPr lang="en-US" b="1" smtClean="0">
                                        <a:latin typeface="Cambria Math" panose="02040503050406030204" pitchFamily="18" charset="0"/>
                                      </a:rPr>
                                      <m:t>𝒙</m:t>
                                    </m:r>
                                  </m:e>
                                </m:d>
                                <m:r>
                                  <a:rPr lang="en-US" b="1" smtClean="0">
                                    <a:latin typeface="Cambria Math" panose="02040503050406030204" pitchFamily="18" charset="0"/>
                                  </a:rPr>
                                  <m:t>=</m:t>
                                </m:r>
                                <m:f>
                                  <m:fPr>
                                    <m:ctrlPr>
                                      <a:rPr lang="en-US" b="1" i="1" smtClean="0">
                                        <a:latin typeface="Cambria Math" panose="02040503050406030204" pitchFamily="18" charset="0"/>
                                      </a:rPr>
                                    </m:ctrlPr>
                                  </m:fPr>
                                  <m:num>
                                    <m:r>
                                      <a:rPr lang="en-US" b="1" smtClean="0">
                                        <a:latin typeface="Cambria Math" panose="02040503050406030204" pitchFamily="18" charset="0"/>
                                      </a:rPr>
                                      <m:t>𝟏</m:t>
                                    </m:r>
                                  </m:num>
                                  <m:den>
                                    <m:r>
                                      <a:rPr lang="en-US" b="1" smtClean="0">
                                        <a:latin typeface="Cambria Math" panose="02040503050406030204" pitchFamily="18" charset="0"/>
                                      </a:rPr>
                                      <m:t>𝒙</m:t>
                                    </m:r>
                                  </m:den>
                                </m:f>
                                <m:r>
                                  <a:rPr lang="en-US" b="1" smtClean="0">
                                    <a:latin typeface="Cambria Math" panose="02040503050406030204" pitchFamily="18" charset="0"/>
                                  </a:rPr>
                                  <m:t>→ </m:t>
                                </m:r>
                                <m:f>
                                  <m:fPr>
                                    <m:ctrlPr>
                                      <a:rPr lang="en-US" b="1" i="1" smtClean="0">
                                        <a:latin typeface="Cambria Math" panose="02040503050406030204" pitchFamily="18" charset="0"/>
                                      </a:rPr>
                                    </m:ctrlPr>
                                  </m:fPr>
                                  <m:num>
                                    <m:r>
                                      <a:rPr lang="en-US" b="1" smtClean="0">
                                        <a:latin typeface="Cambria Math" panose="02040503050406030204" pitchFamily="18" charset="0"/>
                                      </a:rPr>
                                      <m:t>𝒅𝒇</m:t>
                                    </m:r>
                                  </m:num>
                                  <m:den>
                                    <m:r>
                                      <a:rPr lang="en-US" b="1" smtClean="0">
                                        <a:latin typeface="Cambria Math" panose="02040503050406030204" pitchFamily="18" charset="0"/>
                                      </a:rPr>
                                      <m:t>𝒅𝒙</m:t>
                                    </m:r>
                                  </m:den>
                                </m:f>
                                <m:r>
                                  <a:rPr lang="en-US" b="1" smtClean="0">
                                    <a:latin typeface="Cambria Math" panose="02040503050406030204" pitchFamily="18" charset="0"/>
                                  </a:rPr>
                                  <m:t>=−</m:t>
                                </m:r>
                                <m:f>
                                  <m:fPr>
                                    <m:ctrlPr>
                                      <a:rPr lang="en-US" b="1" i="1" smtClean="0">
                                        <a:latin typeface="Cambria Math" panose="02040503050406030204" pitchFamily="18" charset="0"/>
                                      </a:rPr>
                                    </m:ctrlPr>
                                  </m:fPr>
                                  <m:num>
                                    <m:r>
                                      <a:rPr lang="en-US" b="1" smtClean="0">
                                        <a:latin typeface="Cambria Math" panose="02040503050406030204" pitchFamily="18" charset="0"/>
                                      </a:rPr>
                                      <m:t>𝟏</m:t>
                                    </m:r>
                                  </m:num>
                                  <m:den>
                                    <m:sSup>
                                      <m:sSupPr>
                                        <m:ctrlPr>
                                          <a:rPr lang="en-US" b="1" i="1" smtClean="0">
                                            <a:latin typeface="Cambria Math" panose="02040503050406030204" pitchFamily="18" charset="0"/>
                                          </a:rPr>
                                        </m:ctrlPr>
                                      </m:sSupPr>
                                      <m:e>
                                        <m:r>
                                          <a:rPr lang="en-US" b="1" smtClean="0">
                                            <a:latin typeface="Cambria Math" panose="02040503050406030204" pitchFamily="18" charset="0"/>
                                          </a:rPr>
                                          <m:t>𝒙</m:t>
                                        </m:r>
                                      </m:e>
                                      <m:sup>
                                        <m:r>
                                          <a:rPr lang="en-US" b="1" smtClean="0">
                                            <a:latin typeface="Cambria Math" panose="02040503050406030204" pitchFamily="18" charset="0"/>
                                          </a:rPr>
                                          <m:t>𝟐</m:t>
                                        </m:r>
                                      </m:sup>
                                    </m:sSup>
                                  </m:den>
                                </m:f>
                              </m:oMath>
                            </m:oMathPara>
                          </a14:m>
                          <a:endParaRPr lang="en-US" dirty="0"/>
                        </a:p>
                      </a:txBody>
                      <a:tcPr/>
                    </a:tc>
                    <a:extLst>
                      <a:ext uri="{0D108BD9-81ED-4DB2-BD59-A6C34878D82A}">
                        <a16:rowId xmlns:a16="http://schemas.microsoft.com/office/drawing/2014/main" val="2177242509"/>
                      </a:ext>
                    </a:extLst>
                  </a:tr>
                  <a:tr h="370840">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1" smtClean="0">
                                    <a:latin typeface="Cambria Math" panose="02040503050406030204" pitchFamily="18" charset="0"/>
                                  </a:rPr>
                                  <m:t>𝒇</m:t>
                                </m:r>
                                <m:d>
                                  <m:dPr>
                                    <m:ctrlPr>
                                      <a:rPr lang="en-US" b="1" i="1" smtClean="0">
                                        <a:latin typeface="Cambria Math" panose="02040503050406030204" pitchFamily="18" charset="0"/>
                                      </a:rPr>
                                    </m:ctrlPr>
                                  </m:dPr>
                                  <m:e>
                                    <m:r>
                                      <a:rPr lang="en-US" b="1" smtClean="0">
                                        <a:latin typeface="Cambria Math" panose="02040503050406030204" pitchFamily="18" charset="0"/>
                                      </a:rPr>
                                      <m:t>𝒙</m:t>
                                    </m:r>
                                  </m:e>
                                </m:d>
                                <m:r>
                                  <a:rPr lang="en-US" b="1" smtClean="0">
                                    <a:latin typeface="Cambria Math" panose="02040503050406030204" pitchFamily="18" charset="0"/>
                                  </a:rPr>
                                  <m:t>=</m:t>
                                </m:r>
                                <m:r>
                                  <a:rPr lang="en-US" b="1" smtClean="0">
                                    <a:latin typeface="Cambria Math" panose="02040503050406030204" pitchFamily="18" charset="0"/>
                                  </a:rPr>
                                  <m:t>𝒂𝒙</m:t>
                                </m:r>
                                <m:r>
                                  <a:rPr lang="en-US" b="1" smtClean="0">
                                    <a:latin typeface="Cambria Math" panose="02040503050406030204" pitchFamily="18" charset="0"/>
                                  </a:rPr>
                                  <m:t> → </m:t>
                                </m:r>
                                <m:f>
                                  <m:fPr>
                                    <m:ctrlPr>
                                      <a:rPr lang="en-US" b="1" i="1" smtClean="0">
                                        <a:latin typeface="Cambria Math" panose="02040503050406030204" pitchFamily="18" charset="0"/>
                                      </a:rPr>
                                    </m:ctrlPr>
                                  </m:fPr>
                                  <m:num>
                                    <m:r>
                                      <a:rPr lang="en-US" b="1" smtClean="0">
                                        <a:latin typeface="Cambria Math" panose="02040503050406030204" pitchFamily="18" charset="0"/>
                                      </a:rPr>
                                      <m:t>𝒅𝒇</m:t>
                                    </m:r>
                                  </m:num>
                                  <m:den>
                                    <m:r>
                                      <a:rPr lang="en-US" b="1" smtClean="0">
                                        <a:latin typeface="Cambria Math" panose="02040503050406030204" pitchFamily="18" charset="0"/>
                                      </a:rPr>
                                      <m:t>𝒅𝒙</m:t>
                                    </m:r>
                                  </m:den>
                                </m:f>
                                <m:r>
                                  <a:rPr lang="en-US" b="1" smtClean="0">
                                    <a:latin typeface="Cambria Math" panose="02040503050406030204" pitchFamily="18" charset="0"/>
                                  </a:rPr>
                                  <m:t>=</m:t>
                                </m:r>
                                <m:r>
                                  <a:rPr lang="en-US" b="1" smtClean="0">
                                    <a:latin typeface="Cambria Math" panose="02040503050406030204" pitchFamily="18" charset="0"/>
                                  </a:rPr>
                                  <m:t>𝒂</m:t>
                                </m:r>
                              </m:oMath>
                            </m:oMathPara>
                          </a14:m>
                          <a:endParaRPr lang="en-US" dirty="0"/>
                        </a:p>
                      </a:txBody>
                      <a:tcPr/>
                    </a:tc>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1" smtClean="0">
                                    <a:latin typeface="Cambria Math" panose="02040503050406030204" pitchFamily="18" charset="0"/>
                                  </a:rPr>
                                  <m:t>𝒇</m:t>
                                </m:r>
                                <m:d>
                                  <m:dPr>
                                    <m:ctrlPr>
                                      <a:rPr lang="en-US" b="1" i="1" smtClean="0">
                                        <a:latin typeface="Cambria Math" panose="02040503050406030204" pitchFamily="18" charset="0"/>
                                      </a:rPr>
                                    </m:ctrlPr>
                                  </m:dPr>
                                  <m:e>
                                    <m:r>
                                      <a:rPr lang="en-US" b="1" smtClean="0">
                                        <a:latin typeface="Cambria Math" panose="02040503050406030204" pitchFamily="18" charset="0"/>
                                      </a:rPr>
                                      <m:t>𝒙</m:t>
                                    </m:r>
                                  </m:e>
                                </m:d>
                                <m:r>
                                  <a:rPr lang="en-US" b="1" smtClean="0">
                                    <a:latin typeface="Cambria Math" panose="02040503050406030204" pitchFamily="18" charset="0"/>
                                  </a:rPr>
                                  <m:t>=</m:t>
                                </m:r>
                                <m:r>
                                  <a:rPr lang="en-US" b="1" smtClean="0">
                                    <a:latin typeface="Cambria Math" panose="02040503050406030204" pitchFamily="18" charset="0"/>
                                  </a:rPr>
                                  <m:t>𝒄</m:t>
                                </m:r>
                                <m:r>
                                  <a:rPr lang="en-US" b="1" smtClean="0">
                                    <a:latin typeface="Cambria Math" panose="02040503050406030204" pitchFamily="18" charset="0"/>
                                  </a:rPr>
                                  <m:t>+</m:t>
                                </m:r>
                                <m:r>
                                  <a:rPr lang="en-US" b="1" smtClean="0">
                                    <a:latin typeface="Cambria Math" panose="02040503050406030204" pitchFamily="18" charset="0"/>
                                  </a:rPr>
                                  <m:t>𝒙</m:t>
                                </m:r>
                                <m:r>
                                  <a:rPr lang="en-US" b="1" smtClean="0">
                                    <a:latin typeface="Cambria Math" panose="02040503050406030204" pitchFamily="18" charset="0"/>
                                  </a:rPr>
                                  <m:t> → </m:t>
                                </m:r>
                                <m:f>
                                  <m:fPr>
                                    <m:ctrlPr>
                                      <a:rPr lang="en-US" b="1" i="1" smtClean="0">
                                        <a:latin typeface="Cambria Math" panose="02040503050406030204" pitchFamily="18" charset="0"/>
                                      </a:rPr>
                                    </m:ctrlPr>
                                  </m:fPr>
                                  <m:num>
                                    <m:r>
                                      <a:rPr lang="en-US" b="1" smtClean="0">
                                        <a:latin typeface="Cambria Math" panose="02040503050406030204" pitchFamily="18" charset="0"/>
                                      </a:rPr>
                                      <m:t>𝒅𝒇</m:t>
                                    </m:r>
                                  </m:num>
                                  <m:den>
                                    <m:r>
                                      <a:rPr lang="en-US" b="1" smtClean="0">
                                        <a:latin typeface="Cambria Math" panose="02040503050406030204" pitchFamily="18" charset="0"/>
                                      </a:rPr>
                                      <m:t>𝒅𝒙</m:t>
                                    </m:r>
                                  </m:den>
                                </m:f>
                                <m:r>
                                  <a:rPr lang="en-US" b="1" smtClean="0">
                                    <a:latin typeface="Cambria Math" panose="02040503050406030204" pitchFamily="18" charset="0"/>
                                  </a:rPr>
                                  <m:t>=</m:t>
                                </m:r>
                                <m:r>
                                  <a:rPr lang="en-US" b="1" smtClean="0">
                                    <a:latin typeface="Cambria Math" panose="02040503050406030204" pitchFamily="18" charset="0"/>
                                  </a:rPr>
                                  <m:t>𝟏</m:t>
                                </m:r>
                              </m:oMath>
                            </m:oMathPara>
                          </a14:m>
                          <a:endParaRPr lang="en-US" dirty="0"/>
                        </a:p>
                      </a:txBody>
                      <a:tcPr/>
                    </a:tc>
                    <a:extLst>
                      <a:ext uri="{0D108BD9-81ED-4DB2-BD59-A6C34878D82A}">
                        <a16:rowId xmlns:a16="http://schemas.microsoft.com/office/drawing/2014/main" val="2398767101"/>
                      </a:ext>
                    </a:extLst>
                  </a:tr>
                </a:tbl>
              </a:graphicData>
            </a:graphic>
          </p:graphicFrame>
        </mc:Choice>
        <mc:Fallback xmlns="">
          <p:graphicFrame>
            <p:nvGraphicFramePr>
              <p:cNvPr id="25" name="Table 25">
                <a:extLst>
                  <a:ext uri="{FF2B5EF4-FFF2-40B4-BE49-F238E27FC236}">
                    <a16:creationId xmlns:a16="http://schemas.microsoft.com/office/drawing/2014/main" id="{55F725B8-8787-EF78-DC2F-751B990CC21E}"/>
                  </a:ext>
                </a:extLst>
              </p:cNvPr>
              <p:cNvGraphicFramePr>
                <a:graphicFrameLocks noGrp="1"/>
              </p:cNvGraphicFramePr>
              <p:nvPr/>
            </p:nvGraphicFramePr>
            <p:xfrm>
              <a:off x="6609680" y="5016945"/>
              <a:ext cx="5240090" cy="1225804"/>
            </p:xfrm>
            <a:graphic>
              <a:graphicData uri="http://schemas.openxmlformats.org/drawingml/2006/table">
                <a:tbl>
                  <a:tblPr firstRow="1" bandRow="1">
                    <a:tableStyleId>{5940675A-B579-460E-94D1-54222C63F5DA}</a:tableStyleId>
                  </a:tblPr>
                  <a:tblGrid>
                    <a:gridCol w="2573090">
                      <a:extLst>
                        <a:ext uri="{9D8B030D-6E8A-4147-A177-3AD203B41FA5}">
                          <a16:colId xmlns:a16="http://schemas.microsoft.com/office/drawing/2014/main" val="848589444"/>
                        </a:ext>
                      </a:extLst>
                    </a:gridCol>
                    <a:gridCol w="2667000">
                      <a:extLst>
                        <a:ext uri="{9D8B030D-6E8A-4147-A177-3AD203B41FA5}">
                          <a16:colId xmlns:a16="http://schemas.microsoft.com/office/drawing/2014/main" val="3912063689"/>
                        </a:ext>
                      </a:extLst>
                    </a:gridCol>
                  </a:tblGrid>
                  <a:tr h="612902">
                    <a:tc>
                      <a:txBody>
                        <a:bodyPr/>
                        <a:lstStyle/>
                        <a:p>
                          <a:endParaRPr lang="en-US"/>
                        </a:p>
                      </a:txBody>
                      <a:tcPr>
                        <a:blipFill>
                          <a:blip r:embed="rId6"/>
                          <a:stretch>
                            <a:fillRect l="-237" t="-980" r="-104265" b="-100980"/>
                          </a:stretch>
                        </a:blipFill>
                      </a:tcPr>
                    </a:tc>
                    <a:tc>
                      <a:txBody>
                        <a:bodyPr/>
                        <a:lstStyle/>
                        <a:p>
                          <a:endParaRPr lang="en-US"/>
                        </a:p>
                      </a:txBody>
                      <a:tcPr>
                        <a:blipFill>
                          <a:blip r:embed="rId6"/>
                          <a:stretch>
                            <a:fillRect l="-96575" t="-980" r="-457" b="-100980"/>
                          </a:stretch>
                        </a:blipFill>
                      </a:tcPr>
                    </a:tc>
                    <a:extLst>
                      <a:ext uri="{0D108BD9-81ED-4DB2-BD59-A6C34878D82A}">
                        <a16:rowId xmlns:a16="http://schemas.microsoft.com/office/drawing/2014/main" val="2177242509"/>
                      </a:ext>
                    </a:extLst>
                  </a:tr>
                  <a:tr h="612902">
                    <a:tc>
                      <a:txBody>
                        <a:bodyPr/>
                        <a:lstStyle/>
                        <a:p>
                          <a:endParaRPr lang="en-US"/>
                        </a:p>
                      </a:txBody>
                      <a:tcPr>
                        <a:blipFill>
                          <a:blip r:embed="rId6"/>
                          <a:stretch>
                            <a:fillRect l="-237" t="-101980" r="-104265" b="-1980"/>
                          </a:stretch>
                        </a:blipFill>
                      </a:tcPr>
                    </a:tc>
                    <a:tc>
                      <a:txBody>
                        <a:bodyPr/>
                        <a:lstStyle/>
                        <a:p>
                          <a:endParaRPr lang="en-US"/>
                        </a:p>
                      </a:txBody>
                      <a:tcPr>
                        <a:blipFill>
                          <a:blip r:embed="rId6"/>
                          <a:stretch>
                            <a:fillRect l="-96575" t="-101980" r="-457" b="-1980"/>
                          </a:stretch>
                        </a:blipFill>
                      </a:tcPr>
                    </a:tc>
                    <a:extLst>
                      <a:ext uri="{0D108BD9-81ED-4DB2-BD59-A6C34878D82A}">
                        <a16:rowId xmlns:a16="http://schemas.microsoft.com/office/drawing/2014/main" val="2398767101"/>
                      </a:ext>
                    </a:extLst>
                  </a:tr>
                </a:tbl>
              </a:graphicData>
            </a:graphic>
          </p:graphicFrame>
        </mc:Fallback>
      </mc:AlternateContent>
      <p:sp>
        <p:nvSpPr>
          <p:cNvPr id="26" name="TextBox 25">
            <a:extLst>
              <a:ext uri="{FF2B5EF4-FFF2-40B4-BE49-F238E27FC236}">
                <a16:creationId xmlns:a16="http://schemas.microsoft.com/office/drawing/2014/main" id="{E030AD1A-4962-3C87-BD98-C17056C4000A}"/>
              </a:ext>
            </a:extLst>
          </p:cNvPr>
          <p:cNvSpPr txBox="1"/>
          <p:nvPr/>
        </p:nvSpPr>
        <p:spPr>
          <a:xfrm>
            <a:off x="10164116" y="4316912"/>
            <a:ext cx="593432" cy="369332"/>
          </a:xfrm>
          <a:prstGeom prst="rect">
            <a:avLst/>
          </a:prstGeom>
          <a:noFill/>
        </p:spPr>
        <p:txBody>
          <a:bodyPr wrap="none" rtlCol="0">
            <a:spAutoFit/>
          </a:bodyPr>
          <a:lstStyle/>
          <a:p>
            <a:r>
              <a:rPr lang="en-US" dirty="0">
                <a:solidFill>
                  <a:srgbClr val="CC0000"/>
                </a:solidFill>
              </a:rPr>
              <a:t>1.00</a:t>
            </a:r>
          </a:p>
        </p:txBody>
      </p:sp>
      <p:pic>
        <p:nvPicPr>
          <p:cNvPr id="28" name="Picture 27">
            <a:extLst>
              <a:ext uri="{FF2B5EF4-FFF2-40B4-BE49-F238E27FC236}">
                <a16:creationId xmlns:a16="http://schemas.microsoft.com/office/drawing/2014/main" id="{4FCCA783-1D43-B4B6-BBB2-3F1739397C77}"/>
              </a:ext>
            </a:extLst>
          </p:cNvPr>
          <p:cNvPicPr>
            <a:picLocks noChangeAspect="1"/>
          </p:cNvPicPr>
          <p:nvPr/>
        </p:nvPicPr>
        <p:blipFill>
          <a:blip r:embed="rId7"/>
          <a:stretch>
            <a:fillRect/>
          </a:stretch>
        </p:blipFill>
        <p:spPr>
          <a:xfrm>
            <a:off x="1271587" y="2004222"/>
            <a:ext cx="9515475" cy="3886200"/>
          </a:xfrm>
          <a:prstGeom prst="rect">
            <a:avLst/>
          </a:prstGeom>
        </p:spPr>
      </p:pic>
    </p:spTree>
    <p:extLst>
      <p:ext uri="{BB962C8B-B14F-4D97-AF65-F5344CB8AC3E}">
        <p14:creationId xmlns:p14="http://schemas.microsoft.com/office/powerpoint/2010/main" val="63273202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Example: Single Perceptron with Sigmoid Activation</a:t>
            </a:r>
          </a:p>
        </p:txBody>
      </p:sp>
      <mc:AlternateContent xmlns:mc="http://schemas.openxmlformats.org/markup-compatibility/2006" xmlns:a14="http://schemas.microsoft.com/office/drawing/2010/main">
        <mc:Choice Requires="a14">
          <p:sp>
            <p:nvSpPr>
              <p:cNvPr id="13" name="Content Placeholder 12">
                <a:extLst>
                  <a:ext uri="{FF2B5EF4-FFF2-40B4-BE49-F238E27FC236}">
                    <a16:creationId xmlns:a16="http://schemas.microsoft.com/office/drawing/2014/main" id="{D6BC5D20-3752-68D0-2485-95FAD4ECA45B}"/>
                  </a:ext>
                </a:extLst>
              </p:cNvPr>
              <p:cNvSpPr>
                <a:spLocks noGrp="1"/>
              </p:cNvSpPr>
              <p:nvPr>
                <p:ph idx="1"/>
              </p:nvPr>
            </p:nvSpPr>
            <p:spPr/>
            <p:txBody>
              <a:bodyPr/>
              <a:lstStyle/>
              <a:p>
                <a:r>
                  <a:rPr lang="en-US" dirty="0">
                    <a:latin typeface="Arial" panose="020B0604020202020204" pitchFamily="34" charset="0"/>
                  </a:rPr>
                  <a:t>Another example: </a:t>
                </a:r>
                <a14:m>
                  <m:oMath xmlns:m="http://schemas.openxmlformats.org/officeDocument/2006/math">
                    <m:r>
                      <a:rPr lang="en-US" i="1">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𝑤</m:t>
                        </m:r>
                        <m:r>
                          <a:rPr lang="en-US" i="1">
                            <a:latin typeface="Cambria Math" panose="02040503050406030204" pitchFamily="18" charset="0"/>
                          </a:rPr>
                          <m:t>,</m:t>
                        </m:r>
                        <m:r>
                          <a:rPr lang="en-US" i="1">
                            <a:latin typeface="Cambria Math" panose="02040503050406030204" pitchFamily="18" charset="0"/>
                          </a:rPr>
                          <m:t>𝑥</m:t>
                        </m:r>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1+</m:t>
                        </m:r>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m:t>
                            </m:r>
                            <m:r>
                              <a:rPr lang="en-US" i="1">
                                <a:latin typeface="Cambria Math" panose="02040503050406030204" pitchFamily="18" charset="0"/>
                              </a:rPr>
                              <m:t>𝑧</m:t>
                            </m:r>
                          </m:sup>
                        </m:sSup>
                      </m:den>
                    </m:f>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1+</m:t>
                        </m:r>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2</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0</m:t>
                                    </m:r>
                                  </m:sub>
                                </m:sSub>
                              </m:e>
                            </m:d>
                          </m:sup>
                        </m:sSup>
                      </m:den>
                    </m:f>
                  </m:oMath>
                </a14:m>
                <a:endParaRPr lang="en-US" dirty="0"/>
              </a:p>
            </p:txBody>
          </p:sp>
        </mc:Choice>
        <mc:Fallback xmlns="">
          <p:sp>
            <p:nvSpPr>
              <p:cNvPr id="13" name="Content Placeholder 12">
                <a:extLst>
                  <a:ext uri="{FF2B5EF4-FFF2-40B4-BE49-F238E27FC236}">
                    <a16:creationId xmlns:a16="http://schemas.microsoft.com/office/drawing/2014/main" id="{D6BC5D20-3752-68D0-2485-95FAD4ECA45B}"/>
                  </a:ext>
                </a:extLst>
              </p:cNvPr>
              <p:cNvSpPr>
                <a:spLocks noGrp="1" noRot="1" noChangeAspect="1" noMove="1" noResize="1" noEditPoints="1" noAdjustHandles="1" noChangeArrowheads="1" noChangeShapeType="1" noTextEdit="1"/>
              </p:cNvSpPr>
              <p:nvPr>
                <p:ph idx="1"/>
              </p:nvPr>
            </p:nvSpPr>
            <p:spPr>
              <a:blipFill>
                <a:blip r:embed="rId2"/>
                <a:stretch>
                  <a:fillRect l="-1474" t="-971"/>
                </a:stretch>
              </a:blipFill>
            </p:spPr>
            <p:txBody>
              <a:bodyPr/>
              <a:lstStyle/>
              <a:p>
                <a:r>
                  <a:rPr lang="en-US">
                    <a:noFill/>
                  </a:rPr>
                  <a:t> </a:t>
                </a:r>
              </a:p>
            </p:txBody>
          </p:sp>
        </mc:Fallback>
      </mc:AlternateContent>
      <p:sp>
        <p:nvSpPr>
          <p:cNvPr id="10" name="Date Placeholder 3">
            <a:extLst>
              <a:ext uri="{FF2B5EF4-FFF2-40B4-BE49-F238E27FC236}">
                <a16:creationId xmlns:a16="http://schemas.microsoft.com/office/drawing/2014/main" id="{CCB2257F-4114-D1B7-CF30-1F05042CD74E}"/>
              </a:ext>
            </a:extLst>
          </p:cNvPr>
          <p:cNvSpPr>
            <a:spLocks noGrp="1"/>
          </p:cNvSpPr>
          <p:nvPr>
            <p:ph type="dt" sz="half" idx="10"/>
          </p:nvPr>
        </p:nvSpPr>
        <p:spPr/>
        <p:txBody>
          <a:bodyPr/>
          <a:lstStyle/>
          <a:p>
            <a:endParaRPr lang="en-US" dirty="0"/>
          </a:p>
        </p:txBody>
      </p:sp>
      <p:sp>
        <p:nvSpPr>
          <p:cNvPr id="11" name="Footer Placeholder 4">
            <a:extLst>
              <a:ext uri="{FF2B5EF4-FFF2-40B4-BE49-F238E27FC236}">
                <a16:creationId xmlns:a16="http://schemas.microsoft.com/office/drawing/2014/main" id="{7AB85986-649C-A888-205A-22AE57F00436}"/>
              </a:ext>
            </a:extLst>
          </p:cNvPr>
          <p:cNvSpPr>
            <a:spLocks noGrp="1"/>
          </p:cNvSpPr>
          <p:nvPr>
            <p:ph type="ftr" sz="quarter" idx="11"/>
          </p:nvPr>
        </p:nvSpPr>
        <p:spPr/>
        <p:txBody>
          <a:bodyPr/>
          <a:lstStyle/>
          <a:p>
            <a:r>
              <a:rPr lang="en-US"/>
              <a:t>Introduction to AI</a:t>
            </a:r>
          </a:p>
        </p:txBody>
      </p:sp>
      <p:sp>
        <p:nvSpPr>
          <p:cNvPr id="12" name="Slide Number Placeholder 5">
            <a:extLst>
              <a:ext uri="{FF2B5EF4-FFF2-40B4-BE49-F238E27FC236}">
                <a16:creationId xmlns:a16="http://schemas.microsoft.com/office/drawing/2014/main" id="{C9064414-EBCB-8AEE-E095-0F3377A28F4F}"/>
              </a:ext>
            </a:extLst>
          </p:cNvPr>
          <p:cNvSpPr>
            <a:spLocks noGrp="1"/>
          </p:cNvSpPr>
          <p:nvPr>
            <p:ph type="sldNum" sz="quarter" idx="12"/>
          </p:nvPr>
        </p:nvSpPr>
        <p:spPr/>
        <p:txBody>
          <a:bodyPr/>
          <a:lstStyle/>
          <a:p>
            <a:fld id="{B7884E68-CE57-44C0-BE0F-84C629DF22D5}" type="slidenum">
              <a:rPr lang="en-US" smtClean="0"/>
              <a:t>66</a:t>
            </a:fld>
            <a:endParaRPr lang="en-US"/>
          </a:p>
        </p:txBody>
      </p:sp>
      <p:sp>
        <p:nvSpPr>
          <p:cNvPr id="5" name="Rectangle 4">
            <a:extLst>
              <a:ext uri="{FF2B5EF4-FFF2-40B4-BE49-F238E27FC236}">
                <a16:creationId xmlns:a16="http://schemas.microsoft.com/office/drawing/2014/main" id="{7465E0E8-A97C-00D1-1146-99452047691B}"/>
              </a:ext>
            </a:extLst>
          </p:cNvPr>
          <p:cNvSpPr/>
          <p:nvPr/>
        </p:nvSpPr>
        <p:spPr>
          <a:xfrm>
            <a:off x="9347199" y="5030885"/>
            <a:ext cx="2406649" cy="598962"/>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E428FFA-44EC-3C3D-9406-981B2A2EDA85}"/>
              </a:ext>
            </a:extLst>
          </p:cNvPr>
          <p:cNvSpPr/>
          <p:nvPr/>
        </p:nvSpPr>
        <p:spPr>
          <a:xfrm>
            <a:off x="9167818" y="3962391"/>
            <a:ext cx="1560217" cy="766544"/>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2A04E7F4-FCFE-C9A2-0C38-1CD185E5A0F1}"/>
              </a:ext>
            </a:extLst>
          </p:cNvPr>
          <p:cNvSpPr txBox="1"/>
          <p:nvPr/>
        </p:nvSpPr>
        <p:spPr>
          <a:xfrm>
            <a:off x="1828802" y="1966878"/>
            <a:ext cx="593432" cy="369332"/>
          </a:xfrm>
          <a:prstGeom prst="rect">
            <a:avLst/>
          </a:prstGeom>
          <a:noFill/>
        </p:spPr>
        <p:txBody>
          <a:bodyPr wrap="none" rtlCol="0">
            <a:spAutoFit/>
          </a:bodyPr>
          <a:lstStyle/>
          <a:p>
            <a:r>
              <a:rPr lang="en-US" dirty="0">
                <a:solidFill>
                  <a:srgbClr val="00B050"/>
                </a:solidFill>
              </a:rPr>
              <a:t>2.00</a:t>
            </a:r>
          </a:p>
        </p:txBody>
      </p:sp>
      <p:sp>
        <p:nvSpPr>
          <p:cNvPr id="8" name="TextBox 7">
            <a:extLst>
              <a:ext uri="{FF2B5EF4-FFF2-40B4-BE49-F238E27FC236}">
                <a16:creationId xmlns:a16="http://schemas.microsoft.com/office/drawing/2014/main" id="{567667F9-56D3-A7FA-FC66-0B5651CEBF8F}"/>
              </a:ext>
            </a:extLst>
          </p:cNvPr>
          <p:cNvSpPr txBox="1"/>
          <p:nvPr/>
        </p:nvSpPr>
        <p:spPr>
          <a:xfrm>
            <a:off x="1822161" y="2758016"/>
            <a:ext cx="663964" cy="369332"/>
          </a:xfrm>
          <a:prstGeom prst="rect">
            <a:avLst/>
          </a:prstGeom>
          <a:noFill/>
        </p:spPr>
        <p:txBody>
          <a:bodyPr wrap="none" rtlCol="0">
            <a:spAutoFit/>
          </a:bodyPr>
          <a:lstStyle/>
          <a:p>
            <a:r>
              <a:rPr lang="en-US" dirty="0">
                <a:solidFill>
                  <a:srgbClr val="00B050"/>
                </a:solidFill>
              </a:rPr>
              <a:t>-1.00</a:t>
            </a:r>
          </a:p>
        </p:txBody>
      </p:sp>
      <p:sp>
        <p:nvSpPr>
          <p:cNvPr id="16" name="TextBox 15">
            <a:extLst>
              <a:ext uri="{FF2B5EF4-FFF2-40B4-BE49-F238E27FC236}">
                <a16:creationId xmlns:a16="http://schemas.microsoft.com/office/drawing/2014/main" id="{181D9952-05F8-02A1-4375-ED4649F12242}"/>
              </a:ext>
            </a:extLst>
          </p:cNvPr>
          <p:cNvSpPr txBox="1"/>
          <p:nvPr/>
        </p:nvSpPr>
        <p:spPr>
          <a:xfrm>
            <a:off x="1793536" y="3522427"/>
            <a:ext cx="663964" cy="369332"/>
          </a:xfrm>
          <a:prstGeom prst="rect">
            <a:avLst/>
          </a:prstGeom>
          <a:noFill/>
        </p:spPr>
        <p:txBody>
          <a:bodyPr wrap="none" rtlCol="0">
            <a:spAutoFit/>
          </a:bodyPr>
          <a:lstStyle/>
          <a:p>
            <a:r>
              <a:rPr lang="en-US" dirty="0">
                <a:solidFill>
                  <a:srgbClr val="00B050"/>
                </a:solidFill>
              </a:rPr>
              <a:t>-3.00</a:t>
            </a:r>
          </a:p>
        </p:txBody>
      </p:sp>
      <p:sp>
        <p:nvSpPr>
          <p:cNvPr id="17" name="TextBox 16">
            <a:extLst>
              <a:ext uri="{FF2B5EF4-FFF2-40B4-BE49-F238E27FC236}">
                <a16:creationId xmlns:a16="http://schemas.microsoft.com/office/drawing/2014/main" id="{1248438E-1A55-036E-AA05-CF2BABFC5255}"/>
              </a:ext>
            </a:extLst>
          </p:cNvPr>
          <p:cNvSpPr txBox="1"/>
          <p:nvPr/>
        </p:nvSpPr>
        <p:spPr>
          <a:xfrm>
            <a:off x="1828802" y="4445818"/>
            <a:ext cx="663964" cy="369332"/>
          </a:xfrm>
          <a:prstGeom prst="rect">
            <a:avLst/>
          </a:prstGeom>
          <a:noFill/>
        </p:spPr>
        <p:txBody>
          <a:bodyPr wrap="none" rtlCol="0">
            <a:spAutoFit/>
          </a:bodyPr>
          <a:lstStyle/>
          <a:p>
            <a:r>
              <a:rPr lang="en-US" dirty="0">
                <a:solidFill>
                  <a:srgbClr val="00B050"/>
                </a:solidFill>
              </a:rPr>
              <a:t>-2.00</a:t>
            </a:r>
          </a:p>
        </p:txBody>
      </p:sp>
      <p:sp>
        <p:nvSpPr>
          <p:cNvPr id="18" name="TextBox 17">
            <a:extLst>
              <a:ext uri="{FF2B5EF4-FFF2-40B4-BE49-F238E27FC236}">
                <a16:creationId xmlns:a16="http://schemas.microsoft.com/office/drawing/2014/main" id="{85823F97-6836-FCA1-FF3C-AB1A9A25D0E6}"/>
              </a:ext>
            </a:extLst>
          </p:cNvPr>
          <p:cNvSpPr txBox="1"/>
          <p:nvPr/>
        </p:nvSpPr>
        <p:spPr>
          <a:xfrm>
            <a:off x="1863145" y="5260515"/>
            <a:ext cx="663964" cy="369332"/>
          </a:xfrm>
          <a:prstGeom prst="rect">
            <a:avLst/>
          </a:prstGeom>
          <a:noFill/>
        </p:spPr>
        <p:txBody>
          <a:bodyPr wrap="none" rtlCol="0">
            <a:spAutoFit/>
          </a:bodyPr>
          <a:lstStyle/>
          <a:p>
            <a:r>
              <a:rPr lang="en-US" dirty="0">
                <a:solidFill>
                  <a:srgbClr val="00B050"/>
                </a:solidFill>
              </a:rPr>
              <a:t>-3.00</a:t>
            </a:r>
          </a:p>
        </p:txBody>
      </p:sp>
      <p:sp>
        <p:nvSpPr>
          <p:cNvPr id="9" name="TextBox 8">
            <a:extLst>
              <a:ext uri="{FF2B5EF4-FFF2-40B4-BE49-F238E27FC236}">
                <a16:creationId xmlns:a16="http://schemas.microsoft.com/office/drawing/2014/main" id="{9263CC86-54B7-7069-726D-066C37FF5A35}"/>
              </a:ext>
            </a:extLst>
          </p:cNvPr>
          <p:cNvSpPr txBox="1"/>
          <p:nvPr/>
        </p:nvSpPr>
        <p:spPr>
          <a:xfrm>
            <a:off x="3325165" y="2388684"/>
            <a:ext cx="663964" cy="369332"/>
          </a:xfrm>
          <a:prstGeom prst="rect">
            <a:avLst/>
          </a:prstGeom>
          <a:noFill/>
        </p:spPr>
        <p:txBody>
          <a:bodyPr wrap="none" rtlCol="0">
            <a:spAutoFit/>
          </a:bodyPr>
          <a:lstStyle/>
          <a:p>
            <a:r>
              <a:rPr lang="en-US" dirty="0">
                <a:solidFill>
                  <a:srgbClr val="00B050"/>
                </a:solidFill>
              </a:rPr>
              <a:t>-2.00</a:t>
            </a:r>
          </a:p>
        </p:txBody>
      </p:sp>
      <p:sp>
        <p:nvSpPr>
          <p:cNvPr id="14" name="TextBox 13">
            <a:extLst>
              <a:ext uri="{FF2B5EF4-FFF2-40B4-BE49-F238E27FC236}">
                <a16:creationId xmlns:a16="http://schemas.microsoft.com/office/drawing/2014/main" id="{1D6D6BF5-A76C-2F97-1097-9C06FE749849}"/>
              </a:ext>
            </a:extLst>
          </p:cNvPr>
          <p:cNvSpPr txBox="1"/>
          <p:nvPr/>
        </p:nvSpPr>
        <p:spPr>
          <a:xfrm>
            <a:off x="3219452" y="3976331"/>
            <a:ext cx="593432" cy="369332"/>
          </a:xfrm>
          <a:prstGeom prst="rect">
            <a:avLst/>
          </a:prstGeom>
          <a:noFill/>
        </p:spPr>
        <p:txBody>
          <a:bodyPr wrap="none" rtlCol="0">
            <a:spAutoFit/>
          </a:bodyPr>
          <a:lstStyle/>
          <a:p>
            <a:r>
              <a:rPr lang="en-US" dirty="0">
                <a:solidFill>
                  <a:srgbClr val="00B050"/>
                </a:solidFill>
              </a:rPr>
              <a:t>6.00</a:t>
            </a:r>
          </a:p>
        </p:txBody>
      </p:sp>
      <p:sp>
        <p:nvSpPr>
          <p:cNvPr id="19" name="TextBox 18">
            <a:extLst>
              <a:ext uri="{FF2B5EF4-FFF2-40B4-BE49-F238E27FC236}">
                <a16:creationId xmlns:a16="http://schemas.microsoft.com/office/drawing/2014/main" id="{8DAB8B16-8F45-AD1B-9BB9-50800D62F7C1}"/>
              </a:ext>
            </a:extLst>
          </p:cNvPr>
          <p:cNvSpPr txBox="1"/>
          <p:nvPr/>
        </p:nvSpPr>
        <p:spPr>
          <a:xfrm>
            <a:off x="4553489" y="3066317"/>
            <a:ext cx="593432" cy="369332"/>
          </a:xfrm>
          <a:prstGeom prst="rect">
            <a:avLst/>
          </a:prstGeom>
          <a:noFill/>
        </p:spPr>
        <p:txBody>
          <a:bodyPr wrap="none" rtlCol="0">
            <a:spAutoFit/>
          </a:bodyPr>
          <a:lstStyle/>
          <a:p>
            <a:r>
              <a:rPr lang="en-US" dirty="0">
                <a:solidFill>
                  <a:srgbClr val="00B050"/>
                </a:solidFill>
              </a:rPr>
              <a:t>4.00</a:t>
            </a:r>
          </a:p>
        </p:txBody>
      </p:sp>
      <p:sp>
        <p:nvSpPr>
          <p:cNvPr id="20" name="TextBox 19">
            <a:extLst>
              <a:ext uri="{FF2B5EF4-FFF2-40B4-BE49-F238E27FC236}">
                <a16:creationId xmlns:a16="http://schemas.microsoft.com/office/drawing/2014/main" id="{70312291-8129-288C-099D-13A9B9E5616C}"/>
              </a:ext>
            </a:extLst>
          </p:cNvPr>
          <p:cNvSpPr txBox="1"/>
          <p:nvPr/>
        </p:nvSpPr>
        <p:spPr>
          <a:xfrm>
            <a:off x="6854632" y="3978594"/>
            <a:ext cx="663964" cy="369332"/>
          </a:xfrm>
          <a:prstGeom prst="rect">
            <a:avLst/>
          </a:prstGeom>
          <a:noFill/>
        </p:spPr>
        <p:txBody>
          <a:bodyPr wrap="none" rtlCol="0">
            <a:spAutoFit/>
          </a:bodyPr>
          <a:lstStyle/>
          <a:p>
            <a:r>
              <a:rPr lang="en-US" dirty="0">
                <a:solidFill>
                  <a:srgbClr val="00B050"/>
                </a:solidFill>
              </a:rPr>
              <a:t>-1.00</a:t>
            </a:r>
          </a:p>
        </p:txBody>
      </p:sp>
      <p:sp>
        <p:nvSpPr>
          <p:cNvPr id="21" name="TextBox 20">
            <a:extLst>
              <a:ext uri="{FF2B5EF4-FFF2-40B4-BE49-F238E27FC236}">
                <a16:creationId xmlns:a16="http://schemas.microsoft.com/office/drawing/2014/main" id="{78A919D6-326A-8047-1504-CBD09AFDD096}"/>
              </a:ext>
            </a:extLst>
          </p:cNvPr>
          <p:cNvSpPr txBox="1"/>
          <p:nvPr/>
        </p:nvSpPr>
        <p:spPr>
          <a:xfrm>
            <a:off x="5665398" y="3947481"/>
            <a:ext cx="593432" cy="369332"/>
          </a:xfrm>
          <a:prstGeom prst="rect">
            <a:avLst/>
          </a:prstGeom>
          <a:noFill/>
        </p:spPr>
        <p:txBody>
          <a:bodyPr wrap="none" rtlCol="0">
            <a:spAutoFit/>
          </a:bodyPr>
          <a:lstStyle/>
          <a:p>
            <a:r>
              <a:rPr lang="en-US" dirty="0">
                <a:solidFill>
                  <a:srgbClr val="00B050"/>
                </a:solidFill>
              </a:rPr>
              <a:t>1.00</a:t>
            </a:r>
          </a:p>
        </p:txBody>
      </p:sp>
      <p:sp>
        <p:nvSpPr>
          <p:cNvPr id="22" name="TextBox 21">
            <a:extLst>
              <a:ext uri="{FF2B5EF4-FFF2-40B4-BE49-F238E27FC236}">
                <a16:creationId xmlns:a16="http://schemas.microsoft.com/office/drawing/2014/main" id="{FCC6A1DA-A3D1-19F1-5171-51BE0C75F703}"/>
              </a:ext>
            </a:extLst>
          </p:cNvPr>
          <p:cNvSpPr txBox="1"/>
          <p:nvPr/>
        </p:nvSpPr>
        <p:spPr>
          <a:xfrm>
            <a:off x="7962806" y="3976331"/>
            <a:ext cx="593432" cy="369332"/>
          </a:xfrm>
          <a:prstGeom prst="rect">
            <a:avLst/>
          </a:prstGeom>
          <a:noFill/>
        </p:spPr>
        <p:txBody>
          <a:bodyPr wrap="none" rtlCol="0">
            <a:spAutoFit/>
          </a:bodyPr>
          <a:lstStyle/>
          <a:p>
            <a:r>
              <a:rPr lang="en-US" dirty="0">
                <a:solidFill>
                  <a:srgbClr val="00B050"/>
                </a:solidFill>
              </a:rPr>
              <a:t>0.37</a:t>
            </a:r>
          </a:p>
        </p:txBody>
      </p:sp>
      <p:sp>
        <p:nvSpPr>
          <p:cNvPr id="23" name="TextBox 22">
            <a:extLst>
              <a:ext uri="{FF2B5EF4-FFF2-40B4-BE49-F238E27FC236}">
                <a16:creationId xmlns:a16="http://schemas.microsoft.com/office/drawing/2014/main" id="{E0626DE1-614A-E46B-3927-3CDAD4ED15D9}"/>
              </a:ext>
            </a:extLst>
          </p:cNvPr>
          <p:cNvSpPr txBox="1"/>
          <p:nvPr/>
        </p:nvSpPr>
        <p:spPr>
          <a:xfrm>
            <a:off x="9110667" y="3976331"/>
            <a:ext cx="593432" cy="369332"/>
          </a:xfrm>
          <a:prstGeom prst="rect">
            <a:avLst/>
          </a:prstGeom>
          <a:noFill/>
        </p:spPr>
        <p:txBody>
          <a:bodyPr wrap="none" rtlCol="0">
            <a:spAutoFit/>
          </a:bodyPr>
          <a:lstStyle/>
          <a:p>
            <a:r>
              <a:rPr lang="en-US" dirty="0">
                <a:solidFill>
                  <a:srgbClr val="00B050"/>
                </a:solidFill>
              </a:rPr>
              <a:t>1.37</a:t>
            </a:r>
          </a:p>
        </p:txBody>
      </p:sp>
      <p:sp>
        <p:nvSpPr>
          <p:cNvPr id="24" name="TextBox 23">
            <a:extLst>
              <a:ext uri="{FF2B5EF4-FFF2-40B4-BE49-F238E27FC236}">
                <a16:creationId xmlns:a16="http://schemas.microsoft.com/office/drawing/2014/main" id="{A6A4BC33-AE3A-6B30-1478-7A73FCBD4A80}"/>
              </a:ext>
            </a:extLst>
          </p:cNvPr>
          <p:cNvSpPr txBox="1"/>
          <p:nvPr/>
        </p:nvSpPr>
        <p:spPr>
          <a:xfrm>
            <a:off x="10134604" y="3962391"/>
            <a:ext cx="593432" cy="369332"/>
          </a:xfrm>
          <a:prstGeom prst="rect">
            <a:avLst/>
          </a:prstGeom>
          <a:noFill/>
        </p:spPr>
        <p:txBody>
          <a:bodyPr wrap="none" rtlCol="0">
            <a:spAutoFit/>
          </a:bodyPr>
          <a:lstStyle/>
          <a:p>
            <a:r>
              <a:rPr lang="en-US" dirty="0">
                <a:solidFill>
                  <a:srgbClr val="00B050"/>
                </a:solidFill>
              </a:rPr>
              <a:t>0.73</a:t>
            </a:r>
          </a:p>
        </p:txBody>
      </p:sp>
      <mc:AlternateContent xmlns:mc="http://schemas.openxmlformats.org/markup-compatibility/2006" xmlns:a14="http://schemas.microsoft.com/office/drawing/2010/main">
        <mc:Choice Requires="a14">
          <p:graphicFrame>
            <p:nvGraphicFramePr>
              <p:cNvPr id="25" name="Table 25">
                <a:extLst>
                  <a:ext uri="{FF2B5EF4-FFF2-40B4-BE49-F238E27FC236}">
                    <a16:creationId xmlns:a16="http://schemas.microsoft.com/office/drawing/2014/main" id="{55F725B8-8787-EF78-DC2F-751B990CC21E}"/>
                  </a:ext>
                </a:extLst>
              </p:cNvPr>
              <p:cNvGraphicFramePr>
                <a:graphicFrameLocks noGrp="1"/>
              </p:cNvGraphicFramePr>
              <p:nvPr/>
            </p:nvGraphicFramePr>
            <p:xfrm>
              <a:off x="6609680" y="5016945"/>
              <a:ext cx="5240090" cy="1225804"/>
            </p:xfrm>
            <a:graphic>
              <a:graphicData uri="http://schemas.openxmlformats.org/drawingml/2006/table">
                <a:tbl>
                  <a:tblPr firstRow="1" bandRow="1">
                    <a:tableStyleId>{5940675A-B579-460E-94D1-54222C63F5DA}</a:tableStyleId>
                  </a:tblPr>
                  <a:tblGrid>
                    <a:gridCol w="2573090">
                      <a:extLst>
                        <a:ext uri="{9D8B030D-6E8A-4147-A177-3AD203B41FA5}">
                          <a16:colId xmlns:a16="http://schemas.microsoft.com/office/drawing/2014/main" val="848589444"/>
                        </a:ext>
                      </a:extLst>
                    </a:gridCol>
                    <a:gridCol w="2667000">
                      <a:extLst>
                        <a:ext uri="{9D8B030D-6E8A-4147-A177-3AD203B41FA5}">
                          <a16:colId xmlns:a16="http://schemas.microsoft.com/office/drawing/2014/main" val="3912063689"/>
                        </a:ext>
                      </a:extLst>
                    </a:gridCol>
                  </a:tblGrid>
                  <a:tr h="370840">
                    <a:tc>
                      <a:txBody>
                        <a:bodyPr/>
                        <a:lstStyle/>
                        <a:p>
                          <a:pPr/>
                          <a14:m>
                            <m:oMathPara xmlns:m="http://schemas.openxmlformats.org/officeDocument/2006/math">
                              <m:oMathParaPr>
                                <m:jc m:val="centerGroup"/>
                              </m:oMathParaPr>
                              <m:oMath xmlns:m="http://schemas.openxmlformats.org/officeDocument/2006/math">
                                <m:r>
                                  <a:rPr lang="en-US" b="1" smtClean="0">
                                    <a:latin typeface="Cambria Math" panose="02040503050406030204" pitchFamily="18" charset="0"/>
                                  </a:rPr>
                                  <m:t>𝒇</m:t>
                                </m:r>
                                <m:d>
                                  <m:dPr>
                                    <m:ctrlPr>
                                      <a:rPr lang="en-US" b="1" i="1" smtClean="0">
                                        <a:latin typeface="Cambria Math" panose="02040503050406030204" pitchFamily="18" charset="0"/>
                                      </a:rPr>
                                    </m:ctrlPr>
                                  </m:dPr>
                                  <m:e>
                                    <m:r>
                                      <a:rPr lang="en-US" b="1" smtClean="0">
                                        <a:latin typeface="Cambria Math" panose="02040503050406030204" pitchFamily="18" charset="0"/>
                                      </a:rPr>
                                      <m:t>𝒙</m:t>
                                    </m:r>
                                  </m:e>
                                </m:d>
                                <m:r>
                                  <a:rPr lang="en-US" b="1" smtClean="0">
                                    <a:latin typeface="Cambria Math" panose="02040503050406030204" pitchFamily="18" charset="0"/>
                                  </a:rPr>
                                  <m:t>=</m:t>
                                </m:r>
                                <m:sSup>
                                  <m:sSupPr>
                                    <m:ctrlPr>
                                      <a:rPr lang="en-US" b="1" i="1" smtClean="0">
                                        <a:latin typeface="Cambria Math" panose="02040503050406030204" pitchFamily="18" charset="0"/>
                                      </a:rPr>
                                    </m:ctrlPr>
                                  </m:sSupPr>
                                  <m:e>
                                    <m:r>
                                      <a:rPr lang="en-US" b="1" smtClean="0">
                                        <a:latin typeface="Cambria Math" panose="02040503050406030204" pitchFamily="18" charset="0"/>
                                      </a:rPr>
                                      <m:t>𝒆</m:t>
                                    </m:r>
                                  </m:e>
                                  <m:sup>
                                    <m:r>
                                      <a:rPr lang="en-US" b="1" smtClean="0">
                                        <a:latin typeface="Cambria Math" panose="02040503050406030204" pitchFamily="18" charset="0"/>
                                      </a:rPr>
                                      <m:t>𝒙</m:t>
                                    </m:r>
                                  </m:sup>
                                </m:sSup>
                                <m:r>
                                  <a:rPr lang="en-US" b="1" smtClean="0">
                                    <a:latin typeface="Cambria Math" panose="02040503050406030204" pitchFamily="18" charset="0"/>
                                  </a:rPr>
                                  <m:t> → </m:t>
                                </m:r>
                                <m:f>
                                  <m:fPr>
                                    <m:ctrlPr>
                                      <a:rPr lang="en-US" b="1" i="1" smtClean="0">
                                        <a:latin typeface="Cambria Math" panose="02040503050406030204" pitchFamily="18" charset="0"/>
                                      </a:rPr>
                                    </m:ctrlPr>
                                  </m:fPr>
                                  <m:num>
                                    <m:r>
                                      <a:rPr lang="en-US" b="1" smtClean="0">
                                        <a:latin typeface="Cambria Math" panose="02040503050406030204" pitchFamily="18" charset="0"/>
                                      </a:rPr>
                                      <m:t>𝒅𝒇</m:t>
                                    </m:r>
                                  </m:num>
                                  <m:den>
                                    <m:r>
                                      <a:rPr lang="en-US" b="1" smtClean="0">
                                        <a:latin typeface="Cambria Math" panose="02040503050406030204" pitchFamily="18" charset="0"/>
                                      </a:rPr>
                                      <m:t>𝒅𝒙</m:t>
                                    </m:r>
                                  </m:den>
                                </m:f>
                                <m:r>
                                  <a:rPr lang="en-US" b="1" smtClean="0">
                                    <a:latin typeface="Cambria Math" panose="02040503050406030204" pitchFamily="18" charset="0"/>
                                  </a:rPr>
                                  <m:t>=</m:t>
                                </m:r>
                                <m:sSup>
                                  <m:sSupPr>
                                    <m:ctrlPr>
                                      <a:rPr lang="en-US" b="1" i="1" smtClean="0">
                                        <a:latin typeface="Cambria Math" panose="02040503050406030204" pitchFamily="18" charset="0"/>
                                      </a:rPr>
                                    </m:ctrlPr>
                                  </m:sSupPr>
                                  <m:e>
                                    <m:r>
                                      <a:rPr lang="en-US" b="1" smtClean="0">
                                        <a:latin typeface="Cambria Math" panose="02040503050406030204" pitchFamily="18" charset="0"/>
                                      </a:rPr>
                                      <m:t>𝒆</m:t>
                                    </m:r>
                                  </m:e>
                                  <m:sup>
                                    <m:r>
                                      <a:rPr lang="en-US" b="1" smtClean="0">
                                        <a:latin typeface="Cambria Math" panose="02040503050406030204" pitchFamily="18" charset="0"/>
                                      </a:rPr>
                                      <m:t>𝒙</m:t>
                                    </m:r>
                                  </m:sup>
                                </m:sSup>
                              </m:oMath>
                            </m:oMathPara>
                          </a14:m>
                          <a:endParaRPr lang="en-US" dirty="0"/>
                        </a:p>
                      </a:txBody>
                      <a:tcPr/>
                    </a:tc>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1" smtClean="0">
                                    <a:latin typeface="Cambria Math" panose="02040503050406030204" pitchFamily="18" charset="0"/>
                                  </a:rPr>
                                  <m:t>𝒇</m:t>
                                </m:r>
                                <m:d>
                                  <m:dPr>
                                    <m:ctrlPr>
                                      <a:rPr lang="en-US" b="1" i="1" smtClean="0">
                                        <a:latin typeface="Cambria Math" panose="02040503050406030204" pitchFamily="18" charset="0"/>
                                      </a:rPr>
                                    </m:ctrlPr>
                                  </m:dPr>
                                  <m:e>
                                    <m:r>
                                      <a:rPr lang="en-US" b="1" smtClean="0">
                                        <a:latin typeface="Cambria Math" panose="02040503050406030204" pitchFamily="18" charset="0"/>
                                      </a:rPr>
                                      <m:t>𝒙</m:t>
                                    </m:r>
                                  </m:e>
                                </m:d>
                                <m:r>
                                  <a:rPr lang="en-US" b="1" smtClean="0">
                                    <a:latin typeface="Cambria Math" panose="02040503050406030204" pitchFamily="18" charset="0"/>
                                  </a:rPr>
                                  <m:t>=</m:t>
                                </m:r>
                                <m:f>
                                  <m:fPr>
                                    <m:ctrlPr>
                                      <a:rPr lang="en-US" b="1" i="1" smtClean="0">
                                        <a:latin typeface="Cambria Math" panose="02040503050406030204" pitchFamily="18" charset="0"/>
                                      </a:rPr>
                                    </m:ctrlPr>
                                  </m:fPr>
                                  <m:num>
                                    <m:r>
                                      <a:rPr lang="en-US" b="1" smtClean="0">
                                        <a:latin typeface="Cambria Math" panose="02040503050406030204" pitchFamily="18" charset="0"/>
                                      </a:rPr>
                                      <m:t>𝟏</m:t>
                                    </m:r>
                                  </m:num>
                                  <m:den>
                                    <m:r>
                                      <a:rPr lang="en-US" b="1" smtClean="0">
                                        <a:latin typeface="Cambria Math" panose="02040503050406030204" pitchFamily="18" charset="0"/>
                                      </a:rPr>
                                      <m:t>𝒙</m:t>
                                    </m:r>
                                  </m:den>
                                </m:f>
                                <m:r>
                                  <a:rPr lang="en-US" b="1" smtClean="0">
                                    <a:latin typeface="Cambria Math" panose="02040503050406030204" pitchFamily="18" charset="0"/>
                                  </a:rPr>
                                  <m:t>→ </m:t>
                                </m:r>
                                <m:f>
                                  <m:fPr>
                                    <m:ctrlPr>
                                      <a:rPr lang="en-US" b="1" i="1" smtClean="0">
                                        <a:latin typeface="Cambria Math" panose="02040503050406030204" pitchFamily="18" charset="0"/>
                                      </a:rPr>
                                    </m:ctrlPr>
                                  </m:fPr>
                                  <m:num>
                                    <m:r>
                                      <a:rPr lang="en-US" b="1" smtClean="0">
                                        <a:latin typeface="Cambria Math" panose="02040503050406030204" pitchFamily="18" charset="0"/>
                                      </a:rPr>
                                      <m:t>𝒅𝒇</m:t>
                                    </m:r>
                                  </m:num>
                                  <m:den>
                                    <m:r>
                                      <a:rPr lang="en-US" b="1" smtClean="0">
                                        <a:latin typeface="Cambria Math" panose="02040503050406030204" pitchFamily="18" charset="0"/>
                                      </a:rPr>
                                      <m:t>𝒅𝒙</m:t>
                                    </m:r>
                                  </m:den>
                                </m:f>
                                <m:r>
                                  <a:rPr lang="en-US" b="1" smtClean="0">
                                    <a:latin typeface="Cambria Math" panose="02040503050406030204" pitchFamily="18" charset="0"/>
                                  </a:rPr>
                                  <m:t>=−</m:t>
                                </m:r>
                                <m:f>
                                  <m:fPr>
                                    <m:ctrlPr>
                                      <a:rPr lang="en-US" b="1" i="1" smtClean="0">
                                        <a:latin typeface="Cambria Math" panose="02040503050406030204" pitchFamily="18" charset="0"/>
                                      </a:rPr>
                                    </m:ctrlPr>
                                  </m:fPr>
                                  <m:num>
                                    <m:r>
                                      <a:rPr lang="en-US" b="1" smtClean="0">
                                        <a:latin typeface="Cambria Math" panose="02040503050406030204" pitchFamily="18" charset="0"/>
                                      </a:rPr>
                                      <m:t>𝟏</m:t>
                                    </m:r>
                                  </m:num>
                                  <m:den>
                                    <m:sSup>
                                      <m:sSupPr>
                                        <m:ctrlPr>
                                          <a:rPr lang="en-US" b="1" i="1" smtClean="0">
                                            <a:latin typeface="Cambria Math" panose="02040503050406030204" pitchFamily="18" charset="0"/>
                                          </a:rPr>
                                        </m:ctrlPr>
                                      </m:sSupPr>
                                      <m:e>
                                        <m:r>
                                          <a:rPr lang="en-US" b="1" smtClean="0">
                                            <a:latin typeface="Cambria Math" panose="02040503050406030204" pitchFamily="18" charset="0"/>
                                          </a:rPr>
                                          <m:t>𝒙</m:t>
                                        </m:r>
                                      </m:e>
                                      <m:sup>
                                        <m:r>
                                          <a:rPr lang="en-US" b="1" smtClean="0">
                                            <a:latin typeface="Cambria Math" panose="02040503050406030204" pitchFamily="18" charset="0"/>
                                          </a:rPr>
                                          <m:t>𝟐</m:t>
                                        </m:r>
                                      </m:sup>
                                    </m:sSup>
                                  </m:den>
                                </m:f>
                              </m:oMath>
                            </m:oMathPara>
                          </a14:m>
                          <a:endParaRPr lang="en-US" dirty="0"/>
                        </a:p>
                      </a:txBody>
                      <a:tcPr/>
                    </a:tc>
                    <a:extLst>
                      <a:ext uri="{0D108BD9-81ED-4DB2-BD59-A6C34878D82A}">
                        <a16:rowId xmlns:a16="http://schemas.microsoft.com/office/drawing/2014/main" val="2177242509"/>
                      </a:ext>
                    </a:extLst>
                  </a:tr>
                  <a:tr h="370840">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1" smtClean="0">
                                    <a:latin typeface="Cambria Math" panose="02040503050406030204" pitchFamily="18" charset="0"/>
                                  </a:rPr>
                                  <m:t>𝒇</m:t>
                                </m:r>
                                <m:d>
                                  <m:dPr>
                                    <m:ctrlPr>
                                      <a:rPr lang="en-US" b="1" i="1" smtClean="0">
                                        <a:latin typeface="Cambria Math" panose="02040503050406030204" pitchFamily="18" charset="0"/>
                                      </a:rPr>
                                    </m:ctrlPr>
                                  </m:dPr>
                                  <m:e>
                                    <m:r>
                                      <a:rPr lang="en-US" b="1" smtClean="0">
                                        <a:latin typeface="Cambria Math" panose="02040503050406030204" pitchFamily="18" charset="0"/>
                                      </a:rPr>
                                      <m:t>𝒙</m:t>
                                    </m:r>
                                  </m:e>
                                </m:d>
                                <m:r>
                                  <a:rPr lang="en-US" b="1" smtClean="0">
                                    <a:latin typeface="Cambria Math" panose="02040503050406030204" pitchFamily="18" charset="0"/>
                                  </a:rPr>
                                  <m:t>=</m:t>
                                </m:r>
                                <m:r>
                                  <a:rPr lang="en-US" b="1" smtClean="0">
                                    <a:latin typeface="Cambria Math" panose="02040503050406030204" pitchFamily="18" charset="0"/>
                                  </a:rPr>
                                  <m:t>𝒂𝒙</m:t>
                                </m:r>
                                <m:r>
                                  <a:rPr lang="en-US" b="1" smtClean="0">
                                    <a:latin typeface="Cambria Math" panose="02040503050406030204" pitchFamily="18" charset="0"/>
                                  </a:rPr>
                                  <m:t> → </m:t>
                                </m:r>
                                <m:f>
                                  <m:fPr>
                                    <m:ctrlPr>
                                      <a:rPr lang="en-US" b="1" i="1" smtClean="0">
                                        <a:latin typeface="Cambria Math" panose="02040503050406030204" pitchFamily="18" charset="0"/>
                                      </a:rPr>
                                    </m:ctrlPr>
                                  </m:fPr>
                                  <m:num>
                                    <m:r>
                                      <a:rPr lang="en-US" b="1" smtClean="0">
                                        <a:latin typeface="Cambria Math" panose="02040503050406030204" pitchFamily="18" charset="0"/>
                                      </a:rPr>
                                      <m:t>𝒅𝒇</m:t>
                                    </m:r>
                                  </m:num>
                                  <m:den>
                                    <m:r>
                                      <a:rPr lang="en-US" b="1" smtClean="0">
                                        <a:latin typeface="Cambria Math" panose="02040503050406030204" pitchFamily="18" charset="0"/>
                                      </a:rPr>
                                      <m:t>𝒅𝒙</m:t>
                                    </m:r>
                                  </m:den>
                                </m:f>
                                <m:r>
                                  <a:rPr lang="en-US" b="1" smtClean="0">
                                    <a:latin typeface="Cambria Math" panose="02040503050406030204" pitchFamily="18" charset="0"/>
                                  </a:rPr>
                                  <m:t>=</m:t>
                                </m:r>
                                <m:r>
                                  <a:rPr lang="en-US" b="1" smtClean="0">
                                    <a:latin typeface="Cambria Math" panose="02040503050406030204" pitchFamily="18" charset="0"/>
                                  </a:rPr>
                                  <m:t>𝒂</m:t>
                                </m:r>
                              </m:oMath>
                            </m:oMathPara>
                          </a14:m>
                          <a:endParaRPr lang="en-US" dirty="0"/>
                        </a:p>
                      </a:txBody>
                      <a:tcPr/>
                    </a:tc>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1" smtClean="0">
                                    <a:latin typeface="Cambria Math" panose="02040503050406030204" pitchFamily="18" charset="0"/>
                                  </a:rPr>
                                  <m:t>𝒇</m:t>
                                </m:r>
                                <m:d>
                                  <m:dPr>
                                    <m:ctrlPr>
                                      <a:rPr lang="en-US" b="1" i="1" smtClean="0">
                                        <a:latin typeface="Cambria Math" panose="02040503050406030204" pitchFamily="18" charset="0"/>
                                      </a:rPr>
                                    </m:ctrlPr>
                                  </m:dPr>
                                  <m:e>
                                    <m:r>
                                      <a:rPr lang="en-US" b="1" smtClean="0">
                                        <a:latin typeface="Cambria Math" panose="02040503050406030204" pitchFamily="18" charset="0"/>
                                      </a:rPr>
                                      <m:t>𝒙</m:t>
                                    </m:r>
                                  </m:e>
                                </m:d>
                                <m:r>
                                  <a:rPr lang="en-US" b="1" smtClean="0">
                                    <a:latin typeface="Cambria Math" panose="02040503050406030204" pitchFamily="18" charset="0"/>
                                  </a:rPr>
                                  <m:t>=</m:t>
                                </m:r>
                                <m:r>
                                  <a:rPr lang="en-US" b="1" smtClean="0">
                                    <a:latin typeface="Cambria Math" panose="02040503050406030204" pitchFamily="18" charset="0"/>
                                  </a:rPr>
                                  <m:t>𝒄</m:t>
                                </m:r>
                                <m:r>
                                  <a:rPr lang="en-US" b="1" smtClean="0">
                                    <a:latin typeface="Cambria Math" panose="02040503050406030204" pitchFamily="18" charset="0"/>
                                  </a:rPr>
                                  <m:t>+</m:t>
                                </m:r>
                                <m:r>
                                  <a:rPr lang="en-US" b="1" smtClean="0">
                                    <a:latin typeface="Cambria Math" panose="02040503050406030204" pitchFamily="18" charset="0"/>
                                  </a:rPr>
                                  <m:t>𝒙</m:t>
                                </m:r>
                                <m:r>
                                  <a:rPr lang="en-US" b="1" smtClean="0">
                                    <a:latin typeface="Cambria Math" panose="02040503050406030204" pitchFamily="18" charset="0"/>
                                  </a:rPr>
                                  <m:t> → </m:t>
                                </m:r>
                                <m:f>
                                  <m:fPr>
                                    <m:ctrlPr>
                                      <a:rPr lang="en-US" b="1" i="1" smtClean="0">
                                        <a:latin typeface="Cambria Math" panose="02040503050406030204" pitchFamily="18" charset="0"/>
                                      </a:rPr>
                                    </m:ctrlPr>
                                  </m:fPr>
                                  <m:num>
                                    <m:r>
                                      <a:rPr lang="en-US" b="1" smtClean="0">
                                        <a:latin typeface="Cambria Math" panose="02040503050406030204" pitchFamily="18" charset="0"/>
                                      </a:rPr>
                                      <m:t>𝒅𝒇</m:t>
                                    </m:r>
                                  </m:num>
                                  <m:den>
                                    <m:r>
                                      <a:rPr lang="en-US" b="1" smtClean="0">
                                        <a:latin typeface="Cambria Math" panose="02040503050406030204" pitchFamily="18" charset="0"/>
                                      </a:rPr>
                                      <m:t>𝒅𝒙</m:t>
                                    </m:r>
                                  </m:den>
                                </m:f>
                                <m:r>
                                  <a:rPr lang="en-US" b="1" smtClean="0">
                                    <a:latin typeface="Cambria Math" panose="02040503050406030204" pitchFamily="18" charset="0"/>
                                  </a:rPr>
                                  <m:t>=</m:t>
                                </m:r>
                                <m:r>
                                  <a:rPr lang="en-US" b="1" smtClean="0">
                                    <a:latin typeface="Cambria Math" panose="02040503050406030204" pitchFamily="18" charset="0"/>
                                  </a:rPr>
                                  <m:t>𝟏</m:t>
                                </m:r>
                              </m:oMath>
                            </m:oMathPara>
                          </a14:m>
                          <a:endParaRPr lang="en-US" dirty="0"/>
                        </a:p>
                      </a:txBody>
                      <a:tcPr/>
                    </a:tc>
                    <a:extLst>
                      <a:ext uri="{0D108BD9-81ED-4DB2-BD59-A6C34878D82A}">
                        <a16:rowId xmlns:a16="http://schemas.microsoft.com/office/drawing/2014/main" val="2398767101"/>
                      </a:ext>
                    </a:extLst>
                  </a:tr>
                </a:tbl>
              </a:graphicData>
            </a:graphic>
          </p:graphicFrame>
        </mc:Choice>
        <mc:Fallback xmlns="">
          <p:graphicFrame>
            <p:nvGraphicFramePr>
              <p:cNvPr id="25" name="Table 25">
                <a:extLst>
                  <a:ext uri="{FF2B5EF4-FFF2-40B4-BE49-F238E27FC236}">
                    <a16:creationId xmlns:a16="http://schemas.microsoft.com/office/drawing/2014/main" id="{55F725B8-8787-EF78-DC2F-751B990CC21E}"/>
                  </a:ext>
                </a:extLst>
              </p:cNvPr>
              <p:cNvGraphicFramePr>
                <a:graphicFrameLocks noGrp="1"/>
              </p:cNvGraphicFramePr>
              <p:nvPr/>
            </p:nvGraphicFramePr>
            <p:xfrm>
              <a:off x="6609680" y="5016945"/>
              <a:ext cx="5240090" cy="1225804"/>
            </p:xfrm>
            <a:graphic>
              <a:graphicData uri="http://schemas.openxmlformats.org/drawingml/2006/table">
                <a:tbl>
                  <a:tblPr firstRow="1" bandRow="1">
                    <a:tableStyleId>{5940675A-B579-460E-94D1-54222C63F5DA}</a:tableStyleId>
                  </a:tblPr>
                  <a:tblGrid>
                    <a:gridCol w="2573090">
                      <a:extLst>
                        <a:ext uri="{9D8B030D-6E8A-4147-A177-3AD203B41FA5}">
                          <a16:colId xmlns:a16="http://schemas.microsoft.com/office/drawing/2014/main" val="848589444"/>
                        </a:ext>
                      </a:extLst>
                    </a:gridCol>
                    <a:gridCol w="2667000">
                      <a:extLst>
                        <a:ext uri="{9D8B030D-6E8A-4147-A177-3AD203B41FA5}">
                          <a16:colId xmlns:a16="http://schemas.microsoft.com/office/drawing/2014/main" val="3912063689"/>
                        </a:ext>
                      </a:extLst>
                    </a:gridCol>
                  </a:tblGrid>
                  <a:tr h="612902">
                    <a:tc>
                      <a:txBody>
                        <a:bodyPr/>
                        <a:lstStyle/>
                        <a:p>
                          <a:endParaRPr lang="en-US"/>
                        </a:p>
                      </a:txBody>
                      <a:tcPr>
                        <a:blipFill>
                          <a:blip r:embed="rId6"/>
                          <a:stretch>
                            <a:fillRect l="-237" t="-980" r="-104265" b="-100980"/>
                          </a:stretch>
                        </a:blipFill>
                      </a:tcPr>
                    </a:tc>
                    <a:tc>
                      <a:txBody>
                        <a:bodyPr/>
                        <a:lstStyle/>
                        <a:p>
                          <a:endParaRPr lang="en-US"/>
                        </a:p>
                      </a:txBody>
                      <a:tcPr>
                        <a:blipFill>
                          <a:blip r:embed="rId6"/>
                          <a:stretch>
                            <a:fillRect l="-96575" t="-980" r="-457" b="-100980"/>
                          </a:stretch>
                        </a:blipFill>
                      </a:tcPr>
                    </a:tc>
                    <a:extLst>
                      <a:ext uri="{0D108BD9-81ED-4DB2-BD59-A6C34878D82A}">
                        <a16:rowId xmlns:a16="http://schemas.microsoft.com/office/drawing/2014/main" val="2177242509"/>
                      </a:ext>
                    </a:extLst>
                  </a:tr>
                  <a:tr h="612902">
                    <a:tc>
                      <a:txBody>
                        <a:bodyPr/>
                        <a:lstStyle/>
                        <a:p>
                          <a:endParaRPr lang="en-US"/>
                        </a:p>
                      </a:txBody>
                      <a:tcPr>
                        <a:blipFill>
                          <a:blip r:embed="rId6"/>
                          <a:stretch>
                            <a:fillRect l="-237" t="-101980" r="-104265" b="-1980"/>
                          </a:stretch>
                        </a:blipFill>
                      </a:tcPr>
                    </a:tc>
                    <a:tc>
                      <a:txBody>
                        <a:bodyPr/>
                        <a:lstStyle/>
                        <a:p>
                          <a:endParaRPr lang="en-US"/>
                        </a:p>
                      </a:txBody>
                      <a:tcPr>
                        <a:blipFill>
                          <a:blip r:embed="rId6"/>
                          <a:stretch>
                            <a:fillRect l="-96575" t="-101980" r="-457" b="-1980"/>
                          </a:stretch>
                        </a:blipFill>
                      </a:tcPr>
                    </a:tc>
                    <a:extLst>
                      <a:ext uri="{0D108BD9-81ED-4DB2-BD59-A6C34878D82A}">
                        <a16:rowId xmlns:a16="http://schemas.microsoft.com/office/drawing/2014/main" val="2398767101"/>
                      </a:ext>
                    </a:extLst>
                  </a:tr>
                </a:tbl>
              </a:graphicData>
            </a:graphic>
          </p:graphicFrame>
        </mc:Fallback>
      </mc:AlternateContent>
      <p:sp>
        <p:nvSpPr>
          <p:cNvPr id="26" name="TextBox 25">
            <a:extLst>
              <a:ext uri="{FF2B5EF4-FFF2-40B4-BE49-F238E27FC236}">
                <a16:creationId xmlns:a16="http://schemas.microsoft.com/office/drawing/2014/main" id="{E030AD1A-4962-3C87-BD98-C17056C4000A}"/>
              </a:ext>
            </a:extLst>
          </p:cNvPr>
          <p:cNvSpPr txBox="1"/>
          <p:nvPr/>
        </p:nvSpPr>
        <p:spPr>
          <a:xfrm>
            <a:off x="10164116" y="4316912"/>
            <a:ext cx="593432" cy="369332"/>
          </a:xfrm>
          <a:prstGeom prst="rect">
            <a:avLst/>
          </a:prstGeom>
          <a:noFill/>
        </p:spPr>
        <p:txBody>
          <a:bodyPr wrap="none" rtlCol="0">
            <a:spAutoFit/>
          </a:bodyPr>
          <a:lstStyle/>
          <a:p>
            <a:r>
              <a:rPr lang="en-US" dirty="0">
                <a:solidFill>
                  <a:srgbClr val="CC0000"/>
                </a:solidFill>
              </a:rPr>
              <a:t>1.00</a:t>
            </a: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401E0632-FADD-8B8B-58EF-F7A59DD20786}"/>
                  </a:ext>
                </a:extLst>
              </p:cNvPr>
              <p:cNvSpPr txBox="1"/>
              <p:nvPr/>
            </p:nvSpPr>
            <p:spPr>
              <a:xfrm>
                <a:off x="7338663" y="2920131"/>
                <a:ext cx="2825453" cy="645048"/>
              </a:xfrm>
              <a:prstGeom prst="rect">
                <a:avLst/>
              </a:prstGeom>
              <a:noFill/>
            </p:spPr>
            <p:txBody>
              <a:bodyPr wrap="none" rtlCol="0">
                <a:spAutoFit/>
              </a:bodyPr>
              <a:lstStyle/>
              <a:p>
                <a14:m>
                  <m:oMath xmlns:m="http://schemas.openxmlformats.org/officeDocument/2006/math">
                    <m:d>
                      <m:dPr>
                        <m:ctrlPr>
                          <a:rPr lang="en-US" sz="240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1.00</m:t>
                        </m:r>
                      </m:e>
                    </m:d>
                    <m:d>
                      <m:dPr>
                        <m:ctrlPr>
                          <a:rPr lang="en-US" sz="2400" i="1" smtClean="0">
                            <a:latin typeface="Cambria Math" panose="02040503050406030204" pitchFamily="18" charset="0"/>
                            <a:ea typeface="Cambria Math" panose="02040503050406030204" pitchFamily="18" charset="0"/>
                          </a:rPr>
                        </m:ctrlPr>
                      </m:dPr>
                      <m:e>
                        <m:f>
                          <m:fPr>
                            <m:ctrlPr>
                              <a:rPr lang="en-US" sz="2400" i="1" smtClean="0">
                                <a:latin typeface="Cambria Math" panose="02040503050406030204" pitchFamily="18" charset="0"/>
                                <a:ea typeface="Cambria Math" panose="02040503050406030204" pitchFamily="18" charset="0"/>
                              </a:rPr>
                            </m:ctrlPr>
                          </m:fPr>
                          <m:num>
                            <m:r>
                              <a:rPr lang="en-US" sz="2400" b="0" i="1" smtClean="0">
                                <a:latin typeface="Cambria Math" panose="02040503050406030204" pitchFamily="18" charset="0"/>
                                <a:ea typeface="Cambria Math" panose="02040503050406030204" pitchFamily="18" charset="0"/>
                              </a:rPr>
                              <m:t>−1</m:t>
                            </m:r>
                          </m:num>
                          <m:den>
                            <m:sSup>
                              <m:sSupPr>
                                <m:ctrlPr>
                                  <a:rPr lang="en-US" sz="2400" i="1" smtClean="0">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1.37</m:t>
                                </m:r>
                              </m:e>
                              <m:sup>
                                <m:r>
                                  <a:rPr lang="en-US" sz="2400" b="0" i="1" smtClean="0">
                                    <a:latin typeface="Cambria Math" panose="02040503050406030204" pitchFamily="18" charset="0"/>
                                    <a:ea typeface="Cambria Math" panose="02040503050406030204" pitchFamily="18" charset="0"/>
                                  </a:rPr>
                                  <m:t>2</m:t>
                                </m:r>
                              </m:sup>
                            </m:sSup>
                          </m:den>
                        </m:f>
                      </m:e>
                    </m:d>
                  </m:oMath>
                </a14:m>
                <a:r>
                  <a:rPr lang="en-US" sz="2400" dirty="0">
                    <a:latin typeface="Cambria Math" panose="02040503050406030204" pitchFamily="18" charset="0"/>
                    <a:ea typeface="Cambria Math" panose="02040503050406030204" pitchFamily="18" charset="0"/>
                  </a:rPr>
                  <a:t>=-0.53</a:t>
                </a:r>
              </a:p>
            </p:txBody>
          </p:sp>
        </mc:Choice>
        <mc:Fallback xmlns="">
          <p:sp>
            <p:nvSpPr>
              <p:cNvPr id="27" name="TextBox 26">
                <a:extLst>
                  <a:ext uri="{FF2B5EF4-FFF2-40B4-BE49-F238E27FC236}">
                    <a16:creationId xmlns:a16="http://schemas.microsoft.com/office/drawing/2014/main" id="{401E0632-FADD-8B8B-58EF-F7A59DD20786}"/>
                  </a:ext>
                </a:extLst>
              </p:cNvPr>
              <p:cNvSpPr txBox="1">
                <a:spLocks noRot="1" noChangeAspect="1" noMove="1" noResize="1" noEditPoints="1" noAdjustHandles="1" noChangeArrowheads="1" noChangeShapeType="1" noTextEdit="1"/>
              </p:cNvSpPr>
              <p:nvPr/>
            </p:nvSpPr>
            <p:spPr>
              <a:xfrm>
                <a:off x="7338663" y="2920131"/>
                <a:ext cx="2825453" cy="645048"/>
              </a:xfrm>
              <a:prstGeom prst="rect">
                <a:avLst/>
              </a:prstGeom>
              <a:blipFill>
                <a:blip r:embed="rId7"/>
                <a:stretch>
                  <a:fillRect r="-2592" b="-5660"/>
                </a:stretch>
              </a:blipFill>
            </p:spPr>
            <p:txBody>
              <a:bodyPr/>
              <a:lstStyle/>
              <a:p>
                <a:r>
                  <a:rPr lang="en-US">
                    <a:noFill/>
                  </a:rPr>
                  <a:t> </a:t>
                </a:r>
              </a:p>
            </p:txBody>
          </p:sp>
        </mc:Fallback>
      </mc:AlternateContent>
      <p:sp>
        <p:nvSpPr>
          <p:cNvPr id="28" name="TextBox 27">
            <a:extLst>
              <a:ext uri="{FF2B5EF4-FFF2-40B4-BE49-F238E27FC236}">
                <a16:creationId xmlns:a16="http://schemas.microsoft.com/office/drawing/2014/main" id="{4DA2172D-7DB0-796A-FE53-8786078D348C}"/>
              </a:ext>
            </a:extLst>
          </p:cNvPr>
          <p:cNvSpPr txBox="1"/>
          <p:nvPr/>
        </p:nvSpPr>
        <p:spPr>
          <a:xfrm>
            <a:off x="6540670" y="2110980"/>
            <a:ext cx="1228094" cy="646331"/>
          </a:xfrm>
          <a:prstGeom prst="rect">
            <a:avLst/>
          </a:prstGeom>
          <a:noFill/>
        </p:spPr>
        <p:txBody>
          <a:bodyPr wrap="square" rtlCol="0">
            <a:spAutoFit/>
          </a:bodyPr>
          <a:lstStyle/>
          <a:p>
            <a:pPr algn="ctr"/>
            <a:r>
              <a:rPr lang="en-US" dirty="0">
                <a:solidFill>
                  <a:srgbClr val="FF0000"/>
                </a:solidFill>
              </a:rPr>
              <a:t>Upstream Gradient</a:t>
            </a:r>
          </a:p>
        </p:txBody>
      </p:sp>
      <p:sp>
        <p:nvSpPr>
          <p:cNvPr id="29" name="TextBox 28">
            <a:extLst>
              <a:ext uri="{FF2B5EF4-FFF2-40B4-BE49-F238E27FC236}">
                <a16:creationId xmlns:a16="http://schemas.microsoft.com/office/drawing/2014/main" id="{20B06E1F-6ED3-FEB9-99DE-D785F6B18608}"/>
              </a:ext>
            </a:extLst>
          </p:cNvPr>
          <p:cNvSpPr txBox="1"/>
          <p:nvPr/>
        </p:nvSpPr>
        <p:spPr>
          <a:xfrm>
            <a:off x="7942191" y="2110980"/>
            <a:ext cx="1228094" cy="646331"/>
          </a:xfrm>
          <a:prstGeom prst="rect">
            <a:avLst/>
          </a:prstGeom>
          <a:noFill/>
        </p:spPr>
        <p:txBody>
          <a:bodyPr wrap="square" rtlCol="0">
            <a:spAutoFit/>
          </a:bodyPr>
          <a:lstStyle/>
          <a:p>
            <a:pPr algn="ctr"/>
            <a:r>
              <a:rPr lang="en-US" dirty="0">
                <a:solidFill>
                  <a:srgbClr val="FF0000"/>
                </a:solidFill>
              </a:rPr>
              <a:t>Local Gradient</a:t>
            </a:r>
          </a:p>
        </p:txBody>
      </p:sp>
      <p:sp>
        <p:nvSpPr>
          <p:cNvPr id="30" name="TextBox 29">
            <a:extLst>
              <a:ext uri="{FF2B5EF4-FFF2-40B4-BE49-F238E27FC236}">
                <a16:creationId xmlns:a16="http://schemas.microsoft.com/office/drawing/2014/main" id="{3AAF57C0-5960-BB83-D8C2-BFA12A533ADD}"/>
              </a:ext>
            </a:extLst>
          </p:cNvPr>
          <p:cNvSpPr txBox="1"/>
          <p:nvPr/>
        </p:nvSpPr>
        <p:spPr>
          <a:xfrm>
            <a:off x="9170285" y="2689670"/>
            <a:ext cx="1228094" cy="369332"/>
          </a:xfrm>
          <a:prstGeom prst="rect">
            <a:avLst/>
          </a:prstGeom>
          <a:noFill/>
        </p:spPr>
        <p:txBody>
          <a:bodyPr wrap="square" rtlCol="0">
            <a:spAutoFit/>
          </a:bodyPr>
          <a:lstStyle/>
          <a:p>
            <a:pPr algn="ctr"/>
            <a:r>
              <a:rPr lang="en-US" dirty="0">
                <a:solidFill>
                  <a:srgbClr val="FF0000"/>
                </a:solidFill>
              </a:rPr>
              <a:t>output</a:t>
            </a:r>
          </a:p>
        </p:txBody>
      </p:sp>
      <p:cxnSp>
        <p:nvCxnSpPr>
          <p:cNvPr id="32" name="Straight Arrow Connector 31">
            <a:extLst>
              <a:ext uri="{FF2B5EF4-FFF2-40B4-BE49-F238E27FC236}">
                <a16:creationId xmlns:a16="http://schemas.microsoft.com/office/drawing/2014/main" id="{B582B52D-ACC3-092F-2073-631736AD66EC}"/>
              </a:ext>
            </a:extLst>
          </p:cNvPr>
          <p:cNvCxnSpPr>
            <a:cxnSpLocks/>
            <a:stCxn id="28" idx="2"/>
          </p:cNvCxnSpPr>
          <p:nvPr/>
        </p:nvCxnSpPr>
        <p:spPr>
          <a:xfrm>
            <a:off x="7154717" y="2757311"/>
            <a:ext cx="614047" cy="30169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6A16EC3E-FCD0-9F34-FDAD-992C164FCF43}"/>
              </a:ext>
            </a:extLst>
          </p:cNvPr>
          <p:cNvCxnSpPr>
            <a:cxnSpLocks/>
            <a:endCxn id="27" idx="0"/>
          </p:cNvCxnSpPr>
          <p:nvPr/>
        </p:nvCxnSpPr>
        <p:spPr>
          <a:xfrm>
            <a:off x="8547339" y="2773951"/>
            <a:ext cx="204051" cy="14618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72EFC87F-0F80-93FD-A22C-038217816958}"/>
              </a:ext>
            </a:extLst>
          </p:cNvPr>
          <p:cNvSpPr txBox="1"/>
          <p:nvPr/>
        </p:nvSpPr>
        <p:spPr>
          <a:xfrm>
            <a:off x="9081153" y="4310975"/>
            <a:ext cx="663964" cy="369332"/>
          </a:xfrm>
          <a:prstGeom prst="rect">
            <a:avLst/>
          </a:prstGeom>
          <a:noFill/>
        </p:spPr>
        <p:txBody>
          <a:bodyPr wrap="none" rtlCol="0">
            <a:spAutoFit/>
          </a:bodyPr>
          <a:lstStyle/>
          <a:p>
            <a:r>
              <a:rPr lang="en-US" dirty="0">
                <a:solidFill>
                  <a:srgbClr val="CC0000"/>
                </a:solidFill>
              </a:rPr>
              <a:t>-0.53</a:t>
            </a:r>
          </a:p>
        </p:txBody>
      </p:sp>
      <p:pic>
        <p:nvPicPr>
          <p:cNvPr id="4" name="Picture 3">
            <a:extLst>
              <a:ext uri="{FF2B5EF4-FFF2-40B4-BE49-F238E27FC236}">
                <a16:creationId xmlns:a16="http://schemas.microsoft.com/office/drawing/2014/main" id="{C1E4A200-D04A-82FB-24B5-54E37FAAA886}"/>
              </a:ext>
            </a:extLst>
          </p:cNvPr>
          <p:cNvPicPr>
            <a:picLocks noChangeAspect="1"/>
          </p:cNvPicPr>
          <p:nvPr/>
        </p:nvPicPr>
        <p:blipFill>
          <a:blip r:embed="rId8"/>
          <a:stretch>
            <a:fillRect/>
          </a:stretch>
        </p:blipFill>
        <p:spPr>
          <a:xfrm>
            <a:off x="1271587" y="2004222"/>
            <a:ext cx="9515475" cy="3886200"/>
          </a:xfrm>
          <a:prstGeom prst="rect">
            <a:avLst/>
          </a:prstGeom>
        </p:spPr>
      </p:pic>
    </p:spTree>
    <p:extLst>
      <p:ext uri="{BB962C8B-B14F-4D97-AF65-F5344CB8AC3E}">
        <p14:creationId xmlns:p14="http://schemas.microsoft.com/office/powerpoint/2010/main" val="427519802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25" name="Table 25">
                <a:extLst>
                  <a:ext uri="{FF2B5EF4-FFF2-40B4-BE49-F238E27FC236}">
                    <a16:creationId xmlns:a16="http://schemas.microsoft.com/office/drawing/2014/main" id="{55F725B8-8787-EF78-DC2F-751B990CC21E}"/>
                  </a:ext>
                </a:extLst>
              </p:cNvPr>
              <p:cNvGraphicFramePr>
                <a:graphicFrameLocks noGrp="1"/>
              </p:cNvGraphicFramePr>
              <p:nvPr>
                <p:extLst>
                  <p:ext uri="{D42A27DB-BD31-4B8C-83A1-F6EECF244321}">
                    <p14:modId xmlns:p14="http://schemas.microsoft.com/office/powerpoint/2010/main" val="442871104"/>
                  </p:ext>
                </p:extLst>
              </p:nvPr>
            </p:nvGraphicFramePr>
            <p:xfrm>
              <a:off x="6609680" y="5016945"/>
              <a:ext cx="5240090" cy="1225804"/>
            </p:xfrm>
            <a:graphic>
              <a:graphicData uri="http://schemas.openxmlformats.org/drawingml/2006/table">
                <a:tbl>
                  <a:tblPr firstRow="1" bandRow="1">
                    <a:tableStyleId>{5940675A-B579-460E-94D1-54222C63F5DA}</a:tableStyleId>
                  </a:tblPr>
                  <a:tblGrid>
                    <a:gridCol w="2573090">
                      <a:extLst>
                        <a:ext uri="{9D8B030D-6E8A-4147-A177-3AD203B41FA5}">
                          <a16:colId xmlns:a16="http://schemas.microsoft.com/office/drawing/2014/main" val="848589444"/>
                        </a:ext>
                      </a:extLst>
                    </a:gridCol>
                    <a:gridCol w="2667000">
                      <a:extLst>
                        <a:ext uri="{9D8B030D-6E8A-4147-A177-3AD203B41FA5}">
                          <a16:colId xmlns:a16="http://schemas.microsoft.com/office/drawing/2014/main" val="3912063689"/>
                        </a:ext>
                      </a:extLst>
                    </a:gridCol>
                  </a:tblGrid>
                  <a:tr h="370840">
                    <a:tc>
                      <a:txBody>
                        <a:bodyPr/>
                        <a:lstStyle/>
                        <a:p>
                          <a:pPr/>
                          <a14:m>
                            <m:oMathPara xmlns:m="http://schemas.openxmlformats.org/officeDocument/2006/math">
                              <m:oMathParaPr>
                                <m:jc m:val="centerGroup"/>
                              </m:oMathParaPr>
                              <m:oMath xmlns:m="http://schemas.openxmlformats.org/officeDocument/2006/math">
                                <m:r>
                                  <a:rPr lang="en-US" b="1" smtClean="0">
                                    <a:latin typeface="Cambria Math" panose="02040503050406030204" pitchFamily="18" charset="0"/>
                                  </a:rPr>
                                  <m:t>𝒇</m:t>
                                </m:r>
                                <m:d>
                                  <m:dPr>
                                    <m:ctrlPr>
                                      <a:rPr lang="en-US" b="1" i="1" smtClean="0">
                                        <a:latin typeface="Cambria Math" panose="02040503050406030204" pitchFamily="18" charset="0"/>
                                      </a:rPr>
                                    </m:ctrlPr>
                                  </m:dPr>
                                  <m:e>
                                    <m:r>
                                      <a:rPr lang="en-US" b="1" smtClean="0">
                                        <a:latin typeface="Cambria Math" panose="02040503050406030204" pitchFamily="18" charset="0"/>
                                      </a:rPr>
                                      <m:t>𝒙</m:t>
                                    </m:r>
                                  </m:e>
                                </m:d>
                                <m:r>
                                  <a:rPr lang="en-US" b="1" smtClean="0">
                                    <a:latin typeface="Cambria Math" panose="02040503050406030204" pitchFamily="18" charset="0"/>
                                  </a:rPr>
                                  <m:t>=</m:t>
                                </m:r>
                                <m:sSup>
                                  <m:sSupPr>
                                    <m:ctrlPr>
                                      <a:rPr lang="en-US" b="1" i="1" smtClean="0">
                                        <a:latin typeface="Cambria Math" panose="02040503050406030204" pitchFamily="18" charset="0"/>
                                      </a:rPr>
                                    </m:ctrlPr>
                                  </m:sSupPr>
                                  <m:e>
                                    <m:r>
                                      <a:rPr lang="en-US" b="1" smtClean="0">
                                        <a:latin typeface="Cambria Math" panose="02040503050406030204" pitchFamily="18" charset="0"/>
                                      </a:rPr>
                                      <m:t>𝒆</m:t>
                                    </m:r>
                                  </m:e>
                                  <m:sup>
                                    <m:r>
                                      <a:rPr lang="en-US" b="1" smtClean="0">
                                        <a:latin typeface="Cambria Math" panose="02040503050406030204" pitchFamily="18" charset="0"/>
                                      </a:rPr>
                                      <m:t>𝒙</m:t>
                                    </m:r>
                                  </m:sup>
                                </m:sSup>
                                <m:r>
                                  <a:rPr lang="en-US" b="1" smtClean="0">
                                    <a:latin typeface="Cambria Math" panose="02040503050406030204" pitchFamily="18" charset="0"/>
                                  </a:rPr>
                                  <m:t> → </m:t>
                                </m:r>
                                <m:f>
                                  <m:fPr>
                                    <m:ctrlPr>
                                      <a:rPr lang="en-US" b="1" i="1" smtClean="0">
                                        <a:latin typeface="Cambria Math" panose="02040503050406030204" pitchFamily="18" charset="0"/>
                                      </a:rPr>
                                    </m:ctrlPr>
                                  </m:fPr>
                                  <m:num>
                                    <m:r>
                                      <a:rPr lang="en-US" b="1" smtClean="0">
                                        <a:latin typeface="Cambria Math" panose="02040503050406030204" pitchFamily="18" charset="0"/>
                                      </a:rPr>
                                      <m:t>𝒅𝒇</m:t>
                                    </m:r>
                                  </m:num>
                                  <m:den>
                                    <m:r>
                                      <a:rPr lang="en-US" b="1" smtClean="0">
                                        <a:latin typeface="Cambria Math" panose="02040503050406030204" pitchFamily="18" charset="0"/>
                                      </a:rPr>
                                      <m:t>𝒅𝒙</m:t>
                                    </m:r>
                                  </m:den>
                                </m:f>
                                <m:r>
                                  <a:rPr lang="en-US" b="1" smtClean="0">
                                    <a:latin typeface="Cambria Math" panose="02040503050406030204" pitchFamily="18" charset="0"/>
                                  </a:rPr>
                                  <m:t>=</m:t>
                                </m:r>
                                <m:sSup>
                                  <m:sSupPr>
                                    <m:ctrlPr>
                                      <a:rPr lang="en-US" b="1" i="1" smtClean="0">
                                        <a:latin typeface="Cambria Math" panose="02040503050406030204" pitchFamily="18" charset="0"/>
                                      </a:rPr>
                                    </m:ctrlPr>
                                  </m:sSupPr>
                                  <m:e>
                                    <m:r>
                                      <a:rPr lang="en-US" b="1" smtClean="0">
                                        <a:latin typeface="Cambria Math" panose="02040503050406030204" pitchFamily="18" charset="0"/>
                                      </a:rPr>
                                      <m:t>𝒆</m:t>
                                    </m:r>
                                  </m:e>
                                  <m:sup>
                                    <m:r>
                                      <a:rPr lang="en-US" b="1" smtClean="0">
                                        <a:latin typeface="Cambria Math" panose="02040503050406030204" pitchFamily="18" charset="0"/>
                                      </a:rPr>
                                      <m:t>𝒙</m:t>
                                    </m:r>
                                  </m:sup>
                                </m:sSup>
                              </m:oMath>
                            </m:oMathPara>
                          </a14:m>
                          <a:endParaRPr lang="en-US" dirty="0"/>
                        </a:p>
                      </a:txBody>
                      <a:tcPr/>
                    </a:tc>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1" smtClean="0">
                                    <a:latin typeface="Cambria Math" panose="02040503050406030204" pitchFamily="18" charset="0"/>
                                  </a:rPr>
                                  <m:t>𝒇</m:t>
                                </m:r>
                                <m:d>
                                  <m:dPr>
                                    <m:ctrlPr>
                                      <a:rPr lang="en-US" b="1" i="1" smtClean="0">
                                        <a:latin typeface="Cambria Math" panose="02040503050406030204" pitchFamily="18" charset="0"/>
                                      </a:rPr>
                                    </m:ctrlPr>
                                  </m:dPr>
                                  <m:e>
                                    <m:r>
                                      <a:rPr lang="en-US" b="1" smtClean="0">
                                        <a:latin typeface="Cambria Math" panose="02040503050406030204" pitchFamily="18" charset="0"/>
                                      </a:rPr>
                                      <m:t>𝒙</m:t>
                                    </m:r>
                                  </m:e>
                                </m:d>
                                <m:r>
                                  <a:rPr lang="en-US" b="1" smtClean="0">
                                    <a:latin typeface="Cambria Math" panose="02040503050406030204" pitchFamily="18" charset="0"/>
                                  </a:rPr>
                                  <m:t>=</m:t>
                                </m:r>
                                <m:f>
                                  <m:fPr>
                                    <m:ctrlPr>
                                      <a:rPr lang="en-US" b="1" i="1" smtClean="0">
                                        <a:latin typeface="Cambria Math" panose="02040503050406030204" pitchFamily="18" charset="0"/>
                                      </a:rPr>
                                    </m:ctrlPr>
                                  </m:fPr>
                                  <m:num>
                                    <m:r>
                                      <a:rPr lang="en-US" b="1" smtClean="0">
                                        <a:latin typeface="Cambria Math" panose="02040503050406030204" pitchFamily="18" charset="0"/>
                                      </a:rPr>
                                      <m:t>𝟏</m:t>
                                    </m:r>
                                  </m:num>
                                  <m:den>
                                    <m:r>
                                      <a:rPr lang="en-US" b="1" smtClean="0">
                                        <a:latin typeface="Cambria Math" panose="02040503050406030204" pitchFamily="18" charset="0"/>
                                      </a:rPr>
                                      <m:t>𝒙</m:t>
                                    </m:r>
                                  </m:den>
                                </m:f>
                                <m:r>
                                  <a:rPr lang="en-US" b="1" smtClean="0">
                                    <a:latin typeface="Cambria Math" panose="02040503050406030204" pitchFamily="18" charset="0"/>
                                  </a:rPr>
                                  <m:t>→ </m:t>
                                </m:r>
                                <m:f>
                                  <m:fPr>
                                    <m:ctrlPr>
                                      <a:rPr lang="en-US" b="1" i="1" smtClean="0">
                                        <a:latin typeface="Cambria Math" panose="02040503050406030204" pitchFamily="18" charset="0"/>
                                      </a:rPr>
                                    </m:ctrlPr>
                                  </m:fPr>
                                  <m:num>
                                    <m:r>
                                      <a:rPr lang="en-US" b="1" smtClean="0">
                                        <a:latin typeface="Cambria Math" panose="02040503050406030204" pitchFamily="18" charset="0"/>
                                      </a:rPr>
                                      <m:t>𝒅𝒇</m:t>
                                    </m:r>
                                  </m:num>
                                  <m:den>
                                    <m:r>
                                      <a:rPr lang="en-US" b="1" smtClean="0">
                                        <a:latin typeface="Cambria Math" panose="02040503050406030204" pitchFamily="18" charset="0"/>
                                      </a:rPr>
                                      <m:t>𝒅𝒙</m:t>
                                    </m:r>
                                  </m:den>
                                </m:f>
                                <m:r>
                                  <a:rPr lang="en-US" b="1" smtClean="0">
                                    <a:latin typeface="Cambria Math" panose="02040503050406030204" pitchFamily="18" charset="0"/>
                                  </a:rPr>
                                  <m:t>=−</m:t>
                                </m:r>
                                <m:f>
                                  <m:fPr>
                                    <m:ctrlPr>
                                      <a:rPr lang="en-US" b="1" i="1" smtClean="0">
                                        <a:latin typeface="Cambria Math" panose="02040503050406030204" pitchFamily="18" charset="0"/>
                                      </a:rPr>
                                    </m:ctrlPr>
                                  </m:fPr>
                                  <m:num>
                                    <m:r>
                                      <a:rPr lang="en-US" b="1" smtClean="0">
                                        <a:latin typeface="Cambria Math" panose="02040503050406030204" pitchFamily="18" charset="0"/>
                                      </a:rPr>
                                      <m:t>𝟏</m:t>
                                    </m:r>
                                  </m:num>
                                  <m:den>
                                    <m:sSup>
                                      <m:sSupPr>
                                        <m:ctrlPr>
                                          <a:rPr lang="en-US" b="1" i="1" smtClean="0">
                                            <a:latin typeface="Cambria Math" panose="02040503050406030204" pitchFamily="18" charset="0"/>
                                          </a:rPr>
                                        </m:ctrlPr>
                                      </m:sSupPr>
                                      <m:e>
                                        <m:r>
                                          <a:rPr lang="en-US" b="1" smtClean="0">
                                            <a:latin typeface="Cambria Math" panose="02040503050406030204" pitchFamily="18" charset="0"/>
                                          </a:rPr>
                                          <m:t>𝒙</m:t>
                                        </m:r>
                                      </m:e>
                                      <m:sup>
                                        <m:r>
                                          <a:rPr lang="en-US" b="1" smtClean="0">
                                            <a:latin typeface="Cambria Math" panose="02040503050406030204" pitchFamily="18" charset="0"/>
                                          </a:rPr>
                                          <m:t>𝟐</m:t>
                                        </m:r>
                                      </m:sup>
                                    </m:sSup>
                                  </m:den>
                                </m:f>
                              </m:oMath>
                            </m:oMathPara>
                          </a14:m>
                          <a:endParaRPr lang="en-US" dirty="0"/>
                        </a:p>
                      </a:txBody>
                      <a:tcPr/>
                    </a:tc>
                    <a:extLst>
                      <a:ext uri="{0D108BD9-81ED-4DB2-BD59-A6C34878D82A}">
                        <a16:rowId xmlns:a16="http://schemas.microsoft.com/office/drawing/2014/main" val="2177242509"/>
                      </a:ext>
                    </a:extLst>
                  </a:tr>
                  <a:tr h="370840">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1" smtClean="0">
                                    <a:latin typeface="Cambria Math" panose="02040503050406030204" pitchFamily="18" charset="0"/>
                                  </a:rPr>
                                  <m:t>𝒇</m:t>
                                </m:r>
                                <m:d>
                                  <m:dPr>
                                    <m:ctrlPr>
                                      <a:rPr lang="en-US" b="1" i="1" smtClean="0">
                                        <a:latin typeface="Cambria Math" panose="02040503050406030204" pitchFamily="18" charset="0"/>
                                      </a:rPr>
                                    </m:ctrlPr>
                                  </m:dPr>
                                  <m:e>
                                    <m:r>
                                      <a:rPr lang="en-US" b="1" smtClean="0">
                                        <a:latin typeface="Cambria Math" panose="02040503050406030204" pitchFamily="18" charset="0"/>
                                      </a:rPr>
                                      <m:t>𝒙</m:t>
                                    </m:r>
                                  </m:e>
                                </m:d>
                                <m:r>
                                  <a:rPr lang="en-US" b="1" smtClean="0">
                                    <a:latin typeface="Cambria Math" panose="02040503050406030204" pitchFamily="18" charset="0"/>
                                  </a:rPr>
                                  <m:t>=</m:t>
                                </m:r>
                                <m:r>
                                  <a:rPr lang="en-US" b="1" smtClean="0">
                                    <a:latin typeface="Cambria Math" panose="02040503050406030204" pitchFamily="18" charset="0"/>
                                  </a:rPr>
                                  <m:t>𝒂𝒙</m:t>
                                </m:r>
                                <m:r>
                                  <a:rPr lang="en-US" b="1" smtClean="0">
                                    <a:latin typeface="Cambria Math" panose="02040503050406030204" pitchFamily="18" charset="0"/>
                                  </a:rPr>
                                  <m:t> → </m:t>
                                </m:r>
                                <m:f>
                                  <m:fPr>
                                    <m:ctrlPr>
                                      <a:rPr lang="en-US" b="1" i="1" smtClean="0">
                                        <a:latin typeface="Cambria Math" panose="02040503050406030204" pitchFamily="18" charset="0"/>
                                      </a:rPr>
                                    </m:ctrlPr>
                                  </m:fPr>
                                  <m:num>
                                    <m:r>
                                      <a:rPr lang="en-US" b="1" smtClean="0">
                                        <a:latin typeface="Cambria Math" panose="02040503050406030204" pitchFamily="18" charset="0"/>
                                      </a:rPr>
                                      <m:t>𝒅𝒇</m:t>
                                    </m:r>
                                  </m:num>
                                  <m:den>
                                    <m:r>
                                      <a:rPr lang="en-US" b="1" smtClean="0">
                                        <a:latin typeface="Cambria Math" panose="02040503050406030204" pitchFamily="18" charset="0"/>
                                      </a:rPr>
                                      <m:t>𝒅𝒙</m:t>
                                    </m:r>
                                  </m:den>
                                </m:f>
                                <m:r>
                                  <a:rPr lang="en-US" b="1" smtClean="0">
                                    <a:latin typeface="Cambria Math" panose="02040503050406030204" pitchFamily="18" charset="0"/>
                                  </a:rPr>
                                  <m:t>=</m:t>
                                </m:r>
                                <m:r>
                                  <a:rPr lang="en-US" b="1" smtClean="0">
                                    <a:latin typeface="Cambria Math" panose="02040503050406030204" pitchFamily="18" charset="0"/>
                                  </a:rPr>
                                  <m:t>𝒂</m:t>
                                </m:r>
                              </m:oMath>
                            </m:oMathPara>
                          </a14:m>
                          <a:endParaRPr lang="en-US" dirty="0"/>
                        </a:p>
                      </a:txBody>
                      <a:tcPr/>
                    </a:tc>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1" smtClean="0">
                                    <a:latin typeface="Cambria Math" panose="02040503050406030204" pitchFamily="18" charset="0"/>
                                  </a:rPr>
                                  <m:t>𝒇</m:t>
                                </m:r>
                                <m:d>
                                  <m:dPr>
                                    <m:ctrlPr>
                                      <a:rPr lang="en-US" b="1" i="1" smtClean="0">
                                        <a:latin typeface="Cambria Math" panose="02040503050406030204" pitchFamily="18" charset="0"/>
                                      </a:rPr>
                                    </m:ctrlPr>
                                  </m:dPr>
                                  <m:e>
                                    <m:r>
                                      <a:rPr lang="en-US" b="1" smtClean="0">
                                        <a:latin typeface="Cambria Math" panose="02040503050406030204" pitchFamily="18" charset="0"/>
                                      </a:rPr>
                                      <m:t>𝒙</m:t>
                                    </m:r>
                                  </m:e>
                                </m:d>
                                <m:r>
                                  <a:rPr lang="en-US" b="1" smtClean="0">
                                    <a:latin typeface="Cambria Math" panose="02040503050406030204" pitchFamily="18" charset="0"/>
                                  </a:rPr>
                                  <m:t>=</m:t>
                                </m:r>
                                <m:r>
                                  <a:rPr lang="en-US" b="1" smtClean="0">
                                    <a:latin typeface="Cambria Math" panose="02040503050406030204" pitchFamily="18" charset="0"/>
                                  </a:rPr>
                                  <m:t>𝒄</m:t>
                                </m:r>
                                <m:r>
                                  <a:rPr lang="en-US" b="1" smtClean="0">
                                    <a:latin typeface="Cambria Math" panose="02040503050406030204" pitchFamily="18" charset="0"/>
                                  </a:rPr>
                                  <m:t>+</m:t>
                                </m:r>
                                <m:r>
                                  <a:rPr lang="en-US" b="1" smtClean="0">
                                    <a:latin typeface="Cambria Math" panose="02040503050406030204" pitchFamily="18" charset="0"/>
                                  </a:rPr>
                                  <m:t>𝒙</m:t>
                                </m:r>
                                <m:r>
                                  <a:rPr lang="en-US" b="1" smtClean="0">
                                    <a:latin typeface="Cambria Math" panose="02040503050406030204" pitchFamily="18" charset="0"/>
                                  </a:rPr>
                                  <m:t> → </m:t>
                                </m:r>
                                <m:f>
                                  <m:fPr>
                                    <m:ctrlPr>
                                      <a:rPr lang="en-US" b="1" i="1" smtClean="0">
                                        <a:latin typeface="Cambria Math" panose="02040503050406030204" pitchFamily="18" charset="0"/>
                                      </a:rPr>
                                    </m:ctrlPr>
                                  </m:fPr>
                                  <m:num>
                                    <m:r>
                                      <a:rPr lang="en-US" b="1" smtClean="0">
                                        <a:latin typeface="Cambria Math" panose="02040503050406030204" pitchFamily="18" charset="0"/>
                                      </a:rPr>
                                      <m:t>𝒅𝒇</m:t>
                                    </m:r>
                                  </m:num>
                                  <m:den>
                                    <m:r>
                                      <a:rPr lang="en-US" b="1" smtClean="0">
                                        <a:latin typeface="Cambria Math" panose="02040503050406030204" pitchFamily="18" charset="0"/>
                                      </a:rPr>
                                      <m:t>𝒅𝒙</m:t>
                                    </m:r>
                                  </m:den>
                                </m:f>
                                <m:r>
                                  <a:rPr lang="en-US" b="1" smtClean="0">
                                    <a:latin typeface="Cambria Math" panose="02040503050406030204" pitchFamily="18" charset="0"/>
                                  </a:rPr>
                                  <m:t>=</m:t>
                                </m:r>
                                <m:r>
                                  <a:rPr lang="en-US" b="1" smtClean="0">
                                    <a:latin typeface="Cambria Math" panose="02040503050406030204" pitchFamily="18" charset="0"/>
                                  </a:rPr>
                                  <m:t>𝟏</m:t>
                                </m:r>
                              </m:oMath>
                            </m:oMathPara>
                          </a14:m>
                          <a:endParaRPr lang="en-US" dirty="0"/>
                        </a:p>
                      </a:txBody>
                      <a:tcPr/>
                    </a:tc>
                    <a:extLst>
                      <a:ext uri="{0D108BD9-81ED-4DB2-BD59-A6C34878D82A}">
                        <a16:rowId xmlns:a16="http://schemas.microsoft.com/office/drawing/2014/main" val="2398767101"/>
                      </a:ext>
                    </a:extLst>
                  </a:tr>
                </a:tbl>
              </a:graphicData>
            </a:graphic>
          </p:graphicFrame>
        </mc:Choice>
        <mc:Fallback xmlns="">
          <p:graphicFrame>
            <p:nvGraphicFramePr>
              <p:cNvPr id="25" name="Table 25">
                <a:extLst>
                  <a:ext uri="{FF2B5EF4-FFF2-40B4-BE49-F238E27FC236}">
                    <a16:creationId xmlns:a16="http://schemas.microsoft.com/office/drawing/2014/main" id="{55F725B8-8787-EF78-DC2F-751B990CC21E}"/>
                  </a:ext>
                </a:extLst>
              </p:cNvPr>
              <p:cNvGraphicFramePr>
                <a:graphicFrameLocks noGrp="1"/>
              </p:cNvGraphicFramePr>
              <p:nvPr>
                <p:extLst>
                  <p:ext uri="{D42A27DB-BD31-4B8C-83A1-F6EECF244321}">
                    <p14:modId xmlns:p14="http://schemas.microsoft.com/office/powerpoint/2010/main" val="442871104"/>
                  </p:ext>
                </p:extLst>
              </p:nvPr>
            </p:nvGraphicFramePr>
            <p:xfrm>
              <a:off x="6609680" y="5016945"/>
              <a:ext cx="5240090" cy="1225804"/>
            </p:xfrm>
            <a:graphic>
              <a:graphicData uri="http://schemas.openxmlformats.org/drawingml/2006/table">
                <a:tbl>
                  <a:tblPr firstRow="1" bandRow="1">
                    <a:tableStyleId>{5940675A-B579-460E-94D1-54222C63F5DA}</a:tableStyleId>
                  </a:tblPr>
                  <a:tblGrid>
                    <a:gridCol w="2573090">
                      <a:extLst>
                        <a:ext uri="{9D8B030D-6E8A-4147-A177-3AD203B41FA5}">
                          <a16:colId xmlns:a16="http://schemas.microsoft.com/office/drawing/2014/main" val="848589444"/>
                        </a:ext>
                      </a:extLst>
                    </a:gridCol>
                    <a:gridCol w="2667000">
                      <a:extLst>
                        <a:ext uri="{9D8B030D-6E8A-4147-A177-3AD203B41FA5}">
                          <a16:colId xmlns:a16="http://schemas.microsoft.com/office/drawing/2014/main" val="3912063689"/>
                        </a:ext>
                      </a:extLst>
                    </a:gridCol>
                  </a:tblGrid>
                  <a:tr h="612902">
                    <a:tc>
                      <a:txBody>
                        <a:bodyPr/>
                        <a:lstStyle/>
                        <a:p>
                          <a:endParaRPr lang="en-US"/>
                        </a:p>
                      </a:txBody>
                      <a:tcPr>
                        <a:blipFill>
                          <a:blip r:embed="rId5"/>
                          <a:stretch>
                            <a:fillRect l="-237" t="-980" r="-104265" b="-100980"/>
                          </a:stretch>
                        </a:blipFill>
                      </a:tcPr>
                    </a:tc>
                    <a:tc>
                      <a:txBody>
                        <a:bodyPr/>
                        <a:lstStyle/>
                        <a:p>
                          <a:endParaRPr lang="en-US"/>
                        </a:p>
                      </a:txBody>
                      <a:tcPr>
                        <a:blipFill>
                          <a:blip r:embed="rId5"/>
                          <a:stretch>
                            <a:fillRect l="-96575" t="-980" r="-457" b="-100980"/>
                          </a:stretch>
                        </a:blipFill>
                      </a:tcPr>
                    </a:tc>
                    <a:extLst>
                      <a:ext uri="{0D108BD9-81ED-4DB2-BD59-A6C34878D82A}">
                        <a16:rowId xmlns:a16="http://schemas.microsoft.com/office/drawing/2014/main" val="2177242509"/>
                      </a:ext>
                    </a:extLst>
                  </a:tr>
                  <a:tr h="612902">
                    <a:tc>
                      <a:txBody>
                        <a:bodyPr/>
                        <a:lstStyle/>
                        <a:p>
                          <a:endParaRPr lang="en-US"/>
                        </a:p>
                      </a:txBody>
                      <a:tcPr>
                        <a:blipFill>
                          <a:blip r:embed="rId5"/>
                          <a:stretch>
                            <a:fillRect l="-237" t="-101980" r="-104265" b="-1980"/>
                          </a:stretch>
                        </a:blipFill>
                      </a:tcPr>
                    </a:tc>
                    <a:tc>
                      <a:txBody>
                        <a:bodyPr/>
                        <a:lstStyle/>
                        <a:p>
                          <a:endParaRPr lang="en-US"/>
                        </a:p>
                      </a:txBody>
                      <a:tcPr>
                        <a:blipFill>
                          <a:blip r:embed="rId5"/>
                          <a:stretch>
                            <a:fillRect l="-96575" t="-101980" r="-457" b="-1980"/>
                          </a:stretch>
                        </a:blipFill>
                      </a:tcPr>
                    </a:tc>
                    <a:extLst>
                      <a:ext uri="{0D108BD9-81ED-4DB2-BD59-A6C34878D82A}">
                        <a16:rowId xmlns:a16="http://schemas.microsoft.com/office/drawing/2014/main" val="2398767101"/>
                      </a:ext>
                    </a:extLst>
                  </a:tr>
                </a:tbl>
              </a:graphicData>
            </a:graphic>
          </p:graphicFrame>
        </mc:Fallback>
      </mc:AlternateContent>
      <p:sp>
        <p:nvSpPr>
          <p:cNvPr id="2" name="Title 1"/>
          <p:cNvSpPr>
            <a:spLocks noGrp="1"/>
          </p:cNvSpPr>
          <p:nvPr>
            <p:ph type="title"/>
          </p:nvPr>
        </p:nvSpPr>
        <p:spPr/>
        <p:txBody>
          <a:bodyPr>
            <a:normAutofit fontScale="90000"/>
          </a:bodyPr>
          <a:lstStyle/>
          <a:p>
            <a:r>
              <a:rPr lang="en-US" dirty="0"/>
              <a:t>Example: Single Perceptron with Sigmoid Activation</a:t>
            </a:r>
          </a:p>
        </p:txBody>
      </p:sp>
      <mc:AlternateContent xmlns:mc="http://schemas.openxmlformats.org/markup-compatibility/2006" xmlns:a14="http://schemas.microsoft.com/office/drawing/2010/main">
        <mc:Choice Requires="a14">
          <p:sp>
            <p:nvSpPr>
              <p:cNvPr id="13" name="Content Placeholder 12">
                <a:extLst>
                  <a:ext uri="{FF2B5EF4-FFF2-40B4-BE49-F238E27FC236}">
                    <a16:creationId xmlns:a16="http://schemas.microsoft.com/office/drawing/2014/main" id="{D6BC5D20-3752-68D0-2485-95FAD4ECA45B}"/>
                  </a:ext>
                </a:extLst>
              </p:cNvPr>
              <p:cNvSpPr>
                <a:spLocks noGrp="1"/>
              </p:cNvSpPr>
              <p:nvPr>
                <p:ph idx="1"/>
              </p:nvPr>
            </p:nvSpPr>
            <p:spPr/>
            <p:txBody>
              <a:bodyPr/>
              <a:lstStyle/>
              <a:p>
                <a:r>
                  <a:rPr lang="en-US" dirty="0">
                    <a:latin typeface="Arial" panose="020B0604020202020204" pitchFamily="34" charset="0"/>
                  </a:rPr>
                  <a:t>Another example: </a:t>
                </a:r>
                <a14:m>
                  <m:oMath xmlns:m="http://schemas.openxmlformats.org/officeDocument/2006/math">
                    <m:r>
                      <a:rPr lang="en-US" i="1">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𝑤</m:t>
                        </m:r>
                        <m:r>
                          <a:rPr lang="en-US" i="1">
                            <a:latin typeface="Cambria Math" panose="02040503050406030204" pitchFamily="18" charset="0"/>
                          </a:rPr>
                          <m:t>,</m:t>
                        </m:r>
                        <m:r>
                          <a:rPr lang="en-US" i="1">
                            <a:latin typeface="Cambria Math" panose="02040503050406030204" pitchFamily="18" charset="0"/>
                          </a:rPr>
                          <m:t>𝑥</m:t>
                        </m:r>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1+</m:t>
                        </m:r>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m:t>
                            </m:r>
                            <m:r>
                              <a:rPr lang="en-US" i="1">
                                <a:latin typeface="Cambria Math" panose="02040503050406030204" pitchFamily="18" charset="0"/>
                              </a:rPr>
                              <m:t>𝑧</m:t>
                            </m:r>
                          </m:sup>
                        </m:sSup>
                      </m:den>
                    </m:f>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1+</m:t>
                        </m:r>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2</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0</m:t>
                                    </m:r>
                                  </m:sub>
                                </m:sSub>
                              </m:e>
                            </m:d>
                          </m:sup>
                        </m:sSup>
                      </m:den>
                    </m:f>
                  </m:oMath>
                </a14:m>
                <a:endParaRPr lang="en-US" dirty="0"/>
              </a:p>
            </p:txBody>
          </p:sp>
        </mc:Choice>
        <mc:Fallback xmlns="">
          <p:sp>
            <p:nvSpPr>
              <p:cNvPr id="13" name="Content Placeholder 12">
                <a:extLst>
                  <a:ext uri="{FF2B5EF4-FFF2-40B4-BE49-F238E27FC236}">
                    <a16:creationId xmlns:a16="http://schemas.microsoft.com/office/drawing/2014/main" id="{D6BC5D20-3752-68D0-2485-95FAD4ECA45B}"/>
                  </a:ext>
                </a:extLst>
              </p:cNvPr>
              <p:cNvSpPr>
                <a:spLocks noGrp="1" noRot="1" noChangeAspect="1" noMove="1" noResize="1" noEditPoints="1" noAdjustHandles="1" noChangeArrowheads="1" noChangeShapeType="1" noTextEdit="1"/>
              </p:cNvSpPr>
              <p:nvPr>
                <p:ph idx="1"/>
              </p:nvPr>
            </p:nvSpPr>
            <p:spPr>
              <a:blipFill>
                <a:blip r:embed="rId6"/>
                <a:stretch>
                  <a:fillRect l="-1474" t="-971"/>
                </a:stretch>
              </a:blipFill>
            </p:spPr>
            <p:txBody>
              <a:bodyPr/>
              <a:lstStyle/>
              <a:p>
                <a:r>
                  <a:rPr lang="en-US">
                    <a:noFill/>
                  </a:rPr>
                  <a:t> </a:t>
                </a:r>
              </a:p>
            </p:txBody>
          </p:sp>
        </mc:Fallback>
      </mc:AlternateContent>
      <p:sp>
        <p:nvSpPr>
          <p:cNvPr id="10" name="Date Placeholder 3">
            <a:extLst>
              <a:ext uri="{FF2B5EF4-FFF2-40B4-BE49-F238E27FC236}">
                <a16:creationId xmlns:a16="http://schemas.microsoft.com/office/drawing/2014/main" id="{CCB2257F-4114-D1B7-CF30-1F05042CD74E}"/>
              </a:ext>
            </a:extLst>
          </p:cNvPr>
          <p:cNvSpPr>
            <a:spLocks noGrp="1"/>
          </p:cNvSpPr>
          <p:nvPr>
            <p:ph type="dt" sz="half" idx="10"/>
          </p:nvPr>
        </p:nvSpPr>
        <p:spPr/>
        <p:txBody>
          <a:bodyPr/>
          <a:lstStyle/>
          <a:p>
            <a:endParaRPr lang="en-US" dirty="0"/>
          </a:p>
        </p:txBody>
      </p:sp>
      <p:sp>
        <p:nvSpPr>
          <p:cNvPr id="11" name="Footer Placeholder 4">
            <a:extLst>
              <a:ext uri="{FF2B5EF4-FFF2-40B4-BE49-F238E27FC236}">
                <a16:creationId xmlns:a16="http://schemas.microsoft.com/office/drawing/2014/main" id="{7AB85986-649C-A888-205A-22AE57F00436}"/>
              </a:ext>
            </a:extLst>
          </p:cNvPr>
          <p:cNvSpPr>
            <a:spLocks noGrp="1"/>
          </p:cNvSpPr>
          <p:nvPr>
            <p:ph type="ftr" sz="quarter" idx="11"/>
          </p:nvPr>
        </p:nvSpPr>
        <p:spPr/>
        <p:txBody>
          <a:bodyPr/>
          <a:lstStyle/>
          <a:p>
            <a:r>
              <a:rPr lang="en-US"/>
              <a:t>Introduction to AI</a:t>
            </a:r>
          </a:p>
        </p:txBody>
      </p:sp>
      <p:sp>
        <p:nvSpPr>
          <p:cNvPr id="12" name="Slide Number Placeholder 5">
            <a:extLst>
              <a:ext uri="{FF2B5EF4-FFF2-40B4-BE49-F238E27FC236}">
                <a16:creationId xmlns:a16="http://schemas.microsoft.com/office/drawing/2014/main" id="{C9064414-EBCB-8AEE-E095-0F3377A28F4F}"/>
              </a:ext>
            </a:extLst>
          </p:cNvPr>
          <p:cNvSpPr>
            <a:spLocks noGrp="1"/>
          </p:cNvSpPr>
          <p:nvPr>
            <p:ph type="sldNum" sz="quarter" idx="12"/>
          </p:nvPr>
        </p:nvSpPr>
        <p:spPr/>
        <p:txBody>
          <a:bodyPr/>
          <a:lstStyle/>
          <a:p>
            <a:fld id="{B7884E68-CE57-44C0-BE0F-84C629DF22D5}" type="slidenum">
              <a:rPr lang="en-US" smtClean="0"/>
              <a:t>67</a:t>
            </a:fld>
            <a:endParaRPr lang="en-US"/>
          </a:p>
        </p:txBody>
      </p:sp>
      <p:sp>
        <p:nvSpPr>
          <p:cNvPr id="5" name="Rectangle 4">
            <a:extLst>
              <a:ext uri="{FF2B5EF4-FFF2-40B4-BE49-F238E27FC236}">
                <a16:creationId xmlns:a16="http://schemas.microsoft.com/office/drawing/2014/main" id="{7465E0E8-A97C-00D1-1146-99452047691B}"/>
              </a:ext>
            </a:extLst>
          </p:cNvPr>
          <p:cNvSpPr/>
          <p:nvPr/>
        </p:nvSpPr>
        <p:spPr>
          <a:xfrm>
            <a:off x="9303657" y="5654139"/>
            <a:ext cx="2474843" cy="598962"/>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E428FFA-44EC-3C3D-9406-981B2A2EDA85}"/>
              </a:ext>
            </a:extLst>
          </p:cNvPr>
          <p:cNvSpPr/>
          <p:nvPr/>
        </p:nvSpPr>
        <p:spPr>
          <a:xfrm>
            <a:off x="8023197" y="3919700"/>
            <a:ext cx="1680902" cy="766544"/>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2A04E7F4-FCFE-C9A2-0C38-1CD185E5A0F1}"/>
              </a:ext>
            </a:extLst>
          </p:cNvPr>
          <p:cNvSpPr txBox="1"/>
          <p:nvPr/>
        </p:nvSpPr>
        <p:spPr>
          <a:xfrm>
            <a:off x="1828802" y="1966878"/>
            <a:ext cx="593432" cy="369332"/>
          </a:xfrm>
          <a:prstGeom prst="rect">
            <a:avLst/>
          </a:prstGeom>
          <a:noFill/>
        </p:spPr>
        <p:txBody>
          <a:bodyPr wrap="none" rtlCol="0">
            <a:spAutoFit/>
          </a:bodyPr>
          <a:lstStyle/>
          <a:p>
            <a:r>
              <a:rPr lang="en-US" dirty="0">
                <a:solidFill>
                  <a:srgbClr val="00B050"/>
                </a:solidFill>
              </a:rPr>
              <a:t>2.00</a:t>
            </a:r>
          </a:p>
        </p:txBody>
      </p:sp>
      <p:sp>
        <p:nvSpPr>
          <p:cNvPr id="8" name="TextBox 7">
            <a:extLst>
              <a:ext uri="{FF2B5EF4-FFF2-40B4-BE49-F238E27FC236}">
                <a16:creationId xmlns:a16="http://schemas.microsoft.com/office/drawing/2014/main" id="{567667F9-56D3-A7FA-FC66-0B5651CEBF8F}"/>
              </a:ext>
            </a:extLst>
          </p:cNvPr>
          <p:cNvSpPr txBox="1"/>
          <p:nvPr/>
        </p:nvSpPr>
        <p:spPr>
          <a:xfrm>
            <a:off x="1822161" y="2758016"/>
            <a:ext cx="663964" cy="369332"/>
          </a:xfrm>
          <a:prstGeom prst="rect">
            <a:avLst/>
          </a:prstGeom>
          <a:noFill/>
        </p:spPr>
        <p:txBody>
          <a:bodyPr wrap="none" rtlCol="0">
            <a:spAutoFit/>
          </a:bodyPr>
          <a:lstStyle/>
          <a:p>
            <a:r>
              <a:rPr lang="en-US" dirty="0">
                <a:solidFill>
                  <a:srgbClr val="00B050"/>
                </a:solidFill>
              </a:rPr>
              <a:t>-1.00</a:t>
            </a:r>
          </a:p>
        </p:txBody>
      </p:sp>
      <p:sp>
        <p:nvSpPr>
          <p:cNvPr id="16" name="TextBox 15">
            <a:extLst>
              <a:ext uri="{FF2B5EF4-FFF2-40B4-BE49-F238E27FC236}">
                <a16:creationId xmlns:a16="http://schemas.microsoft.com/office/drawing/2014/main" id="{181D9952-05F8-02A1-4375-ED4649F12242}"/>
              </a:ext>
            </a:extLst>
          </p:cNvPr>
          <p:cNvSpPr txBox="1"/>
          <p:nvPr/>
        </p:nvSpPr>
        <p:spPr>
          <a:xfrm>
            <a:off x="1793536" y="3522427"/>
            <a:ext cx="663964" cy="369332"/>
          </a:xfrm>
          <a:prstGeom prst="rect">
            <a:avLst/>
          </a:prstGeom>
          <a:noFill/>
        </p:spPr>
        <p:txBody>
          <a:bodyPr wrap="none" rtlCol="0">
            <a:spAutoFit/>
          </a:bodyPr>
          <a:lstStyle/>
          <a:p>
            <a:r>
              <a:rPr lang="en-US" dirty="0">
                <a:solidFill>
                  <a:srgbClr val="00B050"/>
                </a:solidFill>
              </a:rPr>
              <a:t>-3.00</a:t>
            </a:r>
          </a:p>
        </p:txBody>
      </p:sp>
      <p:sp>
        <p:nvSpPr>
          <p:cNvPr id="17" name="TextBox 16">
            <a:extLst>
              <a:ext uri="{FF2B5EF4-FFF2-40B4-BE49-F238E27FC236}">
                <a16:creationId xmlns:a16="http://schemas.microsoft.com/office/drawing/2014/main" id="{1248438E-1A55-036E-AA05-CF2BABFC5255}"/>
              </a:ext>
            </a:extLst>
          </p:cNvPr>
          <p:cNvSpPr txBox="1"/>
          <p:nvPr/>
        </p:nvSpPr>
        <p:spPr>
          <a:xfrm>
            <a:off x="1828802" y="4445818"/>
            <a:ext cx="663964" cy="369332"/>
          </a:xfrm>
          <a:prstGeom prst="rect">
            <a:avLst/>
          </a:prstGeom>
          <a:noFill/>
        </p:spPr>
        <p:txBody>
          <a:bodyPr wrap="none" rtlCol="0">
            <a:spAutoFit/>
          </a:bodyPr>
          <a:lstStyle/>
          <a:p>
            <a:r>
              <a:rPr lang="en-US" dirty="0">
                <a:solidFill>
                  <a:srgbClr val="00B050"/>
                </a:solidFill>
              </a:rPr>
              <a:t>-2.00</a:t>
            </a:r>
          </a:p>
        </p:txBody>
      </p:sp>
      <p:sp>
        <p:nvSpPr>
          <p:cNvPr id="18" name="TextBox 17">
            <a:extLst>
              <a:ext uri="{FF2B5EF4-FFF2-40B4-BE49-F238E27FC236}">
                <a16:creationId xmlns:a16="http://schemas.microsoft.com/office/drawing/2014/main" id="{85823F97-6836-FCA1-FF3C-AB1A9A25D0E6}"/>
              </a:ext>
            </a:extLst>
          </p:cNvPr>
          <p:cNvSpPr txBox="1"/>
          <p:nvPr/>
        </p:nvSpPr>
        <p:spPr>
          <a:xfrm>
            <a:off x="1863145" y="5260515"/>
            <a:ext cx="663964" cy="369332"/>
          </a:xfrm>
          <a:prstGeom prst="rect">
            <a:avLst/>
          </a:prstGeom>
          <a:noFill/>
        </p:spPr>
        <p:txBody>
          <a:bodyPr wrap="none" rtlCol="0">
            <a:spAutoFit/>
          </a:bodyPr>
          <a:lstStyle/>
          <a:p>
            <a:r>
              <a:rPr lang="en-US" dirty="0">
                <a:solidFill>
                  <a:srgbClr val="00B050"/>
                </a:solidFill>
              </a:rPr>
              <a:t>-3.00</a:t>
            </a:r>
          </a:p>
        </p:txBody>
      </p:sp>
      <p:sp>
        <p:nvSpPr>
          <p:cNvPr id="9" name="TextBox 8">
            <a:extLst>
              <a:ext uri="{FF2B5EF4-FFF2-40B4-BE49-F238E27FC236}">
                <a16:creationId xmlns:a16="http://schemas.microsoft.com/office/drawing/2014/main" id="{9263CC86-54B7-7069-726D-066C37FF5A35}"/>
              </a:ext>
            </a:extLst>
          </p:cNvPr>
          <p:cNvSpPr txBox="1"/>
          <p:nvPr/>
        </p:nvSpPr>
        <p:spPr>
          <a:xfrm>
            <a:off x="3325165" y="2388684"/>
            <a:ext cx="663964" cy="369332"/>
          </a:xfrm>
          <a:prstGeom prst="rect">
            <a:avLst/>
          </a:prstGeom>
          <a:noFill/>
        </p:spPr>
        <p:txBody>
          <a:bodyPr wrap="none" rtlCol="0">
            <a:spAutoFit/>
          </a:bodyPr>
          <a:lstStyle/>
          <a:p>
            <a:r>
              <a:rPr lang="en-US" dirty="0">
                <a:solidFill>
                  <a:srgbClr val="00B050"/>
                </a:solidFill>
              </a:rPr>
              <a:t>-2.00</a:t>
            </a:r>
          </a:p>
        </p:txBody>
      </p:sp>
      <p:sp>
        <p:nvSpPr>
          <p:cNvPr id="14" name="TextBox 13">
            <a:extLst>
              <a:ext uri="{FF2B5EF4-FFF2-40B4-BE49-F238E27FC236}">
                <a16:creationId xmlns:a16="http://schemas.microsoft.com/office/drawing/2014/main" id="{1D6D6BF5-A76C-2F97-1097-9C06FE749849}"/>
              </a:ext>
            </a:extLst>
          </p:cNvPr>
          <p:cNvSpPr txBox="1"/>
          <p:nvPr/>
        </p:nvSpPr>
        <p:spPr>
          <a:xfrm>
            <a:off x="3219452" y="3976331"/>
            <a:ext cx="593432" cy="369332"/>
          </a:xfrm>
          <a:prstGeom prst="rect">
            <a:avLst/>
          </a:prstGeom>
          <a:noFill/>
        </p:spPr>
        <p:txBody>
          <a:bodyPr wrap="none" rtlCol="0">
            <a:spAutoFit/>
          </a:bodyPr>
          <a:lstStyle/>
          <a:p>
            <a:r>
              <a:rPr lang="en-US" dirty="0">
                <a:solidFill>
                  <a:srgbClr val="00B050"/>
                </a:solidFill>
              </a:rPr>
              <a:t>6.00</a:t>
            </a:r>
          </a:p>
        </p:txBody>
      </p:sp>
      <p:sp>
        <p:nvSpPr>
          <p:cNvPr id="19" name="TextBox 18">
            <a:extLst>
              <a:ext uri="{FF2B5EF4-FFF2-40B4-BE49-F238E27FC236}">
                <a16:creationId xmlns:a16="http://schemas.microsoft.com/office/drawing/2014/main" id="{8DAB8B16-8F45-AD1B-9BB9-50800D62F7C1}"/>
              </a:ext>
            </a:extLst>
          </p:cNvPr>
          <p:cNvSpPr txBox="1"/>
          <p:nvPr/>
        </p:nvSpPr>
        <p:spPr>
          <a:xfrm>
            <a:off x="4553489" y="3066317"/>
            <a:ext cx="593432" cy="369332"/>
          </a:xfrm>
          <a:prstGeom prst="rect">
            <a:avLst/>
          </a:prstGeom>
          <a:noFill/>
        </p:spPr>
        <p:txBody>
          <a:bodyPr wrap="none" rtlCol="0">
            <a:spAutoFit/>
          </a:bodyPr>
          <a:lstStyle/>
          <a:p>
            <a:r>
              <a:rPr lang="en-US" dirty="0">
                <a:solidFill>
                  <a:srgbClr val="00B050"/>
                </a:solidFill>
              </a:rPr>
              <a:t>4.00</a:t>
            </a:r>
          </a:p>
        </p:txBody>
      </p:sp>
      <p:sp>
        <p:nvSpPr>
          <p:cNvPr id="20" name="TextBox 19">
            <a:extLst>
              <a:ext uri="{FF2B5EF4-FFF2-40B4-BE49-F238E27FC236}">
                <a16:creationId xmlns:a16="http://schemas.microsoft.com/office/drawing/2014/main" id="{70312291-8129-288C-099D-13A9B9E5616C}"/>
              </a:ext>
            </a:extLst>
          </p:cNvPr>
          <p:cNvSpPr txBox="1"/>
          <p:nvPr/>
        </p:nvSpPr>
        <p:spPr>
          <a:xfrm>
            <a:off x="6854632" y="3978594"/>
            <a:ext cx="663964" cy="369332"/>
          </a:xfrm>
          <a:prstGeom prst="rect">
            <a:avLst/>
          </a:prstGeom>
          <a:noFill/>
        </p:spPr>
        <p:txBody>
          <a:bodyPr wrap="none" rtlCol="0">
            <a:spAutoFit/>
          </a:bodyPr>
          <a:lstStyle/>
          <a:p>
            <a:r>
              <a:rPr lang="en-US" dirty="0">
                <a:solidFill>
                  <a:srgbClr val="00B050"/>
                </a:solidFill>
              </a:rPr>
              <a:t>-1.00</a:t>
            </a:r>
          </a:p>
        </p:txBody>
      </p:sp>
      <p:sp>
        <p:nvSpPr>
          <p:cNvPr id="21" name="TextBox 20">
            <a:extLst>
              <a:ext uri="{FF2B5EF4-FFF2-40B4-BE49-F238E27FC236}">
                <a16:creationId xmlns:a16="http://schemas.microsoft.com/office/drawing/2014/main" id="{78A919D6-326A-8047-1504-CBD09AFDD096}"/>
              </a:ext>
            </a:extLst>
          </p:cNvPr>
          <p:cNvSpPr txBox="1"/>
          <p:nvPr/>
        </p:nvSpPr>
        <p:spPr>
          <a:xfrm>
            <a:off x="5665398" y="3947481"/>
            <a:ext cx="593432" cy="369332"/>
          </a:xfrm>
          <a:prstGeom prst="rect">
            <a:avLst/>
          </a:prstGeom>
          <a:noFill/>
        </p:spPr>
        <p:txBody>
          <a:bodyPr wrap="none" rtlCol="0">
            <a:spAutoFit/>
          </a:bodyPr>
          <a:lstStyle/>
          <a:p>
            <a:r>
              <a:rPr lang="en-US" dirty="0">
                <a:solidFill>
                  <a:srgbClr val="00B050"/>
                </a:solidFill>
              </a:rPr>
              <a:t>1.00</a:t>
            </a:r>
          </a:p>
        </p:txBody>
      </p:sp>
      <p:sp>
        <p:nvSpPr>
          <p:cNvPr id="22" name="TextBox 21">
            <a:extLst>
              <a:ext uri="{FF2B5EF4-FFF2-40B4-BE49-F238E27FC236}">
                <a16:creationId xmlns:a16="http://schemas.microsoft.com/office/drawing/2014/main" id="{FCC6A1DA-A3D1-19F1-5171-51BE0C75F703}"/>
              </a:ext>
            </a:extLst>
          </p:cNvPr>
          <p:cNvSpPr txBox="1"/>
          <p:nvPr/>
        </p:nvSpPr>
        <p:spPr>
          <a:xfrm>
            <a:off x="7962806" y="3976331"/>
            <a:ext cx="593432" cy="369332"/>
          </a:xfrm>
          <a:prstGeom prst="rect">
            <a:avLst/>
          </a:prstGeom>
          <a:noFill/>
        </p:spPr>
        <p:txBody>
          <a:bodyPr wrap="none" rtlCol="0">
            <a:spAutoFit/>
          </a:bodyPr>
          <a:lstStyle/>
          <a:p>
            <a:r>
              <a:rPr lang="en-US" dirty="0">
                <a:solidFill>
                  <a:srgbClr val="00B050"/>
                </a:solidFill>
              </a:rPr>
              <a:t>0.37</a:t>
            </a:r>
          </a:p>
        </p:txBody>
      </p:sp>
      <p:sp>
        <p:nvSpPr>
          <p:cNvPr id="23" name="TextBox 22">
            <a:extLst>
              <a:ext uri="{FF2B5EF4-FFF2-40B4-BE49-F238E27FC236}">
                <a16:creationId xmlns:a16="http://schemas.microsoft.com/office/drawing/2014/main" id="{E0626DE1-614A-E46B-3927-3CDAD4ED15D9}"/>
              </a:ext>
            </a:extLst>
          </p:cNvPr>
          <p:cNvSpPr txBox="1"/>
          <p:nvPr/>
        </p:nvSpPr>
        <p:spPr>
          <a:xfrm>
            <a:off x="9110667" y="3976331"/>
            <a:ext cx="593432" cy="369332"/>
          </a:xfrm>
          <a:prstGeom prst="rect">
            <a:avLst/>
          </a:prstGeom>
          <a:noFill/>
        </p:spPr>
        <p:txBody>
          <a:bodyPr wrap="none" rtlCol="0">
            <a:spAutoFit/>
          </a:bodyPr>
          <a:lstStyle/>
          <a:p>
            <a:r>
              <a:rPr lang="en-US" dirty="0">
                <a:solidFill>
                  <a:srgbClr val="00B050"/>
                </a:solidFill>
              </a:rPr>
              <a:t>1.37</a:t>
            </a:r>
          </a:p>
        </p:txBody>
      </p:sp>
      <p:sp>
        <p:nvSpPr>
          <p:cNvPr id="24" name="TextBox 23">
            <a:extLst>
              <a:ext uri="{FF2B5EF4-FFF2-40B4-BE49-F238E27FC236}">
                <a16:creationId xmlns:a16="http://schemas.microsoft.com/office/drawing/2014/main" id="{A6A4BC33-AE3A-6B30-1478-7A73FCBD4A80}"/>
              </a:ext>
            </a:extLst>
          </p:cNvPr>
          <p:cNvSpPr txBox="1"/>
          <p:nvPr/>
        </p:nvSpPr>
        <p:spPr>
          <a:xfrm>
            <a:off x="10134604" y="3962391"/>
            <a:ext cx="593432" cy="369332"/>
          </a:xfrm>
          <a:prstGeom prst="rect">
            <a:avLst/>
          </a:prstGeom>
          <a:noFill/>
        </p:spPr>
        <p:txBody>
          <a:bodyPr wrap="none" rtlCol="0">
            <a:spAutoFit/>
          </a:bodyPr>
          <a:lstStyle/>
          <a:p>
            <a:r>
              <a:rPr lang="en-US" dirty="0">
                <a:solidFill>
                  <a:srgbClr val="00B050"/>
                </a:solidFill>
              </a:rPr>
              <a:t>0.73</a:t>
            </a:r>
          </a:p>
        </p:txBody>
      </p:sp>
      <p:sp>
        <p:nvSpPr>
          <p:cNvPr id="26" name="TextBox 25">
            <a:extLst>
              <a:ext uri="{FF2B5EF4-FFF2-40B4-BE49-F238E27FC236}">
                <a16:creationId xmlns:a16="http://schemas.microsoft.com/office/drawing/2014/main" id="{E030AD1A-4962-3C87-BD98-C17056C4000A}"/>
              </a:ext>
            </a:extLst>
          </p:cNvPr>
          <p:cNvSpPr txBox="1"/>
          <p:nvPr/>
        </p:nvSpPr>
        <p:spPr>
          <a:xfrm>
            <a:off x="10164116" y="4316912"/>
            <a:ext cx="593432" cy="369332"/>
          </a:xfrm>
          <a:prstGeom prst="rect">
            <a:avLst/>
          </a:prstGeom>
          <a:noFill/>
        </p:spPr>
        <p:txBody>
          <a:bodyPr wrap="none" rtlCol="0">
            <a:spAutoFit/>
          </a:bodyPr>
          <a:lstStyle/>
          <a:p>
            <a:r>
              <a:rPr lang="en-US" dirty="0">
                <a:solidFill>
                  <a:srgbClr val="CC0000"/>
                </a:solidFill>
              </a:rPr>
              <a:t>1.00</a:t>
            </a: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401E0632-FADD-8B8B-58EF-F7A59DD20786}"/>
                  </a:ext>
                </a:extLst>
              </p:cNvPr>
              <p:cNvSpPr txBox="1"/>
              <p:nvPr/>
            </p:nvSpPr>
            <p:spPr>
              <a:xfrm>
                <a:off x="7338663" y="2920131"/>
                <a:ext cx="2571088" cy="461665"/>
              </a:xfrm>
              <a:prstGeom prst="rect">
                <a:avLst/>
              </a:prstGeom>
              <a:noFill/>
            </p:spPr>
            <p:txBody>
              <a:bodyPr wrap="none" rtlCol="0">
                <a:spAutoFit/>
              </a:bodyPr>
              <a:lstStyle/>
              <a:p>
                <a14:m>
                  <m:oMath xmlns:m="http://schemas.openxmlformats.org/officeDocument/2006/math">
                    <m:d>
                      <m:dPr>
                        <m:ctrlPr>
                          <a:rPr lang="en-US" sz="240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−0.53</m:t>
                        </m:r>
                      </m:e>
                    </m:d>
                    <m:d>
                      <m:dPr>
                        <m:ctrlPr>
                          <a:rPr lang="en-US" sz="2400" i="1" smtClean="0">
                            <a:latin typeface="Cambria Math" panose="02040503050406030204" pitchFamily="18" charset="0"/>
                            <a:ea typeface="Cambria Math" panose="02040503050406030204" pitchFamily="18" charset="0"/>
                          </a:rPr>
                        </m:ctrlPr>
                      </m:dPr>
                      <m:e>
                        <m:r>
                          <a:rPr lang="en-US" sz="2400" i="1" smtClean="0">
                            <a:latin typeface="Cambria Math" panose="02040503050406030204" pitchFamily="18" charset="0"/>
                            <a:ea typeface="Cambria Math" panose="02040503050406030204" pitchFamily="18" charset="0"/>
                          </a:rPr>
                          <m:t>1</m:t>
                        </m:r>
                      </m:e>
                    </m:d>
                  </m:oMath>
                </a14:m>
                <a:r>
                  <a:rPr lang="en-US" sz="2400" dirty="0">
                    <a:latin typeface="Cambria Math" panose="02040503050406030204" pitchFamily="18" charset="0"/>
                    <a:ea typeface="Cambria Math" panose="02040503050406030204" pitchFamily="18" charset="0"/>
                  </a:rPr>
                  <a:t>=-0.53</a:t>
                </a:r>
              </a:p>
            </p:txBody>
          </p:sp>
        </mc:Choice>
        <mc:Fallback xmlns="">
          <p:sp>
            <p:nvSpPr>
              <p:cNvPr id="27" name="TextBox 26">
                <a:extLst>
                  <a:ext uri="{FF2B5EF4-FFF2-40B4-BE49-F238E27FC236}">
                    <a16:creationId xmlns:a16="http://schemas.microsoft.com/office/drawing/2014/main" id="{401E0632-FADD-8B8B-58EF-F7A59DD20786}"/>
                  </a:ext>
                </a:extLst>
              </p:cNvPr>
              <p:cNvSpPr txBox="1">
                <a:spLocks noRot="1" noChangeAspect="1" noMove="1" noResize="1" noEditPoints="1" noAdjustHandles="1" noChangeArrowheads="1" noChangeShapeType="1" noTextEdit="1"/>
              </p:cNvSpPr>
              <p:nvPr/>
            </p:nvSpPr>
            <p:spPr>
              <a:xfrm>
                <a:off x="7338663" y="2920131"/>
                <a:ext cx="2571088" cy="461665"/>
              </a:xfrm>
              <a:prstGeom prst="rect">
                <a:avLst/>
              </a:prstGeom>
              <a:blipFill>
                <a:blip r:embed="rId7"/>
                <a:stretch>
                  <a:fillRect t="-10526" r="-2844" b="-28947"/>
                </a:stretch>
              </a:blipFill>
            </p:spPr>
            <p:txBody>
              <a:bodyPr/>
              <a:lstStyle/>
              <a:p>
                <a:r>
                  <a:rPr lang="en-US">
                    <a:noFill/>
                  </a:rPr>
                  <a:t> </a:t>
                </a:r>
              </a:p>
            </p:txBody>
          </p:sp>
        </mc:Fallback>
      </mc:AlternateContent>
      <p:sp>
        <p:nvSpPr>
          <p:cNvPr id="28" name="TextBox 27">
            <a:extLst>
              <a:ext uri="{FF2B5EF4-FFF2-40B4-BE49-F238E27FC236}">
                <a16:creationId xmlns:a16="http://schemas.microsoft.com/office/drawing/2014/main" id="{4DA2172D-7DB0-796A-FE53-8786078D348C}"/>
              </a:ext>
            </a:extLst>
          </p:cNvPr>
          <p:cNvSpPr txBox="1"/>
          <p:nvPr/>
        </p:nvSpPr>
        <p:spPr>
          <a:xfrm>
            <a:off x="6540670" y="2110980"/>
            <a:ext cx="1228094" cy="646331"/>
          </a:xfrm>
          <a:prstGeom prst="rect">
            <a:avLst/>
          </a:prstGeom>
          <a:noFill/>
        </p:spPr>
        <p:txBody>
          <a:bodyPr wrap="square" rtlCol="0">
            <a:spAutoFit/>
          </a:bodyPr>
          <a:lstStyle/>
          <a:p>
            <a:pPr algn="ctr"/>
            <a:r>
              <a:rPr lang="en-US" dirty="0">
                <a:solidFill>
                  <a:srgbClr val="FF0000"/>
                </a:solidFill>
              </a:rPr>
              <a:t>Upstream Gradient</a:t>
            </a:r>
          </a:p>
        </p:txBody>
      </p:sp>
      <p:sp>
        <p:nvSpPr>
          <p:cNvPr id="29" name="TextBox 28">
            <a:extLst>
              <a:ext uri="{FF2B5EF4-FFF2-40B4-BE49-F238E27FC236}">
                <a16:creationId xmlns:a16="http://schemas.microsoft.com/office/drawing/2014/main" id="{20B06E1F-6ED3-FEB9-99DE-D785F6B18608}"/>
              </a:ext>
            </a:extLst>
          </p:cNvPr>
          <p:cNvSpPr txBox="1"/>
          <p:nvPr/>
        </p:nvSpPr>
        <p:spPr>
          <a:xfrm>
            <a:off x="7942191" y="2110980"/>
            <a:ext cx="1228094" cy="646331"/>
          </a:xfrm>
          <a:prstGeom prst="rect">
            <a:avLst/>
          </a:prstGeom>
          <a:noFill/>
        </p:spPr>
        <p:txBody>
          <a:bodyPr wrap="square" rtlCol="0">
            <a:spAutoFit/>
          </a:bodyPr>
          <a:lstStyle/>
          <a:p>
            <a:pPr algn="ctr"/>
            <a:r>
              <a:rPr lang="en-US" dirty="0">
                <a:solidFill>
                  <a:srgbClr val="FF0000"/>
                </a:solidFill>
              </a:rPr>
              <a:t>Local Gradient</a:t>
            </a:r>
          </a:p>
        </p:txBody>
      </p:sp>
      <p:sp>
        <p:nvSpPr>
          <p:cNvPr id="30" name="TextBox 29">
            <a:extLst>
              <a:ext uri="{FF2B5EF4-FFF2-40B4-BE49-F238E27FC236}">
                <a16:creationId xmlns:a16="http://schemas.microsoft.com/office/drawing/2014/main" id="{3AAF57C0-5960-BB83-D8C2-BFA12A533ADD}"/>
              </a:ext>
            </a:extLst>
          </p:cNvPr>
          <p:cNvSpPr txBox="1"/>
          <p:nvPr/>
        </p:nvSpPr>
        <p:spPr>
          <a:xfrm>
            <a:off x="9170285" y="2689670"/>
            <a:ext cx="1228094" cy="369332"/>
          </a:xfrm>
          <a:prstGeom prst="rect">
            <a:avLst/>
          </a:prstGeom>
          <a:noFill/>
        </p:spPr>
        <p:txBody>
          <a:bodyPr wrap="square" rtlCol="0">
            <a:spAutoFit/>
          </a:bodyPr>
          <a:lstStyle/>
          <a:p>
            <a:pPr algn="ctr"/>
            <a:r>
              <a:rPr lang="en-US" dirty="0">
                <a:solidFill>
                  <a:srgbClr val="FF0000"/>
                </a:solidFill>
              </a:rPr>
              <a:t>output</a:t>
            </a:r>
          </a:p>
        </p:txBody>
      </p:sp>
      <p:cxnSp>
        <p:nvCxnSpPr>
          <p:cNvPr id="32" name="Straight Arrow Connector 31">
            <a:extLst>
              <a:ext uri="{FF2B5EF4-FFF2-40B4-BE49-F238E27FC236}">
                <a16:creationId xmlns:a16="http://schemas.microsoft.com/office/drawing/2014/main" id="{B582B52D-ACC3-092F-2073-631736AD66EC}"/>
              </a:ext>
            </a:extLst>
          </p:cNvPr>
          <p:cNvCxnSpPr>
            <a:cxnSpLocks/>
            <a:stCxn id="28" idx="2"/>
          </p:cNvCxnSpPr>
          <p:nvPr/>
        </p:nvCxnSpPr>
        <p:spPr>
          <a:xfrm>
            <a:off x="7154717" y="2757311"/>
            <a:ext cx="614047" cy="30169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6A16EC3E-FCD0-9F34-FDAD-992C164FCF43}"/>
              </a:ext>
            </a:extLst>
          </p:cNvPr>
          <p:cNvCxnSpPr>
            <a:cxnSpLocks/>
            <a:endCxn id="27" idx="0"/>
          </p:cNvCxnSpPr>
          <p:nvPr/>
        </p:nvCxnSpPr>
        <p:spPr>
          <a:xfrm>
            <a:off x="8547339" y="2773951"/>
            <a:ext cx="76868" cy="14618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72EFC87F-0F80-93FD-A22C-038217816958}"/>
              </a:ext>
            </a:extLst>
          </p:cNvPr>
          <p:cNvSpPr txBox="1"/>
          <p:nvPr/>
        </p:nvSpPr>
        <p:spPr>
          <a:xfrm>
            <a:off x="9081153" y="4310975"/>
            <a:ext cx="663964" cy="369332"/>
          </a:xfrm>
          <a:prstGeom prst="rect">
            <a:avLst/>
          </a:prstGeom>
          <a:noFill/>
        </p:spPr>
        <p:txBody>
          <a:bodyPr wrap="none" rtlCol="0">
            <a:spAutoFit/>
          </a:bodyPr>
          <a:lstStyle/>
          <a:p>
            <a:r>
              <a:rPr lang="en-US" dirty="0">
                <a:solidFill>
                  <a:srgbClr val="CC0000"/>
                </a:solidFill>
              </a:rPr>
              <a:t>-0.53</a:t>
            </a:r>
          </a:p>
        </p:txBody>
      </p:sp>
      <p:sp>
        <p:nvSpPr>
          <p:cNvPr id="3" name="TextBox 2">
            <a:extLst>
              <a:ext uri="{FF2B5EF4-FFF2-40B4-BE49-F238E27FC236}">
                <a16:creationId xmlns:a16="http://schemas.microsoft.com/office/drawing/2014/main" id="{477AE007-C66E-9080-C413-44E78E1612F8}"/>
              </a:ext>
            </a:extLst>
          </p:cNvPr>
          <p:cNvSpPr txBox="1"/>
          <p:nvPr/>
        </p:nvSpPr>
        <p:spPr>
          <a:xfrm>
            <a:off x="7940618" y="4303739"/>
            <a:ext cx="663964" cy="369332"/>
          </a:xfrm>
          <a:prstGeom prst="rect">
            <a:avLst/>
          </a:prstGeom>
          <a:noFill/>
        </p:spPr>
        <p:txBody>
          <a:bodyPr wrap="none" rtlCol="0">
            <a:spAutoFit/>
          </a:bodyPr>
          <a:lstStyle/>
          <a:p>
            <a:r>
              <a:rPr lang="en-US" dirty="0">
                <a:solidFill>
                  <a:srgbClr val="CC0000"/>
                </a:solidFill>
              </a:rPr>
              <a:t>-0.53</a:t>
            </a:r>
          </a:p>
        </p:txBody>
      </p:sp>
      <p:pic>
        <p:nvPicPr>
          <p:cNvPr id="15" name="Picture 14">
            <a:extLst>
              <a:ext uri="{FF2B5EF4-FFF2-40B4-BE49-F238E27FC236}">
                <a16:creationId xmlns:a16="http://schemas.microsoft.com/office/drawing/2014/main" id="{44947DCF-B060-610F-E49A-5C07859CF1B8}"/>
              </a:ext>
            </a:extLst>
          </p:cNvPr>
          <p:cNvPicPr>
            <a:picLocks noChangeAspect="1"/>
          </p:cNvPicPr>
          <p:nvPr/>
        </p:nvPicPr>
        <p:blipFill>
          <a:blip r:embed="rId8"/>
          <a:stretch>
            <a:fillRect/>
          </a:stretch>
        </p:blipFill>
        <p:spPr>
          <a:xfrm>
            <a:off x="1271587" y="2004222"/>
            <a:ext cx="9515475" cy="3886200"/>
          </a:xfrm>
          <a:prstGeom prst="rect">
            <a:avLst/>
          </a:prstGeom>
        </p:spPr>
      </p:pic>
    </p:spTree>
    <p:extLst>
      <p:ext uri="{BB962C8B-B14F-4D97-AF65-F5344CB8AC3E}">
        <p14:creationId xmlns:p14="http://schemas.microsoft.com/office/powerpoint/2010/main" val="3387714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25" name="Table 25">
                <a:extLst>
                  <a:ext uri="{FF2B5EF4-FFF2-40B4-BE49-F238E27FC236}">
                    <a16:creationId xmlns:a16="http://schemas.microsoft.com/office/drawing/2014/main" id="{55F725B8-8787-EF78-DC2F-751B990CC21E}"/>
                  </a:ext>
                </a:extLst>
              </p:cNvPr>
              <p:cNvGraphicFramePr>
                <a:graphicFrameLocks noGrp="1"/>
              </p:cNvGraphicFramePr>
              <p:nvPr/>
            </p:nvGraphicFramePr>
            <p:xfrm>
              <a:off x="6609680" y="5016945"/>
              <a:ext cx="5240090" cy="1225804"/>
            </p:xfrm>
            <a:graphic>
              <a:graphicData uri="http://schemas.openxmlformats.org/drawingml/2006/table">
                <a:tbl>
                  <a:tblPr firstRow="1" bandRow="1">
                    <a:tableStyleId>{5940675A-B579-460E-94D1-54222C63F5DA}</a:tableStyleId>
                  </a:tblPr>
                  <a:tblGrid>
                    <a:gridCol w="2573090">
                      <a:extLst>
                        <a:ext uri="{9D8B030D-6E8A-4147-A177-3AD203B41FA5}">
                          <a16:colId xmlns:a16="http://schemas.microsoft.com/office/drawing/2014/main" val="848589444"/>
                        </a:ext>
                      </a:extLst>
                    </a:gridCol>
                    <a:gridCol w="2667000">
                      <a:extLst>
                        <a:ext uri="{9D8B030D-6E8A-4147-A177-3AD203B41FA5}">
                          <a16:colId xmlns:a16="http://schemas.microsoft.com/office/drawing/2014/main" val="3912063689"/>
                        </a:ext>
                      </a:extLst>
                    </a:gridCol>
                  </a:tblGrid>
                  <a:tr h="370840">
                    <a:tc>
                      <a:txBody>
                        <a:bodyPr/>
                        <a:lstStyle/>
                        <a:p>
                          <a:pPr/>
                          <a14:m>
                            <m:oMathPara xmlns:m="http://schemas.openxmlformats.org/officeDocument/2006/math">
                              <m:oMathParaPr>
                                <m:jc m:val="centerGroup"/>
                              </m:oMathParaPr>
                              <m:oMath xmlns:m="http://schemas.openxmlformats.org/officeDocument/2006/math">
                                <m:r>
                                  <a:rPr lang="en-US" b="1" smtClean="0">
                                    <a:latin typeface="Cambria Math" panose="02040503050406030204" pitchFamily="18" charset="0"/>
                                  </a:rPr>
                                  <m:t>𝒇</m:t>
                                </m:r>
                                <m:d>
                                  <m:dPr>
                                    <m:ctrlPr>
                                      <a:rPr lang="en-US" b="1" i="1" smtClean="0">
                                        <a:latin typeface="Cambria Math" panose="02040503050406030204" pitchFamily="18" charset="0"/>
                                      </a:rPr>
                                    </m:ctrlPr>
                                  </m:dPr>
                                  <m:e>
                                    <m:r>
                                      <a:rPr lang="en-US" b="1" smtClean="0">
                                        <a:latin typeface="Cambria Math" panose="02040503050406030204" pitchFamily="18" charset="0"/>
                                      </a:rPr>
                                      <m:t>𝒙</m:t>
                                    </m:r>
                                  </m:e>
                                </m:d>
                                <m:r>
                                  <a:rPr lang="en-US" b="1" smtClean="0">
                                    <a:latin typeface="Cambria Math" panose="02040503050406030204" pitchFamily="18" charset="0"/>
                                  </a:rPr>
                                  <m:t>=</m:t>
                                </m:r>
                                <m:sSup>
                                  <m:sSupPr>
                                    <m:ctrlPr>
                                      <a:rPr lang="en-US" b="1" i="1" smtClean="0">
                                        <a:latin typeface="Cambria Math" panose="02040503050406030204" pitchFamily="18" charset="0"/>
                                      </a:rPr>
                                    </m:ctrlPr>
                                  </m:sSupPr>
                                  <m:e>
                                    <m:r>
                                      <a:rPr lang="en-US" b="1" smtClean="0">
                                        <a:latin typeface="Cambria Math" panose="02040503050406030204" pitchFamily="18" charset="0"/>
                                      </a:rPr>
                                      <m:t>𝒆</m:t>
                                    </m:r>
                                  </m:e>
                                  <m:sup>
                                    <m:r>
                                      <a:rPr lang="en-US" b="1" smtClean="0">
                                        <a:latin typeface="Cambria Math" panose="02040503050406030204" pitchFamily="18" charset="0"/>
                                      </a:rPr>
                                      <m:t>𝒙</m:t>
                                    </m:r>
                                  </m:sup>
                                </m:sSup>
                                <m:r>
                                  <a:rPr lang="en-US" b="1" smtClean="0">
                                    <a:latin typeface="Cambria Math" panose="02040503050406030204" pitchFamily="18" charset="0"/>
                                  </a:rPr>
                                  <m:t> → </m:t>
                                </m:r>
                                <m:f>
                                  <m:fPr>
                                    <m:ctrlPr>
                                      <a:rPr lang="en-US" b="1" i="1" smtClean="0">
                                        <a:latin typeface="Cambria Math" panose="02040503050406030204" pitchFamily="18" charset="0"/>
                                      </a:rPr>
                                    </m:ctrlPr>
                                  </m:fPr>
                                  <m:num>
                                    <m:r>
                                      <a:rPr lang="en-US" b="1" smtClean="0">
                                        <a:latin typeface="Cambria Math" panose="02040503050406030204" pitchFamily="18" charset="0"/>
                                      </a:rPr>
                                      <m:t>𝒅𝒇</m:t>
                                    </m:r>
                                  </m:num>
                                  <m:den>
                                    <m:r>
                                      <a:rPr lang="en-US" b="1" smtClean="0">
                                        <a:latin typeface="Cambria Math" panose="02040503050406030204" pitchFamily="18" charset="0"/>
                                      </a:rPr>
                                      <m:t>𝒅𝒙</m:t>
                                    </m:r>
                                  </m:den>
                                </m:f>
                                <m:r>
                                  <a:rPr lang="en-US" b="1" smtClean="0">
                                    <a:latin typeface="Cambria Math" panose="02040503050406030204" pitchFamily="18" charset="0"/>
                                  </a:rPr>
                                  <m:t>=</m:t>
                                </m:r>
                                <m:sSup>
                                  <m:sSupPr>
                                    <m:ctrlPr>
                                      <a:rPr lang="en-US" b="1" i="1" smtClean="0">
                                        <a:latin typeface="Cambria Math" panose="02040503050406030204" pitchFamily="18" charset="0"/>
                                      </a:rPr>
                                    </m:ctrlPr>
                                  </m:sSupPr>
                                  <m:e>
                                    <m:r>
                                      <a:rPr lang="en-US" b="1" smtClean="0">
                                        <a:latin typeface="Cambria Math" panose="02040503050406030204" pitchFamily="18" charset="0"/>
                                      </a:rPr>
                                      <m:t>𝒆</m:t>
                                    </m:r>
                                  </m:e>
                                  <m:sup>
                                    <m:r>
                                      <a:rPr lang="en-US" b="1" smtClean="0">
                                        <a:latin typeface="Cambria Math" panose="02040503050406030204" pitchFamily="18" charset="0"/>
                                      </a:rPr>
                                      <m:t>𝒙</m:t>
                                    </m:r>
                                  </m:sup>
                                </m:sSup>
                              </m:oMath>
                            </m:oMathPara>
                          </a14:m>
                          <a:endParaRPr lang="en-US" dirty="0"/>
                        </a:p>
                      </a:txBody>
                      <a:tcPr/>
                    </a:tc>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1" smtClean="0">
                                    <a:latin typeface="Cambria Math" panose="02040503050406030204" pitchFamily="18" charset="0"/>
                                  </a:rPr>
                                  <m:t>𝒇</m:t>
                                </m:r>
                                <m:d>
                                  <m:dPr>
                                    <m:ctrlPr>
                                      <a:rPr lang="en-US" b="1" i="1" smtClean="0">
                                        <a:latin typeface="Cambria Math" panose="02040503050406030204" pitchFamily="18" charset="0"/>
                                      </a:rPr>
                                    </m:ctrlPr>
                                  </m:dPr>
                                  <m:e>
                                    <m:r>
                                      <a:rPr lang="en-US" b="1" smtClean="0">
                                        <a:latin typeface="Cambria Math" panose="02040503050406030204" pitchFamily="18" charset="0"/>
                                      </a:rPr>
                                      <m:t>𝒙</m:t>
                                    </m:r>
                                  </m:e>
                                </m:d>
                                <m:r>
                                  <a:rPr lang="en-US" b="1" smtClean="0">
                                    <a:latin typeface="Cambria Math" panose="02040503050406030204" pitchFamily="18" charset="0"/>
                                  </a:rPr>
                                  <m:t>=</m:t>
                                </m:r>
                                <m:f>
                                  <m:fPr>
                                    <m:ctrlPr>
                                      <a:rPr lang="en-US" b="1" i="1" smtClean="0">
                                        <a:latin typeface="Cambria Math" panose="02040503050406030204" pitchFamily="18" charset="0"/>
                                      </a:rPr>
                                    </m:ctrlPr>
                                  </m:fPr>
                                  <m:num>
                                    <m:r>
                                      <a:rPr lang="en-US" b="1" smtClean="0">
                                        <a:latin typeface="Cambria Math" panose="02040503050406030204" pitchFamily="18" charset="0"/>
                                      </a:rPr>
                                      <m:t>𝟏</m:t>
                                    </m:r>
                                  </m:num>
                                  <m:den>
                                    <m:r>
                                      <a:rPr lang="en-US" b="1" smtClean="0">
                                        <a:latin typeface="Cambria Math" panose="02040503050406030204" pitchFamily="18" charset="0"/>
                                      </a:rPr>
                                      <m:t>𝒙</m:t>
                                    </m:r>
                                  </m:den>
                                </m:f>
                                <m:r>
                                  <a:rPr lang="en-US" b="1" smtClean="0">
                                    <a:latin typeface="Cambria Math" panose="02040503050406030204" pitchFamily="18" charset="0"/>
                                  </a:rPr>
                                  <m:t>→ </m:t>
                                </m:r>
                                <m:f>
                                  <m:fPr>
                                    <m:ctrlPr>
                                      <a:rPr lang="en-US" b="1" i="1" smtClean="0">
                                        <a:latin typeface="Cambria Math" panose="02040503050406030204" pitchFamily="18" charset="0"/>
                                      </a:rPr>
                                    </m:ctrlPr>
                                  </m:fPr>
                                  <m:num>
                                    <m:r>
                                      <a:rPr lang="en-US" b="1" smtClean="0">
                                        <a:latin typeface="Cambria Math" panose="02040503050406030204" pitchFamily="18" charset="0"/>
                                      </a:rPr>
                                      <m:t>𝒅𝒇</m:t>
                                    </m:r>
                                  </m:num>
                                  <m:den>
                                    <m:r>
                                      <a:rPr lang="en-US" b="1" smtClean="0">
                                        <a:latin typeface="Cambria Math" panose="02040503050406030204" pitchFamily="18" charset="0"/>
                                      </a:rPr>
                                      <m:t>𝒅𝒙</m:t>
                                    </m:r>
                                  </m:den>
                                </m:f>
                                <m:r>
                                  <a:rPr lang="en-US" b="1" smtClean="0">
                                    <a:latin typeface="Cambria Math" panose="02040503050406030204" pitchFamily="18" charset="0"/>
                                  </a:rPr>
                                  <m:t>=−</m:t>
                                </m:r>
                                <m:f>
                                  <m:fPr>
                                    <m:ctrlPr>
                                      <a:rPr lang="en-US" b="1" i="1" smtClean="0">
                                        <a:latin typeface="Cambria Math" panose="02040503050406030204" pitchFamily="18" charset="0"/>
                                      </a:rPr>
                                    </m:ctrlPr>
                                  </m:fPr>
                                  <m:num>
                                    <m:r>
                                      <a:rPr lang="en-US" b="1" smtClean="0">
                                        <a:latin typeface="Cambria Math" panose="02040503050406030204" pitchFamily="18" charset="0"/>
                                      </a:rPr>
                                      <m:t>𝟏</m:t>
                                    </m:r>
                                  </m:num>
                                  <m:den>
                                    <m:sSup>
                                      <m:sSupPr>
                                        <m:ctrlPr>
                                          <a:rPr lang="en-US" b="1" i="1" smtClean="0">
                                            <a:latin typeface="Cambria Math" panose="02040503050406030204" pitchFamily="18" charset="0"/>
                                          </a:rPr>
                                        </m:ctrlPr>
                                      </m:sSupPr>
                                      <m:e>
                                        <m:r>
                                          <a:rPr lang="en-US" b="1" smtClean="0">
                                            <a:latin typeface="Cambria Math" panose="02040503050406030204" pitchFamily="18" charset="0"/>
                                          </a:rPr>
                                          <m:t>𝒙</m:t>
                                        </m:r>
                                      </m:e>
                                      <m:sup>
                                        <m:r>
                                          <a:rPr lang="en-US" b="1" smtClean="0">
                                            <a:latin typeface="Cambria Math" panose="02040503050406030204" pitchFamily="18" charset="0"/>
                                          </a:rPr>
                                          <m:t>𝟐</m:t>
                                        </m:r>
                                      </m:sup>
                                    </m:sSup>
                                  </m:den>
                                </m:f>
                              </m:oMath>
                            </m:oMathPara>
                          </a14:m>
                          <a:endParaRPr lang="en-US" dirty="0"/>
                        </a:p>
                      </a:txBody>
                      <a:tcPr/>
                    </a:tc>
                    <a:extLst>
                      <a:ext uri="{0D108BD9-81ED-4DB2-BD59-A6C34878D82A}">
                        <a16:rowId xmlns:a16="http://schemas.microsoft.com/office/drawing/2014/main" val="2177242509"/>
                      </a:ext>
                    </a:extLst>
                  </a:tr>
                  <a:tr h="370840">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1" smtClean="0">
                                    <a:latin typeface="Cambria Math" panose="02040503050406030204" pitchFamily="18" charset="0"/>
                                  </a:rPr>
                                  <m:t>𝒇</m:t>
                                </m:r>
                                <m:d>
                                  <m:dPr>
                                    <m:ctrlPr>
                                      <a:rPr lang="en-US" b="1" i="1" smtClean="0">
                                        <a:latin typeface="Cambria Math" panose="02040503050406030204" pitchFamily="18" charset="0"/>
                                      </a:rPr>
                                    </m:ctrlPr>
                                  </m:dPr>
                                  <m:e>
                                    <m:r>
                                      <a:rPr lang="en-US" b="1" smtClean="0">
                                        <a:latin typeface="Cambria Math" panose="02040503050406030204" pitchFamily="18" charset="0"/>
                                      </a:rPr>
                                      <m:t>𝒙</m:t>
                                    </m:r>
                                  </m:e>
                                </m:d>
                                <m:r>
                                  <a:rPr lang="en-US" b="1" smtClean="0">
                                    <a:latin typeface="Cambria Math" panose="02040503050406030204" pitchFamily="18" charset="0"/>
                                  </a:rPr>
                                  <m:t>=</m:t>
                                </m:r>
                                <m:r>
                                  <a:rPr lang="en-US" b="1" smtClean="0">
                                    <a:latin typeface="Cambria Math" panose="02040503050406030204" pitchFamily="18" charset="0"/>
                                  </a:rPr>
                                  <m:t>𝒂𝒙</m:t>
                                </m:r>
                                <m:r>
                                  <a:rPr lang="en-US" b="1" smtClean="0">
                                    <a:latin typeface="Cambria Math" panose="02040503050406030204" pitchFamily="18" charset="0"/>
                                  </a:rPr>
                                  <m:t> → </m:t>
                                </m:r>
                                <m:f>
                                  <m:fPr>
                                    <m:ctrlPr>
                                      <a:rPr lang="en-US" b="1" i="1" smtClean="0">
                                        <a:latin typeface="Cambria Math" panose="02040503050406030204" pitchFamily="18" charset="0"/>
                                      </a:rPr>
                                    </m:ctrlPr>
                                  </m:fPr>
                                  <m:num>
                                    <m:r>
                                      <a:rPr lang="en-US" b="1" smtClean="0">
                                        <a:latin typeface="Cambria Math" panose="02040503050406030204" pitchFamily="18" charset="0"/>
                                      </a:rPr>
                                      <m:t>𝒅𝒇</m:t>
                                    </m:r>
                                  </m:num>
                                  <m:den>
                                    <m:r>
                                      <a:rPr lang="en-US" b="1" smtClean="0">
                                        <a:latin typeface="Cambria Math" panose="02040503050406030204" pitchFamily="18" charset="0"/>
                                      </a:rPr>
                                      <m:t>𝒅𝒙</m:t>
                                    </m:r>
                                  </m:den>
                                </m:f>
                                <m:r>
                                  <a:rPr lang="en-US" b="1" smtClean="0">
                                    <a:latin typeface="Cambria Math" panose="02040503050406030204" pitchFamily="18" charset="0"/>
                                  </a:rPr>
                                  <m:t>=</m:t>
                                </m:r>
                                <m:r>
                                  <a:rPr lang="en-US" b="1" smtClean="0">
                                    <a:latin typeface="Cambria Math" panose="02040503050406030204" pitchFamily="18" charset="0"/>
                                  </a:rPr>
                                  <m:t>𝒂</m:t>
                                </m:r>
                              </m:oMath>
                            </m:oMathPara>
                          </a14:m>
                          <a:endParaRPr lang="en-US" dirty="0"/>
                        </a:p>
                      </a:txBody>
                      <a:tcPr/>
                    </a:tc>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1" smtClean="0">
                                    <a:latin typeface="Cambria Math" panose="02040503050406030204" pitchFamily="18" charset="0"/>
                                  </a:rPr>
                                  <m:t>𝒇</m:t>
                                </m:r>
                                <m:d>
                                  <m:dPr>
                                    <m:ctrlPr>
                                      <a:rPr lang="en-US" b="1" i="1" smtClean="0">
                                        <a:latin typeface="Cambria Math" panose="02040503050406030204" pitchFamily="18" charset="0"/>
                                      </a:rPr>
                                    </m:ctrlPr>
                                  </m:dPr>
                                  <m:e>
                                    <m:r>
                                      <a:rPr lang="en-US" b="1" smtClean="0">
                                        <a:latin typeface="Cambria Math" panose="02040503050406030204" pitchFamily="18" charset="0"/>
                                      </a:rPr>
                                      <m:t>𝒙</m:t>
                                    </m:r>
                                  </m:e>
                                </m:d>
                                <m:r>
                                  <a:rPr lang="en-US" b="1" smtClean="0">
                                    <a:latin typeface="Cambria Math" panose="02040503050406030204" pitchFamily="18" charset="0"/>
                                  </a:rPr>
                                  <m:t>=</m:t>
                                </m:r>
                                <m:r>
                                  <a:rPr lang="en-US" b="1" smtClean="0">
                                    <a:latin typeface="Cambria Math" panose="02040503050406030204" pitchFamily="18" charset="0"/>
                                  </a:rPr>
                                  <m:t>𝒄</m:t>
                                </m:r>
                                <m:r>
                                  <a:rPr lang="en-US" b="1" smtClean="0">
                                    <a:latin typeface="Cambria Math" panose="02040503050406030204" pitchFamily="18" charset="0"/>
                                  </a:rPr>
                                  <m:t>+</m:t>
                                </m:r>
                                <m:r>
                                  <a:rPr lang="en-US" b="1" smtClean="0">
                                    <a:latin typeface="Cambria Math" panose="02040503050406030204" pitchFamily="18" charset="0"/>
                                  </a:rPr>
                                  <m:t>𝒙</m:t>
                                </m:r>
                                <m:r>
                                  <a:rPr lang="en-US" b="1" smtClean="0">
                                    <a:latin typeface="Cambria Math" panose="02040503050406030204" pitchFamily="18" charset="0"/>
                                  </a:rPr>
                                  <m:t> → </m:t>
                                </m:r>
                                <m:f>
                                  <m:fPr>
                                    <m:ctrlPr>
                                      <a:rPr lang="en-US" b="1" i="1" smtClean="0">
                                        <a:latin typeface="Cambria Math" panose="02040503050406030204" pitchFamily="18" charset="0"/>
                                      </a:rPr>
                                    </m:ctrlPr>
                                  </m:fPr>
                                  <m:num>
                                    <m:r>
                                      <a:rPr lang="en-US" b="1" smtClean="0">
                                        <a:latin typeface="Cambria Math" panose="02040503050406030204" pitchFamily="18" charset="0"/>
                                      </a:rPr>
                                      <m:t>𝒅𝒇</m:t>
                                    </m:r>
                                  </m:num>
                                  <m:den>
                                    <m:r>
                                      <a:rPr lang="en-US" b="1" smtClean="0">
                                        <a:latin typeface="Cambria Math" panose="02040503050406030204" pitchFamily="18" charset="0"/>
                                      </a:rPr>
                                      <m:t>𝒅𝒙</m:t>
                                    </m:r>
                                  </m:den>
                                </m:f>
                                <m:r>
                                  <a:rPr lang="en-US" b="1" smtClean="0">
                                    <a:latin typeface="Cambria Math" panose="02040503050406030204" pitchFamily="18" charset="0"/>
                                  </a:rPr>
                                  <m:t>=</m:t>
                                </m:r>
                                <m:r>
                                  <a:rPr lang="en-US" b="1" smtClean="0">
                                    <a:latin typeface="Cambria Math" panose="02040503050406030204" pitchFamily="18" charset="0"/>
                                  </a:rPr>
                                  <m:t>𝟏</m:t>
                                </m:r>
                              </m:oMath>
                            </m:oMathPara>
                          </a14:m>
                          <a:endParaRPr lang="en-US" dirty="0"/>
                        </a:p>
                      </a:txBody>
                      <a:tcPr/>
                    </a:tc>
                    <a:extLst>
                      <a:ext uri="{0D108BD9-81ED-4DB2-BD59-A6C34878D82A}">
                        <a16:rowId xmlns:a16="http://schemas.microsoft.com/office/drawing/2014/main" val="2398767101"/>
                      </a:ext>
                    </a:extLst>
                  </a:tr>
                </a:tbl>
              </a:graphicData>
            </a:graphic>
          </p:graphicFrame>
        </mc:Choice>
        <mc:Fallback xmlns="">
          <p:graphicFrame>
            <p:nvGraphicFramePr>
              <p:cNvPr id="25" name="Table 25">
                <a:extLst>
                  <a:ext uri="{FF2B5EF4-FFF2-40B4-BE49-F238E27FC236}">
                    <a16:creationId xmlns:a16="http://schemas.microsoft.com/office/drawing/2014/main" id="{55F725B8-8787-EF78-DC2F-751B990CC21E}"/>
                  </a:ext>
                </a:extLst>
              </p:cNvPr>
              <p:cNvGraphicFramePr>
                <a:graphicFrameLocks noGrp="1"/>
              </p:cNvGraphicFramePr>
              <p:nvPr/>
            </p:nvGraphicFramePr>
            <p:xfrm>
              <a:off x="6609680" y="5016945"/>
              <a:ext cx="5240090" cy="1225804"/>
            </p:xfrm>
            <a:graphic>
              <a:graphicData uri="http://schemas.openxmlformats.org/drawingml/2006/table">
                <a:tbl>
                  <a:tblPr firstRow="1" bandRow="1">
                    <a:tableStyleId>{5940675A-B579-460E-94D1-54222C63F5DA}</a:tableStyleId>
                  </a:tblPr>
                  <a:tblGrid>
                    <a:gridCol w="2573090">
                      <a:extLst>
                        <a:ext uri="{9D8B030D-6E8A-4147-A177-3AD203B41FA5}">
                          <a16:colId xmlns:a16="http://schemas.microsoft.com/office/drawing/2014/main" val="848589444"/>
                        </a:ext>
                      </a:extLst>
                    </a:gridCol>
                    <a:gridCol w="2667000">
                      <a:extLst>
                        <a:ext uri="{9D8B030D-6E8A-4147-A177-3AD203B41FA5}">
                          <a16:colId xmlns:a16="http://schemas.microsoft.com/office/drawing/2014/main" val="3912063689"/>
                        </a:ext>
                      </a:extLst>
                    </a:gridCol>
                  </a:tblGrid>
                  <a:tr h="612902">
                    <a:tc>
                      <a:txBody>
                        <a:bodyPr/>
                        <a:lstStyle/>
                        <a:p>
                          <a:endParaRPr lang="en-US"/>
                        </a:p>
                      </a:txBody>
                      <a:tcPr>
                        <a:blipFill>
                          <a:blip r:embed="rId5"/>
                          <a:stretch>
                            <a:fillRect l="-237" t="-980" r="-104265" b="-100980"/>
                          </a:stretch>
                        </a:blipFill>
                      </a:tcPr>
                    </a:tc>
                    <a:tc>
                      <a:txBody>
                        <a:bodyPr/>
                        <a:lstStyle/>
                        <a:p>
                          <a:endParaRPr lang="en-US"/>
                        </a:p>
                      </a:txBody>
                      <a:tcPr>
                        <a:blipFill>
                          <a:blip r:embed="rId5"/>
                          <a:stretch>
                            <a:fillRect l="-96575" t="-980" r="-457" b="-100980"/>
                          </a:stretch>
                        </a:blipFill>
                      </a:tcPr>
                    </a:tc>
                    <a:extLst>
                      <a:ext uri="{0D108BD9-81ED-4DB2-BD59-A6C34878D82A}">
                        <a16:rowId xmlns:a16="http://schemas.microsoft.com/office/drawing/2014/main" val="2177242509"/>
                      </a:ext>
                    </a:extLst>
                  </a:tr>
                  <a:tr h="612902">
                    <a:tc>
                      <a:txBody>
                        <a:bodyPr/>
                        <a:lstStyle/>
                        <a:p>
                          <a:endParaRPr lang="en-US"/>
                        </a:p>
                      </a:txBody>
                      <a:tcPr>
                        <a:blipFill>
                          <a:blip r:embed="rId5"/>
                          <a:stretch>
                            <a:fillRect l="-237" t="-101980" r="-104265" b="-1980"/>
                          </a:stretch>
                        </a:blipFill>
                      </a:tcPr>
                    </a:tc>
                    <a:tc>
                      <a:txBody>
                        <a:bodyPr/>
                        <a:lstStyle/>
                        <a:p>
                          <a:endParaRPr lang="en-US"/>
                        </a:p>
                      </a:txBody>
                      <a:tcPr>
                        <a:blipFill>
                          <a:blip r:embed="rId5"/>
                          <a:stretch>
                            <a:fillRect l="-96575" t="-101980" r="-457" b="-1980"/>
                          </a:stretch>
                        </a:blipFill>
                      </a:tcPr>
                    </a:tc>
                    <a:extLst>
                      <a:ext uri="{0D108BD9-81ED-4DB2-BD59-A6C34878D82A}">
                        <a16:rowId xmlns:a16="http://schemas.microsoft.com/office/drawing/2014/main" val="2398767101"/>
                      </a:ext>
                    </a:extLst>
                  </a:tr>
                </a:tbl>
              </a:graphicData>
            </a:graphic>
          </p:graphicFrame>
        </mc:Fallback>
      </mc:AlternateContent>
      <p:sp>
        <p:nvSpPr>
          <p:cNvPr id="2" name="Title 1"/>
          <p:cNvSpPr>
            <a:spLocks noGrp="1"/>
          </p:cNvSpPr>
          <p:nvPr>
            <p:ph type="title"/>
          </p:nvPr>
        </p:nvSpPr>
        <p:spPr/>
        <p:txBody>
          <a:bodyPr>
            <a:normAutofit fontScale="90000"/>
          </a:bodyPr>
          <a:lstStyle/>
          <a:p>
            <a:r>
              <a:rPr lang="en-US" dirty="0"/>
              <a:t>Example: Single Perceptron with Sigmoid Activation</a:t>
            </a:r>
          </a:p>
        </p:txBody>
      </p:sp>
      <mc:AlternateContent xmlns:mc="http://schemas.openxmlformats.org/markup-compatibility/2006" xmlns:a14="http://schemas.microsoft.com/office/drawing/2010/main">
        <mc:Choice Requires="a14">
          <p:sp>
            <p:nvSpPr>
              <p:cNvPr id="13" name="Content Placeholder 12">
                <a:extLst>
                  <a:ext uri="{FF2B5EF4-FFF2-40B4-BE49-F238E27FC236}">
                    <a16:creationId xmlns:a16="http://schemas.microsoft.com/office/drawing/2014/main" id="{D6BC5D20-3752-68D0-2485-95FAD4ECA45B}"/>
                  </a:ext>
                </a:extLst>
              </p:cNvPr>
              <p:cNvSpPr>
                <a:spLocks noGrp="1"/>
              </p:cNvSpPr>
              <p:nvPr>
                <p:ph idx="1"/>
              </p:nvPr>
            </p:nvSpPr>
            <p:spPr/>
            <p:txBody>
              <a:bodyPr/>
              <a:lstStyle/>
              <a:p>
                <a:r>
                  <a:rPr lang="en-US" dirty="0">
                    <a:latin typeface="Arial" panose="020B0604020202020204" pitchFamily="34" charset="0"/>
                  </a:rPr>
                  <a:t>Another example: </a:t>
                </a:r>
                <a14:m>
                  <m:oMath xmlns:m="http://schemas.openxmlformats.org/officeDocument/2006/math">
                    <m:r>
                      <a:rPr lang="en-US" i="1">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𝑤</m:t>
                        </m:r>
                        <m:r>
                          <a:rPr lang="en-US" i="1">
                            <a:latin typeface="Cambria Math" panose="02040503050406030204" pitchFamily="18" charset="0"/>
                          </a:rPr>
                          <m:t>,</m:t>
                        </m:r>
                        <m:r>
                          <a:rPr lang="en-US" i="1">
                            <a:latin typeface="Cambria Math" panose="02040503050406030204" pitchFamily="18" charset="0"/>
                          </a:rPr>
                          <m:t>𝑥</m:t>
                        </m:r>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1+</m:t>
                        </m:r>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m:t>
                            </m:r>
                            <m:r>
                              <a:rPr lang="en-US" i="1">
                                <a:latin typeface="Cambria Math" panose="02040503050406030204" pitchFamily="18" charset="0"/>
                              </a:rPr>
                              <m:t>𝑧</m:t>
                            </m:r>
                          </m:sup>
                        </m:sSup>
                      </m:den>
                    </m:f>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1+</m:t>
                        </m:r>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2</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0</m:t>
                                    </m:r>
                                  </m:sub>
                                </m:sSub>
                              </m:e>
                            </m:d>
                          </m:sup>
                        </m:sSup>
                      </m:den>
                    </m:f>
                  </m:oMath>
                </a14:m>
                <a:endParaRPr lang="en-US" dirty="0"/>
              </a:p>
            </p:txBody>
          </p:sp>
        </mc:Choice>
        <mc:Fallback xmlns="">
          <p:sp>
            <p:nvSpPr>
              <p:cNvPr id="13" name="Content Placeholder 12">
                <a:extLst>
                  <a:ext uri="{FF2B5EF4-FFF2-40B4-BE49-F238E27FC236}">
                    <a16:creationId xmlns:a16="http://schemas.microsoft.com/office/drawing/2014/main" id="{D6BC5D20-3752-68D0-2485-95FAD4ECA45B}"/>
                  </a:ext>
                </a:extLst>
              </p:cNvPr>
              <p:cNvSpPr>
                <a:spLocks noGrp="1" noRot="1" noChangeAspect="1" noMove="1" noResize="1" noEditPoints="1" noAdjustHandles="1" noChangeArrowheads="1" noChangeShapeType="1" noTextEdit="1"/>
              </p:cNvSpPr>
              <p:nvPr>
                <p:ph idx="1"/>
              </p:nvPr>
            </p:nvSpPr>
            <p:spPr>
              <a:blipFill>
                <a:blip r:embed="rId6"/>
                <a:stretch>
                  <a:fillRect l="-1474" t="-971"/>
                </a:stretch>
              </a:blipFill>
            </p:spPr>
            <p:txBody>
              <a:bodyPr/>
              <a:lstStyle/>
              <a:p>
                <a:r>
                  <a:rPr lang="en-US">
                    <a:noFill/>
                  </a:rPr>
                  <a:t> </a:t>
                </a:r>
              </a:p>
            </p:txBody>
          </p:sp>
        </mc:Fallback>
      </mc:AlternateContent>
      <p:sp>
        <p:nvSpPr>
          <p:cNvPr id="10" name="Date Placeholder 3">
            <a:extLst>
              <a:ext uri="{FF2B5EF4-FFF2-40B4-BE49-F238E27FC236}">
                <a16:creationId xmlns:a16="http://schemas.microsoft.com/office/drawing/2014/main" id="{CCB2257F-4114-D1B7-CF30-1F05042CD74E}"/>
              </a:ext>
            </a:extLst>
          </p:cNvPr>
          <p:cNvSpPr>
            <a:spLocks noGrp="1"/>
          </p:cNvSpPr>
          <p:nvPr>
            <p:ph type="dt" sz="half" idx="10"/>
          </p:nvPr>
        </p:nvSpPr>
        <p:spPr/>
        <p:txBody>
          <a:bodyPr/>
          <a:lstStyle/>
          <a:p>
            <a:endParaRPr lang="en-US" dirty="0"/>
          </a:p>
        </p:txBody>
      </p:sp>
      <p:sp>
        <p:nvSpPr>
          <p:cNvPr id="11" name="Footer Placeholder 4">
            <a:extLst>
              <a:ext uri="{FF2B5EF4-FFF2-40B4-BE49-F238E27FC236}">
                <a16:creationId xmlns:a16="http://schemas.microsoft.com/office/drawing/2014/main" id="{7AB85986-649C-A888-205A-22AE57F00436}"/>
              </a:ext>
            </a:extLst>
          </p:cNvPr>
          <p:cNvSpPr>
            <a:spLocks noGrp="1"/>
          </p:cNvSpPr>
          <p:nvPr>
            <p:ph type="ftr" sz="quarter" idx="11"/>
          </p:nvPr>
        </p:nvSpPr>
        <p:spPr/>
        <p:txBody>
          <a:bodyPr/>
          <a:lstStyle/>
          <a:p>
            <a:r>
              <a:rPr lang="en-US"/>
              <a:t>Introduction to AI</a:t>
            </a:r>
          </a:p>
        </p:txBody>
      </p:sp>
      <p:sp>
        <p:nvSpPr>
          <p:cNvPr id="12" name="Slide Number Placeholder 5">
            <a:extLst>
              <a:ext uri="{FF2B5EF4-FFF2-40B4-BE49-F238E27FC236}">
                <a16:creationId xmlns:a16="http://schemas.microsoft.com/office/drawing/2014/main" id="{C9064414-EBCB-8AEE-E095-0F3377A28F4F}"/>
              </a:ext>
            </a:extLst>
          </p:cNvPr>
          <p:cNvSpPr>
            <a:spLocks noGrp="1"/>
          </p:cNvSpPr>
          <p:nvPr>
            <p:ph type="sldNum" sz="quarter" idx="12"/>
          </p:nvPr>
        </p:nvSpPr>
        <p:spPr/>
        <p:txBody>
          <a:bodyPr/>
          <a:lstStyle/>
          <a:p>
            <a:fld id="{B7884E68-CE57-44C0-BE0F-84C629DF22D5}" type="slidenum">
              <a:rPr lang="en-US" smtClean="0"/>
              <a:t>68</a:t>
            </a:fld>
            <a:endParaRPr lang="en-US"/>
          </a:p>
        </p:txBody>
      </p:sp>
      <p:sp>
        <p:nvSpPr>
          <p:cNvPr id="5" name="Rectangle 4">
            <a:extLst>
              <a:ext uri="{FF2B5EF4-FFF2-40B4-BE49-F238E27FC236}">
                <a16:creationId xmlns:a16="http://schemas.microsoft.com/office/drawing/2014/main" id="{7465E0E8-A97C-00D1-1146-99452047691B}"/>
              </a:ext>
            </a:extLst>
          </p:cNvPr>
          <p:cNvSpPr/>
          <p:nvPr/>
        </p:nvSpPr>
        <p:spPr>
          <a:xfrm>
            <a:off x="6672933" y="5044966"/>
            <a:ext cx="2474843" cy="598962"/>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E428FFA-44EC-3C3D-9406-981B2A2EDA85}"/>
              </a:ext>
            </a:extLst>
          </p:cNvPr>
          <p:cNvSpPr/>
          <p:nvPr/>
        </p:nvSpPr>
        <p:spPr>
          <a:xfrm>
            <a:off x="6861882" y="3948710"/>
            <a:ext cx="1680902" cy="766544"/>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2A04E7F4-FCFE-C9A2-0C38-1CD185E5A0F1}"/>
              </a:ext>
            </a:extLst>
          </p:cNvPr>
          <p:cNvSpPr txBox="1"/>
          <p:nvPr/>
        </p:nvSpPr>
        <p:spPr>
          <a:xfrm>
            <a:off x="1828802" y="1966878"/>
            <a:ext cx="593432" cy="369332"/>
          </a:xfrm>
          <a:prstGeom prst="rect">
            <a:avLst/>
          </a:prstGeom>
          <a:noFill/>
        </p:spPr>
        <p:txBody>
          <a:bodyPr wrap="none" rtlCol="0">
            <a:spAutoFit/>
          </a:bodyPr>
          <a:lstStyle/>
          <a:p>
            <a:r>
              <a:rPr lang="en-US" dirty="0">
                <a:solidFill>
                  <a:srgbClr val="00B050"/>
                </a:solidFill>
              </a:rPr>
              <a:t>2.00</a:t>
            </a:r>
          </a:p>
        </p:txBody>
      </p:sp>
      <p:sp>
        <p:nvSpPr>
          <p:cNvPr id="8" name="TextBox 7">
            <a:extLst>
              <a:ext uri="{FF2B5EF4-FFF2-40B4-BE49-F238E27FC236}">
                <a16:creationId xmlns:a16="http://schemas.microsoft.com/office/drawing/2014/main" id="{567667F9-56D3-A7FA-FC66-0B5651CEBF8F}"/>
              </a:ext>
            </a:extLst>
          </p:cNvPr>
          <p:cNvSpPr txBox="1"/>
          <p:nvPr/>
        </p:nvSpPr>
        <p:spPr>
          <a:xfrm>
            <a:off x="1822161" y="2758016"/>
            <a:ext cx="663964" cy="369332"/>
          </a:xfrm>
          <a:prstGeom prst="rect">
            <a:avLst/>
          </a:prstGeom>
          <a:noFill/>
        </p:spPr>
        <p:txBody>
          <a:bodyPr wrap="none" rtlCol="0">
            <a:spAutoFit/>
          </a:bodyPr>
          <a:lstStyle/>
          <a:p>
            <a:r>
              <a:rPr lang="en-US" dirty="0">
                <a:solidFill>
                  <a:srgbClr val="00B050"/>
                </a:solidFill>
              </a:rPr>
              <a:t>-1.00</a:t>
            </a:r>
          </a:p>
        </p:txBody>
      </p:sp>
      <p:sp>
        <p:nvSpPr>
          <p:cNvPr id="16" name="TextBox 15">
            <a:extLst>
              <a:ext uri="{FF2B5EF4-FFF2-40B4-BE49-F238E27FC236}">
                <a16:creationId xmlns:a16="http://schemas.microsoft.com/office/drawing/2014/main" id="{181D9952-05F8-02A1-4375-ED4649F12242}"/>
              </a:ext>
            </a:extLst>
          </p:cNvPr>
          <p:cNvSpPr txBox="1"/>
          <p:nvPr/>
        </p:nvSpPr>
        <p:spPr>
          <a:xfrm>
            <a:off x="1793536" y="3522427"/>
            <a:ext cx="663964" cy="369332"/>
          </a:xfrm>
          <a:prstGeom prst="rect">
            <a:avLst/>
          </a:prstGeom>
          <a:noFill/>
        </p:spPr>
        <p:txBody>
          <a:bodyPr wrap="none" rtlCol="0">
            <a:spAutoFit/>
          </a:bodyPr>
          <a:lstStyle/>
          <a:p>
            <a:r>
              <a:rPr lang="en-US" dirty="0">
                <a:solidFill>
                  <a:srgbClr val="00B050"/>
                </a:solidFill>
              </a:rPr>
              <a:t>-3.00</a:t>
            </a:r>
          </a:p>
        </p:txBody>
      </p:sp>
      <p:sp>
        <p:nvSpPr>
          <p:cNvPr id="17" name="TextBox 16">
            <a:extLst>
              <a:ext uri="{FF2B5EF4-FFF2-40B4-BE49-F238E27FC236}">
                <a16:creationId xmlns:a16="http://schemas.microsoft.com/office/drawing/2014/main" id="{1248438E-1A55-036E-AA05-CF2BABFC5255}"/>
              </a:ext>
            </a:extLst>
          </p:cNvPr>
          <p:cNvSpPr txBox="1"/>
          <p:nvPr/>
        </p:nvSpPr>
        <p:spPr>
          <a:xfrm>
            <a:off x="1828802" y="4445818"/>
            <a:ext cx="663964" cy="369332"/>
          </a:xfrm>
          <a:prstGeom prst="rect">
            <a:avLst/>
          </a:prstGeom>
          <a:noFill/>
        </p:spPr>
        <p:txBody>
          <a:bodyPr wrap="none" rtlCol="0">
            <a:spAutoFit/>
          </a:bodyPr>
          <a:lstStyle/>
          <a:p>
            <a:r>
              <a:rPr lang="en-US" dirty="0">
                <a:solidFill>
                  <a:srgbClr val="00B050"/>
                </a:solidFill>
              </a:rPr>
              <a:t>-2.00</a:t>
            </a:r>
          </a:p>
        </p:txBody>
      </p:sp>
      <p:sp>
        <p:nvSpPr>
          <p:cNvPr id="18" name="TextBox 17">
            <a:extLst>
              <a:ext uri="{FF2B5EF4-FFF2-40B4-BE49-F238E27FC236}">
                <a16:creationId xmlns:a16="http://schemas.microsoft.com/office/drawing/2014/main" id="{85823F97-6836-FCA1-FF3C-AB1A9A25D0E6}"/>
              </a:ext>
            </a:extLst>
          </p:cNvPr>
          <p:cNvSpPr txBox="1"/>
          <p:nvPr/>
        </p:nvSpPr>
        <p:spPr>
          <a:xfrm>
            <a:off x="1863145" y="5260515"/>
            <a:ext cx="663964" cy="369332"/>
          </a:xfrm>
          <a:prstGeom prst="rect">
            <a:avLst/>
          </a:prstGeom>
          <a:noFill/>
        </p:spPr>
        <p:txBody>
          <a:bodyPr wrap="none" rtlCol="0">
            <a:spAutoFit/>
          </a:bodyPr>
          <a:lstStyle/>
          <a:p>
            <a:r>
              <a:rPr lang="en-US" dirty="0">
                <a:solidFill>
                  <a:srgbClr val="00B050"/>
                </a:solidFill>
              </a:rPr>
              <a:t>-3.00</a:t>
            </a:r>
          </a:p>
        </p:txBody>
      </p:sp>
      <p:sp>
        <p:nvSpPr>
          <p:cNvPr id="9" name="TextBox 8">
            <a:extLst>
              <a:ext uri="{FF2B5EF4-FFF2-40B4-BE49-F238E27FC236}">
                <a16:creationId xmlns:a16="http://schemas.microsoft.com/office/drawing/2014/main" id="{9263CC86-54B7-7069-726D-066C37FF5A35}"/>
              </a:ext>
            </a:extLst>
          </p:cNvPr>
          <p:cNvSpPr txBox="1"/>
          <p:nvPr/>
        </p:nvSpPr>
        <p:spPr>
          <a:xfrm>
            <a:off x="3325165" y="2388684"/>
            <a:ext cx="663964" cy="369332"/>
          </a:xfrm>
          <a:prstGeom prst="rect">
            <a:avLst/>
          </a:prstGeom>
          <a:noFill/>
        </p:spPr>
        <p:txBody>
          <a:bodyPr wrap="none" rtlCol="0">
            <a:spAutoFit/>
          </a:bodyPr>
          <a:lstStyle/>
          <a:p>
            <a:r>
              <a:rPr lang="en-US" dirty="0">
                <a:solidFill>
                  <a:srgbClr val="00B050"/>
                </a:solidFill>
              </a:rPr>
              <a:t>-2.00</a:t>
            </a:r>
          </a:p>
        </p:txBody>
      </p:sp>
      <p:sp>
        <p:nvSpPr>
          <p:cNvPr id="14" name="TextBox 13">
            <a:extLst>
              <a:ext uri="{FF2B5EF4-FFF2-40B4-BE49-F238E27FC236}">
                <a16:creationId xmlns:a16="http://schemas.microsoft.com/office/drawing/2014/main" id="{1D6D6BF5-A76C-2F97-1097-9C06FE749849}"/>
              </a:ext>
            </a:extLst>
          </p:cNvPr>
          <p:cNvSpPr txBox="1"/>
          <p:nvPr/>
        </p:nvSpPr>
        <p:spPr>
          <a:xfrm>
            <a:off x="3219452" y="3976331"/>
            <a:ext cx="593432" cy="369332"/>
          </a:xfrm>
          <a:prstGeom prst="rect">
            <a:avLst/>
          </a:prstGeom>
          <a:noFill/>
        </p:spPr>
        <p:txBody>
          <a:bodyPr wrap="none" rtlCol="0">
            <a:spAutoFit/>
          </a:bodyPr>
          <a:lstStyle/>
          <a:p>
            <a:r>
              <a:rPr lang="en-US" dirty="0">
                <a:solidFill>
                  <a:srgbClr val="00B050"/>
                </a:solidFill>
              </a:rPr>
              <a:t>6.00</a:t>
            </a:r>
          </a:p>
        </p:txBody>
      </p:sp>
      <p:sp>
        <p:nvSpPr>
          <p:cNvPr id="19" name="TextBox 18">
            <a:extLst>
              <a:ext uri="{FF2B5EF4-FFF2-40B4-BE49-F238E27FC236}">
                <a16:creationId xmlns:a16="http://schemas.microsoft.com/office/drawing/2014/main" id="{8DAB8B16-8F45-AD1B-9BB9-50800D62F7C1}"/>
              </a:ext>
            </a:extLst>
          </p:cNvPr>
          <p:cNvSpPr txBox="1"/>
          <p:nvPr/>
        </p:nvSpPr>
        <p:spPr>
          <a:xfrm>
            <a:off x="4553489" y="3066317"/>
            <a:ext cx="593432" cy="369332"/>
          </a:xfrm>
          <a:prstGeom prst="rect">
            <a:avLst/>
          </a:prstGeom>
          <a:noFill/>
        </p:spPr>
        <p:txBody>
          <a:bodyPr wrap="none" rtlCol="0">
            <a:spAutoFit/>
          </a:bodyPr>
          <a:lstStyle/>
          <a:p>
            <a:r>
              <a:rPr lang="en-US" dirty="0">
                <a:solidFill>
                  <a:srgbClr val="00B050"/>
                </a:solidFill>
              </a:rPr>
              <a:t>4.00</a:t>
            </a:r>
          </a:p>
        </p:txBody>
      </p:sp>
      <p:sp>
        <p:nvSpPr>
          <p:cNvPr id="20" name="TextBox 19">
            <a:extLst>
              <a:ext uri="{FF2B5EF4-FFF2-40B4-BE49-F238E27FC236}">
                <a16:creationId xmlns:a16="http://schemas.microsoft.com/office/drawing/2014/main" id="{70312291-8129-288C-099D-13A9B9E5616C}"/>
              </a:ext>
            </a:extLst>
          </p:cNvPr>
          <p:cNvSpPr txBox="1"/>
          <p:nvPr/>
        </p:nvSpPr>
        <p:spPr>
          <a:xfrm>
            <a:off x="6854632" y="3978594"/>
            <a:ext cx="663964" cy="369332"/>
          </a:xfrm>
          <a:prstGeom prst="rect">
            <a:avLst/>
          </a:prstGeom>
          <a:noFill/>
        </p:spPr>
        <p:txBody>
          <a:bodyPr wrap="none" rtlCol="0">
            <a:spAutoFit/>
          </a:bodyPr>
          <a:lstStyle/>
          <a:p>
            <a:r>
              <a:rPr lang="en-US" dirty="0">
                <a:solidFill>
                  <a:srgbClr val="00B050"/>
                </a:solidFill>
              </a:rPr>
              <a:t>-1.00</a:t>
            </a:r>
          </a:p>
        </p:txBody>
      </p:sp>
      <p:sp>
        <p:nvSpPr>
          <p:cNvPr id="21" name="TextBox 20">
            <a:extLst>
              <a:ext uri="{FF2B5EF4-FFF2-40B4-BE49-F238E27FC236}">
                <a16:creationId xmlns:a16="http://schemas.microsoft.com/office/drawing/2014/main" id="{78A919D6-326A-8047-1504-CBD09AFDD096}"/>
              </a:ext>
            </a:extLst>
          </p:cNvPr>
          <p:cNvSpPr txBox="1"/>
          <p:nvPr/>
        </p:nvSpPr>
        <p:spPr>
          <a:xfrm>
            <a:off x="5665398" y="3947481"/>
            <a:ext cx="593432" cy="369332"/>
          </a:xfrm>
          <a:prstGeom prst="rect">
            <a:avLst/>
          </a:prstGeom>
          <a:noFill/>
        </p:spPr>
        <p:txBody>
          <a:bodyPr wrap="none" rtlCol="0">
            <a:spAutoFit/>
          </a:bodyPr>
          <a:lstStyle/>
          <a:p>
            <a:r>
              <a:rPr lang="en-US" dirty="0">
                <a:solidFill>
                  <a:srgbClr val="00B050"/>
                </a:solidFill>
              </a:rPr>
              <a:t>1.00</a:t>
            </a:r>
          </a:p>
        </p:txBody>
      </p:sp>
      <p:sp>
        <p:nvSpPr>
          <p:cNvPr id="22" name="TextBox 21">
            <a:extLst>
              <a:ext uri="{FF2B5EF4-FFF2-40B4-BE49-F238E27FC236}">
                <a16:creationId xmlns:a16="http://schemas.microsoft.com/office/drawing/2014/main" id="{FCC6A1DA-A3D1-19F1-5171-51BE0C75F703}"/>
              </a:ext>
            </a:extLst>
          </p:cNvPr>
          <p:cNvSpPr txBox="1"/>
          <p:nvPr/>
        </p:nvSpPr>
        <p:spPr>
          <a:xfrm>
            <a:off x="7962806" y="3976331"/>
            <a:ext cx="593432" cy="369332"/>
          </a:xfrm>
          <a:prstGeom prst="rect">
            <a:avLst/>
          </a:prstGeom>
          <a:noFill/>
        </p:spPr>
        <p:txBody>
          <a:bodyPr wrap="none" rtlCol="0">
            <a:spAutoFit/>
          </a:bodyPr>
          <a:lstStyle/>
          <a:p>
            <a:r>
              <a:rPr lang="en-US" dirty="0">
                <a:solidFill>
                  <a:srgbClr val="00B050"/>
                </a:solidFill>
              </a:rPr>
              <a:t>0.37</a:t>
            </a:r>
          </a:p>
        </p:txBody>
      </p:sp>
      <p:sp>
        <p:nvSpPr>
          <p:cNvPr id="23" name="TextBox 22">
            <a:extLst>
              <a:ext uri="{FF2B5EF4-FFF2-40B4-BE49-F238E27FC236}">
                <a16:creationId xmlns:a16="http://schemas.microsoft.com/office/drawing/2014/main" id="{E0626DE1-614A-E46B-3927-3CDAD4ED15D9}"/>
              </a:ext>
            </a:extLst>
          </p:cNvPr>
          <p:cNvSpPr txBox="1"/>
          <p:nvPr/>
        </p:nvSpPr>
        <p:spPr>
          <a:xfrm>
            <a:off x="9110667" y="3976331"/>
            <a:ext cx="593432" cy="369332"/>
          </a:xfrm>
          <a:prstGeom prst="rect">
            <a:avLst/>
          </a:prstGeom>
          <a:noFill/>
        </p:spPr>
        <p:txBody>
          <a:bodyPr wrap="none" rtlCol="0">
            <a:spAutoFit/>
          </a:bodyPr>
          <a:lstStyle/>
          <a:p>
            <a:r>
              <a:rPr lang="en-US" dirty="0">
                <a:solidFill>
                  <a:srgbClr val="00B050"/>
                </a:solidFill>
              </a:rPr>
              <a:t>1.37</a:t>
            </a:r>
          </a:p>
        </p:txBody>
      </p:sp>
      <p:sp>
        <p:nvSpPr>
          <p:cNvPr id="24" name="TextBox 23">
            <a:extLst>
              <a:ext uri="{FF2B5EF4-FFF2-40B4-BE49-F238E27FC236}">
                <a16:creationId xmlns:a16="http://schemas.microsoft.com/office/drawing/2014/main" id="{A6A4BC33-AE3A-6B30-1478-7A73FCBD4A80}"/>
              </a:ext>
            </a:extLst>
          </p:cNvPr>
          <p:cNvSpPr txBox="1"/>
          <p:nvPr/>
        </p:nvSpPr>
        <p:spPr>
          <a:xfrm>
            <a:off x="10134604" y="3962391"/>
            <a:ext cx="593432" cy="369332"/>
          </a:xfrm>
          <a:prstGeom prst="rect">
            <a:avLst/>
          </a:prstGeom>
          <a:noFill/>
        </p:spPr>
        <p:txBody>
          <a:bodyPr wrap="none" rtlCol="0">
            <a:spAutoFit/>
          </a:bodyPr>
          <a:lstStyle/>
          <a:p>
            <a:r>
              <a:rPr lang="en-US" dirty="0">
                <a:solidFill>
                  <a:srgbClr val="00B050"/>
                </a:solidFill>
              </a:rPr>
              <a:t>0.73</a:t>
            </a:r>
          </a:p>
        </p:txBody>
      </p:sp>
      <p:sp>
        <p:nvSpPr>
          <p:cNvPr id="26" name="TextBox 25">
            <a:extLst>
              <a:ext uri="{FF2B5EF4-FFF2-40B4-BE49-F238E27FC236}">
                <a16:creationId xmlns:a16="http://schemas.microsoft.com/office/drawing/2014/main" id="{E030AD1A-4962-3C87-BD98-C17056C4000A}"/>
              </a:ext>
            </a:extLst>
          </p:cNvPr>
          <p:cNvSpPr txBox="1"/>
          <p:nvPr/>
        </p:nvSpPr>
        <p:spPr>
          <a:xfrm>
            <a:off x="10164116" y="4316912"/>
            <a:ext cx="593432" cy="369332"/>
          </a:xfrm>
          <a:prstGeom prst="rect">
            <a:avLst/>
          </a:prstGeom>
          <a:noFill/>
        </p:spPr>
        <p:txBody>
          <a:bodyPr wrap="none" rtlCol="0">
            <a:spAutoFit/>
          </a:bodyPr>
          <a:lstStyle/>
          <a:p>
            <a:r>
              <a:rPr lang="en-US" dirty="0">
                <a:solidFill>
                  <a:srgbClr val="CC0000"/>
                </a:solidFill>
              </a:rPr>
              <a:t>1.00</a:t>
            </a: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401E0632-FADD-8B8B-58EF-F7A59DD20786}"/>
                  </a:ext>
                </a:extLst>
              </p:cNvPr>
              <p:cNvSpPr txBox="1"/>
              <p:nvPr/>
            </p:nvSpPr>
            <p:spPr>
              <a:xfrm>
                <a:off x="7338663" y="2920131"/>
                <a:ext cx="2803332" cy="461665"/>
              </a:xfrm>
              <a:prstGeom prst="rect">
                <a:avLst/>
              </a:prstGeom>
              <a:noFill/>
            </p:spPr>
            <p:txBody>
              <a:bodyPr wrap="none" rtlCol="0">
                <a:spAutoFit/>
              </a:bodyPr>
              <a:lstStyle/>
              <a:p>
                <a14:m>
                  <m:oMath xmlns:m="http://schemas.openxmlformats.org/officeDocument/2006/math">
                    <m:d>
                      <m:dPr>
                        <m:ctrlPr>
                          <a:rPr lang="en-US" sz="240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−0.53</m:t>
                        </m:r>
                      </m:e>
                    </m:d>
                  </m:oMath>
                </a14:m>
                <a:r>
                  <a:rPr lang="en-US" sz="2400" i="0" dirty="0">
                    <a:latin typeface="+mj-lt"/>
                    <a:ea typeface="Cambria Math" panose="02040503050406030204" pitchFamily="18" charset="0"/>
                  </a:rPr>
                  <a:t>(</a:t>
                </a:r>
                <a14:m>
                  <m:oMath xmlns:m="http://schemas.openxmlformats.org/officeDocument/2006/math">
                    <m:sSup>
                      <m:sSupPr>
                        <m:ctrlPr>
                          <a:rPr lang="en-US" sz="2400" b="0" i="1" dirty="0" smtClean="0">
                            <a:latin typeface="Cambria Math" panose="02040503050406030204" pitchFamily="18" charset="0"/>
                            <a:ea typeface="Cambria Math" panose="02040503050406030204" pitchFamily="18" charset="0"/>
                          </a:rPr>
                        </m:ctrlPr>
                      </m:sSupPr>
                      <m:e>
                        <m:r>
                          <a:rPr lang="en-US" sz="2400" b="0" i="1" dirty="0" smtClean="0">
                            <a:latin typeface="Cambria Math" panose="02040503050406030204" pitchFamily="18" charset="0"/>
                            <a:ea typeface="Cambria Math" panose="02040503050406030204" pitchFamily="18" charset="0"/>
                          </a:rPr>
                          <m:t>𝑒</m:t>
                        </m:r>
                      </m:e>
                      <m:sup>
                        <m:r>
                          <a:rPr lang="en-US" sz="2400" b="0" i="1" dirty="0" smtClean="0">
                            <a:latin typeface="Cambria Math" panose="02040503050406030204" pitchFamily="18" charset="0"/>
                            <a:ea typeface="Cambria Math" panose="02040503050406030204" pitchFamily="18" charset="0"/>
                          </a:rPr>
                          <m:t>−1</m:t>
                        </m:r>
                      </m:sup>
                    </m:sSup>
                  </m:oMath>
                </a14:m>
                <a:r>
                  <a:rPr lang="en-US" sz="2400" i="0" dirty="0">
                    <a:latin typeface="+mj-lt"/>
                    <a:ea typeface="Cambria Math" panose="02040503050406030204" pitchFamily="18" charset="0"/>
                  </a:rPr>
                  <a:t>)</a:t>
                </a:r>
                <a:r>
                  <a:rPr lang="en-US" sz="2400" dirty="0">
                    <a:latin typeface="Cambria Math" panose="02040503050406030204" pitchFamily="18" charset="0"/>
                    <a:ea typeface="Cambria Math" panose="02040503050406030204" pitchFamily="18" charset="0"/>
                  </a:rPr>
                  <a:t>=-0.20</a:t>
                </a:r>
              </a:p>
            </p:txBody>
          </p:sp>
        </mc:Choice>
        <mc:Fallback xmlns="">
          <p:sp>
            <p:nvSpPr>
              <p:cNvPr id="27" name="TextBox 26">
                <a:extLst>
                  <a:ext uri="{FF2B5EF4-FFF2-40B4-BE49-F238E27FC236}">
                    <a16:creationId xmlns:a16="http://schemas.microsoft.com/office/drawing/2014/main" id="{401E0632-FADD-8B8B-58EF-F7A59DD20786}"/>
                  </a:ext>
                </a:extLst>
              </p:cNvPr>
              <p:cNvSpPr txBox="1">
                <a:spLocks noRot="1" noChangeAspect="1" noMove="1" noResize="1" noEditPoints="1" noAdjustHandles="1" noChangeArrowheads="1" noChangeShapeType="1" noTextEdit="1"/>
              </p:cNvSpPr>
              <p:nvPr/>
            </p:nvSpPr>
            <p:spPr>
              <a:xfrm>
                <a:off x="7338663" y="2920131"/>
                <a:ext cx="2803332" cy="461665"/>
              </a:xfrm>
              <a:prstGeom prst="rect">
                <a:avLst/>
              </a:prstGeom>
              <a:blipFill>
                <a:blip r:embed="rId7"/>
                <a:stretch>
                  <a:fillRect t="-13158" r="-2609" b="-28947"/>
                </a:stretch>
              </a:blipFill>
            </p:spPr>
            <p:txBody>
              <a:bodyPr/>
              <a:lstStyle/>
              <a:p>
                <a:r>
                  <a:rPr lang="en-US">
                    <a:noFill/>
                  </a:rPr>
                  <a:t> </a:t>
                </a:r>
              </a:p>
            </p:txBody>
          </p:sp>
        </mc:Fallback>
      </mc:AlternateContent>
      <p:sp>
        <p:nvSpPr>
          <p:cNvPr id="28" name="TextBox 27">
            <a:extLst>
              <a:ext uri="{FF2B5EF4-FFF2-40B4-BE49-F238E27FC236}">
                <a16:creationId xmlns:a16="http://schemas.microsoft.com/office/drawing/2014/main" id="{4DA2172D-7DB0-796A-FE53-8786078D348C}"/>
              </a:ext>
            </a:extLst>
          </p:cNvPr>
          <p:cNvSpPr txBox="1"/>
          <p:nvPr/>
        </p:nvSpPr>
        <p:spPr>
          <a:xfrm>
            <a:off x="6540670" y="2110980"/>
            <a:ext cx="1228094" cy="646331"/>
          </a:xfrm>
          <a:prstGeom prst="rect">
            <a:avLst/>
          </a:prstGeom>
          <a:noFill/>
        </p:spPr>
        <p:txBody>
          <a:bodyPr wrap="square" rtlCol="0">
            <a:spAutoFit/>
          </a:bodyPr>
          <a:lstStyle/>
          <a:p>
            <a:pPr algn="ctr"/>
            <a:r>
              <a:rPr lang="en-US" dirty="0">
                <a:solidFill>
                  <a:srgbClr val="FF0000"/>
                </a:solidFill>
              </a:rPr>
              <a:t>Upstream Gradient</a:t>
            </a:r>
          </a:p>
        </p:txBody>
      </p:sp>
      <p:sp>
        <p:nvSpPr>
          <p:cNvPr id="29" name="TextBox 28">
            <a:extLst>
              <a:ext uri="{FF2B5EF4-FFF2-40B4-BE49-F238E27FC236}">
                <a16:creationId xmlns:a16="http://schemas.microsoft.com/office/drawing/2014/main" id="{20B06E1F-6ED3-FEB9-99DE-D785F6B18608}"/>
              </a:ext>
            </a:extLst>
          </p:cNvPr>
          <p:cNvSpPr txBox="1"/>
          <p:nvPr/>
        </p:nvSpPr>
        <p:spPr>
          <a:xfrm>
            <a:off x="7942191" y="2110980"/>
            <a:ext cx="1228094" cy="646331"/>
          </a:xfrm>
          <a:prstGeom prst="rect">
            <a:avLst/>
          </a:prstGeom>
          <a:noFill/>
        </p:spPr>
        <p:txBody>
          <a:bodyPr wrap="square" rtlCol="0">
            <a:spAutoFit/>
          </a:bodyPr>
          <a:lstStyle/>
          <a:p>
            <a:pPr algn="ctr"/>
            <a:r>
              <a:rPr lang="en-US" dirty="0">
                <a:solidFill>
                  <a:srgbClr val="FF0000"/>
                </a:solidFill>
              </a:rPr>
              <a:t>Local Gradient</a:t>
            </a:r>
          </a:p>
        </p:txBody>
      </p:sp>
      <p:sp>
        <p:nvSpPr>
          <p:cNvPr id="30" name="TextBox 29">
            <a:extLst>
              <a:ext uri="{FF2B5EF4-FFF2-40B4-BE49-F238E27FC236}">
                <a16:creationId xmlns:a16="http://schemas.microsoft.com/office/drawing/2014/main" id="{3AAF57C0-5960-BB83-D8C2-BFA12A533ADD}"/>
              </a:ext>
            </a:extLst>
          </p:cNvPr>
          <p:cNvSpPr txBox="1"/>
          <p:nvPr/>
        </p:nvSpPr>
        <p:spPr>
          <a:xfrm>
            <a:off x="9170285" y="2689670"/>
            <a:ext cx="1228094" cy="369332"/>
          </a:xfrm>
          <a:prstGeom prst="rect">
            <a:avLst/>
          </a:prstGeom>
          <a:noFill/>
        </p:spPr>
        <p:txBody>
          <a:bodyPr wrap="square" rtlCol="0">
            <a:spAutoFit/>
          </a:bodyPr>
          <a:lstStyle/>
          <a:p>
            <a:pPr algn="ctr"/>
            <a:r>
              <a:rPr lang="en-US" dirty="0">
                <a:solidFill>
                  <a:srgbClr val="FF0000"/>
                </a:solidFill>
              </a:rPr>
              <a:t>output</a:t>
            </a:r>
          </a:p>
        </p:txBody>
      </p:sp>
      <p:cxnSp>
        <p:nvCxnSpPr>
          <p:cNvPr id="32" name="Straight Arrow Connector 31">
            <a:extLst>
              <a:ext uri="{FF2B5EF4-FFF2-40B4-BE49-F238E27FC236}">
                <a16:creationId xmlns:a16="http://schemas.microsoft.com/office/drawing/2014/main" id="{B582B52D-ACC3-092F-2073-631736AD66EC}"/>
              </a:ext>
            </a:extLst>
          </p:cNvPr>
          <p:cNvCxnSpPr>
            <a:cxnSpLocks/>
            <a:stCxn id="28" idx="2"/>
          </p:cNvCxnSpPr>
          <p:nvPr/>
        </p:nvCxnSpPr>
        <p:spPr>
          <a:xfrm>
            <a:off x="7154717" y="2757311"/>
            <a:ext cx="614047" cy="30169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6A16EC3E-FCD0-9F34-FDAD-992C164FCF43}"/>
              </a:ext>
            </a:extLst>
          </p:cNvPr>
          <p:cNvCxnSpPr>
            <a:cxnSpLocks/>
            <a:endCxn id="27" idx="0"/>
          </p:cNvCxnSpPr>
          <p:nvPr/>
        </p:nvCxnSpPr>
        <p:spPr>
          <a:xfrm>
            <a:off x="8547339" y="2773951"/>
            <a:ext cx="192990" cy="14618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72EFC87F-0F80-93FD-A22C-038217816958}"/>
              </a:ext>
            </a:extLst>
          </p:cNvPr>
          <p:cNvSpPr txBox="1"/>
          <p:nvPr/>
        </p:nvSpPr>
        <p:spPr>
          <a:xfrm>
            <a:off x="9081153" y="4310975"/>
            <a:ext cx="663964" cy="369332"/>
          </a:xfrm>
          <a:prstGeom prst="rect">
            <a:avLst/>
          </a:prstGeom>
          <a:noFill/>
        </p:spPr>
        <p:txBody>
          <a:bodyPr wrap="none" rtlCol="0">
            <a:spAutoFit/>
          </a:bodyPr>
          <a:lstStyle/>
          <a:p>
            <a:r>
              <a:rPr lang="en-US" dirty="0">
                <a:solidFill>
                  <a:srgbClr val="CC0000"/>
                </a:solidFill>
              </a:rPr>
              <a:t>-0.53</a:t>
            </a:r>
          </a:p>
        </p:txBody>
      </p:sp>
      <p:sp>
        <p:nvSpPr>
          <p:cNvPr id="3" name="TextBox 2">
            <a:extLst>
              <a:ext uri="{FF2B5EF4-FFF2-40B4-BE49-F238E27FC236}">
                <a16:creationId xmlns:a16="http://schemas.microsoft.com/office/drawing/2014/main" id="{477AE007-C66E-9080-C413-44E78E1612F8}"/>
              </a:ext>
            </a:extLst>
          </p:cNvPr>
          <p:cNvSpPr txBox="1"/>
          <p:nvPr/>
        </p:nvSpPr>
        <p:spPr>
          <a:xfrm>
            <a:off x="7940618" y="4303739"/>
            <a:ext cx="663964" cy="369332"/>
          </a:xfrm>
          <a:prstGeom prst="rect">
            <a:avLst/>
          </a:prstGeom>
          <a:noFill/>
        </p:spPr>
        <p:txBody>
          <a:bodyPr wrap="none" rtlCol="0">
            <a:spAutoFit/>
          </a:bodyPr>
          <a:lstStyle/>
          <a:p>
            <a:r>
              <a:rPr lang="en-US" dirty="0">
                <a:solidFill>
                  <a:srgbClr val="CC0000"/>
                </a:solidFill>
              </a:rPr>
              <a:t>-0.53</a:t>
            </a:r>
          </a:p>
        </p:txBody>
      </p:sp>
      <p:sp>
        <p:nvSpPr>
          <p:cNvPr id="4" name="TextBox 3">
            <a:extLst>
              <a:ext uri="{FF2B5EF4-FFF2-40B4-BE49-F238E27FC236}">
                <a16:creationId xmlns:a16="http://schemas.microsoft.com/office/drawing/2014/main" id="{913115A3-02B7-E6BE-8495-620E38732BB5}"/>
              </a:ext>
            </a:extLst>
          </p:cNvPr>
          <p:cNvSpPr txBox="1"/>
          <p:nvPr/>
        </p:nvSpPr>
        <p:spPr>
          <a:xfrm>
            <a:off x="6815449" y="4326064"/>
            <a:ext cx="663964" cy="369332"/>
          </a:xfrm>
          <a:prstGeom prst="rect">
            <a:avLst/>
          </a:prstGeom>
          <a:noFill/>
        </p:spPr>
        <p:txBody>
          <a:bodyPr wrap="none" rtlCol="0">
            <a:spAutoFit/>
          </a:bodyPr>
          <a:lstStyle/>
          <a:p>
            <a:r>
              <a:rPr lang="en-US" dirty="0">
                <a:solidFill>
                  <a:srgbClr val="CC0000"/>
                </a:solidFill>
              </a:rPr>
              <a:t>-0.20</a:t>
            </a:r>
          </a:p>
        </p:txBody>
      </p:sp>
      <p:pic>
        <p:nvPicPr>
          <p:cNvPr id="31" name="Picture 30">
            <a:extLst>
              <a:ext uri="{FF2B5EF4-FFF2-40B4-BE49-F238E27FC236}">
                <a16:creationId xmlns:a16="http://schemas.microsoft.com/office/drawing/2014/main" id="{EE9D8B74-8EA4-3103-1B42-DCC65E6452A2}"/>
              </a:ext>
            </a:extLst>
          </p:cNvPr>
          <p:cNvPicPr>
            <a:picLocks noChangeAspect="1"/>
          </p:cNvPicPr>
          <p:nvPr/>
        </p:nvPicPr>
        <p:blipFill>
          <a:blip r:embed="rId8"/>
          <a:stretch>
            <a:fillRect/>
          </a:stretch>
        </p:blipFill>
        <p:spPr>
          <a:xfrm>
            <a:off x="1271587" y="2004222"/>
            <a:ext cx="9515475" cy="3886200"/>
          </a:xfrm>
          <a:prstGeom prst="rect">
            <a:avLst/>
          </a:prstGeom>
        </p:spPr>
      </p:pic>
    </p:spTree>
    <p:extLst>
      <p:ext uri="{BB962C8B-B14F-4D97-AF65-F5344CB8AC3E}">
        <p14:creationId xmlns:p14="http://schemas.microsoft.com/office/powerpoint/2010/main" val="96586419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25" name="Table 25">
                <a:extLst>
                  <a:ext uri="{FF2B5EF4-FFF2-40B4-BE49-F238E27FC236}">
                    <a16:creationId xmlns:a16="http://schemas.microsoft.com/office/drawing/2014/main" id="{55F725B8-8787-EF78-DC2F-751B990CC21E}"/>
                  </a:ext>
                </a:extLst>
              </p:cNvPr>
              <p:cNvGraphicFramePr>
                <a:graphicFrameLocks noGrp="1"/>
              </p:cNvGraphicFramePr>
              <p:nvPr/>
            </p:nvGraphicFramePr>
            <p:xfrm>
              <a:off x="6609680" y="5016945"/>
              <a:ext cx="5240090" cy="1225804"/>
            </p:xfrm>
            <a:graphic>
              <a:graphicData uri="http://schemas.openxmlformats.org/drawingml/2006/table">
                <a:tbl>
                  <a:tblPr firstRow="1" bandRow="1">
                    <a:tableStyleId>{5940675A-B579-460E-94D1-54222C63F5DA}</a:tableStyleId>
                  </a:tblPr>
                  <a:tblGrid>
                    <a:gridCol w="2573090">
                      <a:extLst>
                        <a:ext uri="{9D8B030D-6E8A-4147-A177-3AD203B41FA5}">
                          <a16:colId xmlns:a16="http://schemas.microsoft.com/office/drawing/2014/main" val="848589444"/>
                        </a:ext>
                      </a:extLst>
                    </a:gridCol>
                    <a:gridCol w="2667000">
                      <a:extLst>
                        <a:ext uri="{9D8B030D-6E8A-4147-A177-3AD203B41FA5}">
                          <a16:colId xmlns:a16="http://schemas.microsoft.com/office/drawing/2014/main" val="3912063689"/>
                        </a:ext>
                      </a:extLst>
                    </a:gridCol>
                  </a:tblGrid>
                  <a:tr h="370840">
                    <a:tc>
                      <a:txBody>
                        <a:bodyPr/>
                        <a:lstStyle/>
                        <a:p>
                          <a:pPr/>
                          <a14:m>
                            <m:oMathPara xmlns:m="http://schemas.openxmlformats.org/officeDocument/2006/math">
                              <m:oMathParaPr>
                                <m:jc m:val="centerGroup"/>
                              </m:oMathParaPr>
                              <m:oMath xmlns:m="http://schemas.openxmlformats.org/officeDocument/2006/math">
                                <m:r>
                                  <a:rPr lang="en-US" b="1" smtClean="0">
                                    <a:latin typeface="Cambria Math" panose="02040503050406030204" pitchFamily="18" charset="0"/>
                                  </a:rPr>
                                  <m:t>𝒇</m:t>
                                </m:r>
                                <m:d>
                                  <m:dPr>
                                    <m:ctrlPr>
                                      <a:rPr lang="en-US" b="1" i="1" smtClean="0">
                                        <a:latin typeface="Cambria Math" panose="02040503050406030204" pitchFamily="18" charset="0"/>
                                      </a:rPr>
                                    </m:ctrlPr>
                                  </m:dPr>
                                  <m:e>
                                    <m:r>
                                      <a:rPr lang="en-US" b="1" smtClean="0">
                                        <a:latin typeface="Cambria Math" panose="02040503050406030204" pitchFamily="18" charset="0"/>
                                      </a:rPr>
                                      <m:t>𝒙</m:t>
                                    </m:r>
                                  </m:e>
                                </m:d>
                                <m:r>
                                  <a:rPr lang="en-US" b="1" smtClean="0">
                                    <a:latin typeface="Cambria Math" panose="02040503050406030204" pitchFamily="18" charset="0"/>
                                  </a:rPr>
                                  <m:t>=</m:t>
                                </m:r>
                                <m:sSup>
                                  <m:sSupPr>
                                    <m:ctrlPr>
                                      <a:rPr lang="en-US" b="1" i="1" smtClean="0">
                                        <a:latin typeface="Cambria Math" panose="02040503050406030204" pitchFamily="18" charset="0"/>
                                      </a:rPr>
                                    </m:ctrlPr>
                                  </m:sSupPr>
                                  <m:e>
                                    <m:r>
                                      <a:rPr lang="en-US" b="1" smtClean="0">
                                        <a:latin typeface="Cambria Math" panose="02040503050406030204" pitchFamily="18" charset="0"/>
                                      </a:rPr>
                                      <m:t>𝒆</m:t>
                                    </m:r>
                                  </m:e>
                                  <m:sup>
                                    <m:r>
                                      <a:rPr lang="en-US" b="1" smtClean="0">
                                        <a:latin typeface="Cambria Math" panose="02040503050406030204" pitchFamily="18" charset="0"/>
                                      </a:rPr>
                                      <m:t>𝒙</m:t>
                                    </m:r>
                                  </m:sup>
                                </m:sSup>
                                <m:r>
                                  <a:rPr lang="en-US" b="1" smtClean="0">
                                    <a:latin typeface="Cambria Math" panose="02040503050406030204" pitchFamily="18" charset="0"/>
                                  </a:rPr>
                                  <m:t> → </m:t>
                                </m:r>
                                <m:f>
                                  <m:fPr>
                                    <m:ctrlPr>
                                      <a:rPr lang="en-US" b="1" i="1" smtClean="0">
                                        <a:latin typeface="Cambria Math" panose="02040503050406030204" pitchFamily="18" charset="0"/>
                                      </a:rPr>
                                    </m:ctrlPr>
                                  </m:fPr>
                                  <m:num>
                                    <m:r>
                                      <a:rPr lang="en-US" b="1" smtClean="0">
                                        <a:latin typeface="Cambria Math" panose="02040503050406030204" pitchFamily="18" charset="0"/>
                                      </a:rPr>
                                      <m:t>𝒅𝒇</m:t>
                                    </m:r>
                                  </m:num>
                                  <m:den>
                                    <m:r>
                                      <a:rPr lang="en-US" b="1" smtClean="0">
                                        <a:latin typeface="Cambria Math" panose="02040503050406030204" pitchFamily="18" charset="0"/>
                                      </a:rPr>
                                      <m:t>𝒅𝒙</m:t>
                                    </m:r>
                                  </m:den>
                                </m:f>
                                <m:r>
                                  <a:rPr lang="en-US" b="1" smtClean="0">
                                    <a:latin typeface="Cambria Math" panose="02040503050406030204" pitchFamily="18" charset="0"/>
                                  </a:rPr>
                                  <m:t>=</m:t>
                                </m:r>
                                <m:sSup>
                                  <m:sSupPr>
                                    <m:ctrlPr>
                                      <a:rPr lang="en-US" b="1" i="1" smtClean="0">
                                        <a:latin typeface="Cambria Math" panose="02040503050406030204" pitchFamily="18" charset="0"/>
                                      </a:rPr>
                                    </m:ctrlPr>
                                  </m:sSupPr>
                                  <m:e>
                                    <m:r>
                                      <a:rPr lang="en-US" b="1" smtClean="0">
                                        <a:latin typeface="Cambria Math" panose="02040503050406030204" pitchFamily="18" charset="0"/>
                                      </a:rPr>
                                      <m:t>𝒆</m:t>
                                    </m:r>
                                  </m:e>
                                  <m:sup>
                                    <m:r>
                                      <a:rPr lang="en-US" b="1" smtClean="0">
                                        <a:latin typeface="Cambria Math" panose="02040503050406030204" pitchFamily="18" charset="0"/>
                                      </a:rPr>
                                      <m:t>𝒙</m:t>
                                    </m:r>
                                  </m:sup>
                                </m:sSup>
                              </m:oMath>
                            </m:oMathPara>
                          </a14:m>
                          <a:endParaRPr lang="en-US" dirty="0"/>
                        </a:p>
                      </a:txBody>
                      <a:tcPr/>
                    </a:tc>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1" smtClean="0">
                                    <a:latin typeface="Cambria Math" panose="02040503050406030204" pitchFamily="18" charset="0"/>
                                  </a:rPr>
                                  <m:t>𝒇</m:t>
                                </m:r>
                                <m:d>
                                  <m:dPr>
                                    <m:ctrlPr>
                                      <a:rPr lang="en-US" b="1" i="1" smtClean="0">
                                        <a:latin typeface="Cambria Math" panose="02040503050406030204" pitchFamily="18" charset="0"/>
                                      </a:rPr>
                                    </m:ctrlPr>
                                  </m:dPr>
                                  <m:e>
                                    <m:r>
                                      <a:rPr lang="en-US" b="1" smtClean="0">
                                        <a:latin typeface="Cambria Math" panose="02040503050406030204" pitchFamily="18" charset="0"/>
                                      </a:rPr>
                                      <m:t>𝒙</m:t>
                                    </m:r>
                                  </m:e>
                                </m:d>
                                <m:r>
                                  <a:rPr lang="en-US" b="1" smtClean="0">
                                    <a:latin typeface="Cambria Math" panose="02040503050406030204" pitchFamily="18" charset="0"/>
                                  </a:rPr>
                                  <m:t>=</m:t>
                                </m:r>
                                <m:f>
                                  <m:fPr>
                                    <m:ctrlPr>
                                      <a:rPr lang="en-US" b="1" i="1" smtClean="0">
                                        <a:latin typeface="Cambria Math" panose="02040503050406030204" pitchFamily="18" charset="0"/>
                                      </a:rPr>
                                    </m:ctrlPr>
                                  </m:fPr>
                                  <m:num>
                                    <m:r>
                                      <a:rPr lang="en-US" b="1" smtClean="0">
                                        <a:latin typeface="Cambria Math" panose="02040503050406030204" pitchFamily="18" charset="0"/>
                                      </a:rPr>
                                      <m:t>𝟏</m:t>
                                    </m:r>
                                  </m:num>
                                  <m:den>
                                    <m:r>
                                      <a:rPr lang="en-US" b="1" smtClean="0">
                                        <a:latin typeface="Cambria Math" panose="02040503050406030204" pitchFamily="18" charset="0"/>
                                      </a:rPr>
                                      <m:t>𝒙</m:t>
                                    </m:r>
                                  </m:den>
                                </m:f>
                                <m:r>
                                  <a:rPr lang="en-US" b="1" smtClean="0">
                                    <a:latin typeface="Cambria Math" panose="02040503050406030204" pitchFamily="18" charset="0"/>
                                  </a:rPr>
                                  <m:t>→ </m:t>
                                </m:r>
                                <m:f>
                                  <m:fPr>
                                    <m:ctrlPr>
                                      <a:rPr lang="en-US" b="1" i="1" smtClean="0">
                                        <a:latin typeface="Cambria Math" panose="02040503050406030204" pitchFamily="18" charset="0"/>
                                      </a:rPr>
                                    </m:ctrlPr>
                                  </m:fPr>
                                  <m:num>
                                    <m:r>
                                      <a:rPr lang="en-US" b="1" smtClean="0">
                                        <a:latin typeface="Cambria Math" panose="02040503050406030204" pitchFamily="18" charset="0"/>
                                      </a:rPr>
                                      <m:t>𝒅𝒇</m:t>
                                    </m:r>
                                  </m:num>
                                  <m:den>
                                    <m:r>
                                      <a:rPr lang="en-US" b="1" smtClean="0">
                                        <a:latin typeface="Cambria Math" panose="02040503050406030204" pitchFamily="18" charset="0"/>
                                      </a:rPr>
                                      <m:t>𝒅𝒙</m:t>
                                    </m:r>
                                  </m:den>
                                </m:f>
                                <m:r>
                                  <a:rPr lang="en-US" b="1" smtClean="0">
                                    <a:latin typeface="Cambria Math" panose="02040503050406030204" pitchFamily="18" charset="0"/>
                                  </a:rPr>
                                  <m:t>=−</m:t>
                                </m:r>
                                <m:f>
                                  <m:fPr>
                                    <m:ctrlPr>
                                      <a:rPr lang="en-US" b="1" i="1" smtClean="0">
                                        <a:latin typeface="Cambria Math" panose="02040503050406030204" pitchFamily="18" charset="0"/>
                                      </a:rPr>
                                    </m:ctrlPr>
                                  </m:fPr>
                                  <m:num>
                                    <m:r>
                                      <a:rPr lang="en-US" b="1" smtClean="0">
                                        <a:latin typeface="Cambria Math" panose="02040503050406030204" pitchFamily="18" charset="0"/>
                                      </a:rPr>
                                      <m:t>𝟏</m:t>
                                    </m:r>
                                  </m:num>
                                  <m:den>
                                    <m:sSup>
                                      <m:sSupPr>
                                        <m:ctrlPr>
                                          <a:rPr lang="en-US" b="1" i="1" smtClean="0">
                                            <a:latin typeface="Cambria Math" panose="02040503050406030204" pitchFamily="18" charset="0"/>
                                          </a:rPr>
                                        </m:ctrlPr>
                                      </m:sSupPr>
                                      <m:e>
                                        <m:r>
                                          <a:rPr lang="en-US" b="1" smtClean="0">
                                            <a:latin typeface="Cambria Math" panose="02040503050406030204" pitchFamily="18" charset="0"/>
                                          </a:rPr>
                                          <m:t>𝒙</m:t>
                                        </m:r>
                                      </m:e>
                                      <m:sup>
                                        <m:r>
                                          <a:rPr lang="en-US" b="1" smtClean="0">
                                            <a:latin typeface="Cambria Math" panose="02040503050406030204" pitchFamily="18" charset="0"/>
                                          </a:rPr>
                                          <m:t>𝟐</m:t>
                                        </m:r>
                                      </m:sup>
                                    </m:sSup>
                                  </m:den>
                                </m:f>
                              </m:oMath>
                            </m:oMathPara>
                          </a14:m>
                          <a:endParaRPr lang="en-US" dirty="0"/>
                        </a:p>
                      </a:txBody>
                      <a:tcPr/>
                    </a:tc>
                    <a:extLst>
                      <a:ext uri="{0D108BD9-81ED-4DB2-BD59-A6C34878D82A}">
                        <a16:rowId xmlns:a16="http://schemas.microsoft.com/office/drawing/2014/main" val="2177242509"/>
                      </a:ext>
                    </a:extLst>
                  </a:tr>
                  <a:tr h="370840">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1" smtClean="0">
                                    <a:latin typeface="Cambria Math" panose="02040503050406030204" pitchFamily="18" charset="0"/>
                                  </a:rPr>
                                  <m:t>𝒇</m:t>
                                </m:r>
                                <m:d>
                                  <m:dPr>
                                    <m:ctrlPr>
                                      <a:rPr lang="en-US" b="1" i="1" smtClean="0">
                                        <a:latin typeface="Cambria Math" panose="02040503050406030204" pitchFamily="18" charset="0"/>
                                      </a:rPr>
                                    </m:ctrlPr>
                                  </m:dPr>
                                  <m:e>
                                    <m:r>
                                      <a:rPr lang="en-US" b="1" smtClean="0">
                                        <a:latin typeface="Cambria Math" panose="02040503050406030204" pitchFamily="18" charset="0"/>
                                      </a:rPr>
                                      <m:t>𝒙</m:t>
                                    </m:r>
                                  </m:e>
                                </m:d>
                                <m:r>
                                  <a:rPr lang="en-US" b="1" smtClean="0">
                                    <a:latin typeface="Cambria Math" panose="02040503050406030204" pitchFamily="18" charset="0"/>
                                  </a:rPr>
                                  <m:t>=</m:t>
                                </m:r>
                                <m:r>
                                  <a:rPr lang="en-US" b="1" smtClean="0">
                                    <a:latin typeface="Cambria Math" panose="02040503050406030204" pitchFamily="18" charset="0"/>
                                  </a:rPr>
                                  <m:t>𝒂𝒙</m:t>
                                </m:r>
                                <m:r>
                                  <a:rPr lang="en-US" b="1" smtClean="0">
                                    <a:latin typeface="Cambria Math" panose="02040503050406030204" pitchFamily="18" charset="0"/>
                                  </a:rPr>
                                  <m:t> → </m:t>
                                </m:r>
                                <m:f>
                                  <m:fPr>
                                    <m:ctrlPr>
                                      <a:rPr lang="en-US" b="1" i="1" smtClean="0">
                                        <a:latin typeface="Cambria Math" panose="02040503050406030204" pitchFamily="18" charset="0"/>
                                      </a:rPr>
                                    </m:ctrlPr>
                                  </m:fPr>
                                  <m:num>
                                    <m:r>
                                      <a:rPr lang="en-US" b="1" smtClean="0">
                                        <a:latin typeface="Cambria Math" panose="02040503050406030204" pitchFamily="18" charset="0"/>
                                      </a:rPr>
                                      <m:t>𝒅𝒇</m:t>
                                    </m:r>
                                  </m:num>
                                  <m:den>
                                    <m:r>
                                      <a:rPr lang="en-US" b="1" smtClean="0">
                                        <a:latin typeface="Cambria Math" panose="02040503050406030204" pitchFamily="18" charset="0"/>
                                      </a:rPr>
                                      <m:t>𝒅𝒙</m:t>
                                    </m:r>
                                  </m:den>
                                </m:f>
                                <m:r>
                                  <a:rPr lang="en-US" b="1" smtClean="0">
                                    <a:latin typeface="Cambria Math" panose="02040503050406030204" pitchFamily="18" charset="0"/>
                                  </a:rPr>
                                  <m:t>=</m:t>
                                </m:r>
                                <m:r>
                                  <a:rPr lang="en-US" b="1" smtClean="0">
                                    <a:latin typeface="Cambria Math" panose="02040503050406030204" pitchFamily="18" charset="0"/>
                                  </a:rPr>
                                  <m:t>𝒂</m:t>
                                </m:r>
                              </m:oMath>
                            </m:oMathPara>
                          </a14:m>
                          <a:endParaRPr lang="en-US" dirty="0"/>
                        </a:p>
                      </a:txBody>
                      <a:tcPr/>
                    </a:tc>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1" smtClean="0">
                                    <a:latin typeface="Cambria Math" panose="02040503050406030204" pitchFamily="18" charset="0"/>
                                  </a:rPr>
                                  <m:t>𝒇</m:t>
                                </m:r>
                                <m:d>
                                  <m:dPr>
                                    <m:ctrlPr>
                                      <a:rPr lang="en-US" b="1" i="1" smtClean="0">
                                        <a:latin typeface="Cambria Math" panose="02040503050406030204" pitchFamily="18" charset="0"/>
                                      </a:rPr>
                                    </m:ctrlPr>
                                  </m:dPr>
                                  <m:e>
                                    <m:r>
                                      <a:rPr lang="en-US" b="1" smtClean="0">
                                        <a:latin typeface="Cambria Math" panose="02040503050406030204" pitchFamily="18" charset="0"/>
                                      </a:rPr>
                                      <m:t>𝒙</m:t>
                                    </m:r>
                                  </m:e>
                                </m:d>
                                <m:r>
                                  <a:rPr lang="en-US" b="1" smtClean="0">
                                    <a:latin typeface="Cambria Math" panose="02040503050406030204" pitchFamily="18" charset="0"/>
                                  </a:rPr>
                                  <m:t>=</m:t>
                                </m:r>
                                <m:r>
                                  <a:rPr lang="en-US" b="1" smtClean="0">
                                    <a:latin typeface="Cambria Math" panose="02040503050406030204" pitchFamily="18" charset="0"/>
                                  </a:rPr>
                                  <m:t>𝒄</m:t>
                                </m:r>
                                <m:r>
                                  <a:rPr lang="en-US" b="1" smtClean="0">
                                    <a:latin typeface="Cambria Math" panose="02040503050406030204" pitchFamily="18" charset="0"/>
                                  </a:rPr>
                                  <m:t>+</m:t>
                                </m:r>
                                <m:r>
                                  <a:rPr lang="en-US" b="1" smtClean="0">
                                    <a:latin typeface="Cambria Math" panose="02040503050406030204" pitchFamily="18" charset="0"/>
                                  </a:rPr>
                                  <m:t>𝒙</m:t>
                                </m:r>
                                <m:r>
                                  <a:rPr lang="en-US" b="1" smtClean="0">
                                    <a:latin typeface="Cambria Math" panose="02040503050406030204" pitchFamily="18" charset="0"/>
                                  </a:rPr>
                                  <m:t> → </m:t>
                                </m:r>
                                <m:f>
                                  <m:fPr>
                                    <m:ctrlPr>
                                      <a:rPr lang="en-US" b="1" i="1" smtClean="0">
                                        <a:latin typeface="Cambria Math" panose="02040503050406030204" pitchFamily="18" charset="0"/>
                                      </a:rPr>
                                    </m:ctrlPr>
                                  </m:fPr>
                                  <m:num>
                                    <m:r>
                                      <a:rPr lang="en-US" b="1" smtClean="0">
                                        <a:latin typeface="Cambria Math" panose="02040503050406030204" pitchFamily="18" charset="0"/>
                                      </a:rPr>
                                      <m:t>𝒅𝒇</m:t>
                                    </m:r>
                                  </m:num>
                                  <m:den>
                                    <m:r>
                                      <a:rPr lang="en-US" b="1" smtClean="0">
                                        <a:latin typeface="Cambria Math" panose="02040503050406030204" pitchFamily="18" charset="0"/>
                                      </a:rPr>
                                      <m:t>𝒅𝒙</m:t>
                                    </m:r>
                                  </m:den>
                                </m:f>
                                <m:r>
                                  <a:rPr lang="en-US" b="1" smtClean="0">
                                    <a:latin typeface="Cambria Math" panose="02040503050406030204" pitchFamily="18" charset="0"/>
                                  </a:rPr>
                                  <m:t>=</m:t>
                                </m:r>
                                <m:r>
                                  <a:rPr lang="en-US" b="1" smtClean="0">
                                    <a:latin typeface="Cambria Math" panose="02040503050406030204" pitchFamily="18" charset="0"/>
                                  </a:rPr>
                                  <m:t>𝟏</m:t>
                                </m:r>
                              </m:oMath>
                            </m:oMathPara>
                          </a14:m>
                          <a:endParaRPr lang="en-US" dirty="0"/>
                        </a:p>
                      </a:txBody>
                      <a:tcPr/>
                    </a:tc>
                    <a:extLst>
                      <a:ext uri="{0D108BD9-81ED-4DB2-BD59-A6C34878D82A}">
                        <a16:rowId xmlns:a16="http://schemas.microsoft.com/office/drawing/2014/main" val="2398767101"/>
                      </a:ext>
                    </a:extLst>
                  </a:tr>
                </a:tbl>
              </a:graphicData>
            </a:graphic>
          </p:graphicFrame>
        </mc:Choice>
        <mc:Fallback xmlns="">
          <p:graphicFrame>
            <p:nvGraphicFramePr>
              <p:cNvPr id="25" name="Table 25">
                <a:extLst>
                  <a:ext uri="{FF2B5EF4-FFF2-40B4-BE49-F238E27FC236}">
                    <a16:creationId xmlns:a16="http://schemas.microsoft.com/office/drawing/2014/main" id="{55F725B8-8787-EF78-DC2F-751B990CC21E}"/>
                  </a:ext>
                </a:extLst>
              </p:cNvPr>
              <p:cNvGraphicFramePr>
                <a:graphicFrameLocks noGrp="1"/>
              </p:cNvGraphicFramePr>
              <p:nvPr/>
            </p:nvGraphicFramePr>
            <p:xfrm>
              <a:off x="6609680" y="5016945"/>
              <a:ext cx="5240090" cy="1225804"/>
            </p:xfrm>
            <a:graphic>
              <a:graphicData uri="http://schemas.openxmlformats.org/drawingml/2006/table">
                <a:tbl>
                  <a:tblPr firstRow="1" bandRow="1">
                    <a:tableStyleId>{5940675A-B579-460E-94D1-54222C63F5DA}</a:tableStyleId>
                  </a:tblPr>
                  <a:tblGrid>
                    <a:gridCol w="2573090">
                      <a:extLst>
                        <a:ext uri="{9D8B030D-6E8A-4147-A177-3AD203B41FA5}">
                          <a16:colId xmlns:a16="http://schemas.microsoft.com/office/drawing/2014/main" val="848589444"/>
                        </a:ext>
                      </a:extLst>
                    </a:gridCol>
                    <a:gridCol w="2667000">
                      <a:extLst>
                        <a:ext uri="{9D8B030D-6E8A-4147-A177-3AD203B41FA5}">
                          <a16:colId xmlns:a16="http://schemas.microsoft.com/office/drawing/2014/main" val="3912063689"/>
                        </a:ext>
                      </a:extLst>
                    </a:gridCol>
                  </a:tblGrid>
                  <a:tr h="612902">
                    <a:tc>
                      <a:txBody>
                        <a:bodyPr/>
                        <a:lstStyle/>
                        <a:p>
                          <a:endParaRPr lang="en-US"/>
                        </a:p>
                      </a:txBody>
                      <a:tcPr>
                        <a:blipFill>
                          <a:blip r:embed="rId5"/>
                          <a:stretch>
                            <a:fillRect l="-237" t="-980" r="-104265" b="-100980"/>
                          </a:stretch>
                        </a:blipFill>
                      </a:tcPr>
                    </a:tc>
                    <a:tc>
                      <a:txBody>
                        <a:bodyPr/>
                        <a:lstStyle/>
                        <a:p>
                          <a:endParaRPr lang="en-US"/>
                        </a:p>
                      </a:txBody>
                      <a:tcPr>
                        <a:blipFill>
                          <a:blip r:embed="rId5"/>
                          <a:stretch>
                            <a:fillRect l="-96575" t="-980" r="-457" b="-100980"/>
                          </a:stretch>
                        </a:blipFill>
                      </a:tcPr>
                    </a:tc>
                    <a:extLst>
                      <a:ext uri="{0D108BD9-81ED-4DB2-BD59-A6C34878D82A}">
                        <a16:rowId xmlns:a16="http://schemas.microsoft.com/office/drawing/2014/main" val="2177242509"/>
                      </a:ext>
                    </a:extLst>
                  </a:tr>
                  <a:tr h="612902">
                    <a:tc>
                      <a:txBody>
                        <a:bodyPr/>
                        <a:lstStyle/>
                        <a:p>
                          <a:endParaRPr lang="en-US"/>
                        </a:p>
                      </a:txBody>
                      <a:tcPr>
                        <a:blipFill>
                          <a:blip r:embed="rId5"/>
                          <a:stretch>
                            <a:fillRect l="-237" t="-101980" r="-104265" b="-1980"/>
                          </a:stretch>
                        </a:blipFill>
                      </a:tcPr>
                    </a:tc>
                    <a:tc>
                      <a:txBody>
                        <a:bodyPr/>
                        <a:lstStyle/>
                        <a:p>
                          <a:endParaRPr lang="en-US"/>
                        </a:p>
                      </a:txBody>
                      <a:tcPr>
                        <a:blipFill>
                          <a:blip r:embed="rId5"/>
                          <a:stretch>
                            <a:fillRect l="-96575" t="-101980" r="-457" b="-1980"/>
                          </a:stretch>
                        </a:blipFill>
                      </a:tcPr>
                    </a:tc>
                    <a:extLst>
                      <a:ext uri="{0D108BD9-81ED-4DB2-BD59-A6C34878D82A}">
                        <a16:rowId xmlns:a16="http://schemas.microsoft.com/office/drawing/2014/main" val="2398767101"/>
                      </a:ext>
                    </a:extLst>
                  </a:tr>
                </a:tbl>
              </a:graphicData>
            </a:graphic>
          </p:graphicFrame>
        </mc:Fallback>
      </mc:AlternateContent>
      <p:sp>
        <p:nvSpPr>
          <p:cNvPr id="2" name="Title 1"/>
          <p:cNvSpPr>
            <a:spLocks noGrp="1"/>
          </p:cNvSpPr>
          <p:nvPr>
            <p:ph type="title"/>
          </p:nvPr>
        </p:nvSpPr>
        <p:spPr/>
        <p:txBody>
          <a:bodyPr>
            <a:normAutofit fontScale="90000"/>
          </a:bodyPr>
          <a:lstStyle/>
          <a:p>
            <a:r>
              <a:rPr lang="en-US" dirty="0"/>
              <a:t>Example: Single Perceptron with Sigmoid Activation</a:t>
            </a:r>
          </a:p>
        </p:txBody>
      </p:sp>
      <mc:AlternateContent xmlns:mc="http://schemas.openxmlformats.org/markup-compatibility/2006" xmlns:a14="http://schemas.microsoft.com/office/drawing/2010/main">
        <mc:Choice Requires="a14">
          <p:sp>
            <p:nvSpPr>
              <p:cNvPr id="13" name="Content Placeholder 12">
                <a:extLst>
                  <a:ext uri="{FF2B5EF4-FFF2-40B4-BE49-F238E27FC236}">
                    <a16:creationId xmlns:a16="http://schemas.microsoft.com/office/drawing/2014/main" id="{D6BC5D20-3752-68D0-2485-95FAD4ECA45B}"/>
                  </a:ext>
                </a:extLst>
              </p:cNvPr>
              <p:cNvSpPr>
                <a:spLocks noGrp="1"/>
              </p:cNvSpPr>
              <p:nvPr>
                <p:ph idx="1"/>
              </p:nvPr>
            </p:nvSpPr>
            <p:spPr/>
            <p:txBody>
              <a:bodyPr/>
              <a:lstStyle/>
              <a:p>
                <a:r>
                  <a:rPr lang="en-US" dirty="0">
                    <a:latin typeface="Arial" panose="020B0604020202020204" pitchFamily="34" charset="0"/>
                  </a:rPr>
                  <a:t>Another example: </a:t>
                </a:r>
                <a14:m>
                  <m:oMath xmlns:m="http://schemas.openxmlformats.org/officeDocument/2006/math">
                    <m:r>
                      <a:rPr lang="en-US" i="1">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𝑤</m:t>
                        </m:r>
                        <m:r>
                          <a:rPr lang="en-US" i="1">
                            <a:latin typeface="Cambria Math" panose="02040503050406030204" pitchFamily="18" charset="0"/>
                          </a:rPr>
                          <m:t>,</m:t>
                        </m:r>
                        <m:r>
                          <a:rPr lang="en-US" i="1">
                            <a:latin typeface="Cambria Math" panose="02040503050406030204" pitchFamily="18" charset="0"/>
                          </a:rPr>
                          <m:t>𝑥</m:t>
                        </m:r>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1+</m:t>
                        </m:r>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m:t>
                            </m:r>
                            <m:r>
                              <a:rPr lang="en-US" i="1">
                                <a:latin typeface="Cambria Math" panose="02040503050406030204" pitchFamily="18" charset="0"/>
                              </a:rPr>
                              <m:t>𝑧</m:t>
                            </m:r>
                          </m:sup>
                        </m:sSup>
                      </m:den>
                    </m:f>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1+</m:t>
                        </m:r>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2</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0</m:t>
                                    </m:r>
                                  </m:sub>
                                </m:sSub>
                              </m:e>
                            </m:d>
                          </m:sup>
                        </m:sSup>
                      </m:den>
                    </m:f>
                  </m:oMath>
                </a14:m>
                <a:endParaRPr lang="en-US" dirty="0"/>
              </a:p>
            </p:txBody>
          </p:sp>
        </mc:Choice>
        <mc:Fallback xmlns="">
          <p:sp>
            <p:nvSpPr>
              <p:cNvPr id="13" name="Content Placeholder 12">
                <a:extLst>
                  <a:ext uri="{FF2B5EF4-FFF2-40B4-BE49-F238E27FC236}">
                    <a16:creationId xmlns:a16="http://schemas.microsoft.com/office/drawing/2014/main" id="{D6BC5D20-3752-68D0-2485-95FAD4ECA45B}"/>
                  </a:ext>
                </a:extLst>
              </p:cNvPr>
              <p:cNvSpPr>
                <a:spLocks noGrp="1" noRot="1" noChangeAspect="1" noMove="1" noResize="1" noEditPoints="1" noAdjustHandles="1" noChangeArrowheads="1" noChangeShapeType="1" noTextEdit="1"/>
              </p:cNvSpPr>
              <p:nvPr>
                <p:ph idx="1"/>
              </p:nvPr>
            </p:nvSpPr>
            <p:spPr>
              <a:blipFill>
                <a:blip r:embed="rId6"/>
                <a:stretch>
                  <a:fillRect l="-1474" t="-971"/>
                </a:stretch>
              </a:blipFill>
            </p:spPr>
            <p:txBody>
              <a:bodyPr/>
              <a:lstStyle/>
              <a:p>
                <a:r>
                  <a:rPr lang="en-US">
                    <a:noFill/>
                  </a:rPr>
                  <a:t> </a:t>
                </a:r>
              </a:p>
            </p:txBody>
          </p:sp>
        </mc:Fallback>
      </mc:AlternateContent>
      <p:sp>
        <p:nvSpPr>
          <p:cNvPr id="10" name="Date Placeholder 3">
            <a:extLst>
              <a:ext uri="{FF2B5EF4-FFF2-40B4-BE49-F238E27FC236}">
                <a16:creationId xmlns:a16="http://schemas.microsoft.com/office/drawing/2014/main" id="{CCB2257F-4114-D1B7-CF30-1F05042CD74E}"/>
              </a:ext>
            </a:extLst>
          </p:cNvPr>
          <p:cNvSpPr>
            <a:spLocks noGrp="1"/>
          </p:cNvSpPr>
          <p:nvPr>
            <p:ph type="dt" sz="half" idx="10"/>
          </p:nvPr>
        </p:nvSpPr>
        <p:spPr/>
        <p:txBody>
          <a:bodyPr/>
          <a:lstStyle/>
          <a:p>
            <a:endParaRPr lang="en-US" dirty="0"/>
          </a:p>
        </p:txBody>
      </p:sp>
      <p:sp>
        <p:nvSpPr>
          <p:cNvPr id="11" name="Footer Placeholder 4">
            <a:extLst>
              <a:ext uri="{FF2B5EF4-FFF2-40B4-BE49-F238E27FC236}">
                <a16:creationId xmlns:a16="http://schemas.microsoft.com/office/drawing/2014/main" id="{7AB85986-649C-A888-205A-22AE57F00436}"/>
              </a:ext>
            </a:extLst>
          </p:cNvPr>
          <p:cNvSpPr>
            <a:spLocks noGrp="1"/>
          </p:cNvSpPr>
          <p:nvPr>
            <p:ph type="ftr" sz="quarter" idx="11"/>
          </p:nvPr>
        </p:nvSpPr>
        <p:spPr/>
        <p:txBody>
          <a:bodyPr/>
          <a:lstStyle/>
          <a:p>
            <a:r>
              <a:rPr lang="en-US"/>
              <a:t>Introduction to AI</a:t>
            </a:r>
          </a:p>
        </p:txBody>
      </p:sp>
      <p:sp>
        <p:nvSpPr>
          <p:cNvPr id="12" name="Slide Number Placeholder 5">
            <a:extLst>
              <a:ext uri="{FF2B5EF4-FFF2-40B4-BE49-F238E27FC236}">
                <a16:creationId xmlns:a16="http://schemas.microsoft.com/office/drawing/2014/main" id="{C9064414-EBCB-8AEE-E095-0F3377A28F4F}"/>
              </a:ext>
            </a:extLst>
          </p:cNvPr>
          <p:cNvSpPr>
            <a:spLocks noGrp="1"/>
          </p:cNvSpPr>
          <p:nvPr>
            <p:ph type="sldNum" sz="quarter" idx="12"/>
          </p:nvPr>
        </p:nvSpPr>
        <p:spPr/>
        <p:txBody>
          <a:bodyPr/>
          <a:lstStyle/>
          <a:p>
            <a:fld id="{B7884E68-CE57-44C0-BE0F-84C629DF22D5}" type="slidenum">
              <a:rPr lang="en-US" smtClean="0"/>
              <a:t>69</a:t>
            </a:fld>
            <a:endParaRPr lang="en-US"/>
          </a:p>
        </p:txBody>
      </p:sp>
      <p:sp>
        <p:nvSpPr>
          <p:cNvPr id="5" name="Rectangle 4">
            <a:extLst>
              <a:ext uri="{FF2B5EF4-FFF2-40B4-BE49-F238E27FC236}">
                <a16:creationId xmlns:a16="http://schemas.microsoft.com/office/drawing/2014/main" id="{7465E0E8-A97C-00D1-1146-99452047691B}"/>
              </a:ext>
            </a:extLst>
          </p:cNvPr>
          <p:cNvSpPr/>
          <p:nvPr/>
        </p:nvSpPr>
        <p:spPr>
          <a:xfrm>
            <a:off x="6695442" y="5681331"/>
            <a:ext cx="2474843" cy="598962"/>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E428FFA-44EC-3C3D-9406-981B2A2EDA85}"/>
              </a:ext>
            </a:extLst>
          </p:cNvPr>
          <p:cNvSpPr/>
          <p:nvPr/>
        </p:nvSpPr>
        <p:spPr>
          <a:xfrm>
            <a:off x="5759746" y="3961562"/>
            <a:ext cx="1680902" cy="766544"/>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2A04E7F4-FCFE-C9A2-0C38-1CD185E5A0F1}"/>
              </a:ext>
            </a:extLst>
          </p:cNvPr>
          <p:cNvSpPr txBox="1"/>
          <p:nvPr/>
        </p:nvSpPr>
        <p:spPr>
          <a:xfrm>
            <a:off x="1828802" y="1966878"/>
            <a:ext cx="593432" cy="369332"/>
          </a:xfrm>
          <a:prstGeom prst="rect">
            <a:avLst/>
          </a:prstGeom>
          <a:noFill/>
        </p:spPr>
        <p:txBody>
          <a:bodyPr wrap="none" rtlCol="0">
            <a:spAutoFit/>
          </a:bodyPr>
          <a:lstStyle/>
          <a:p>
            <a:r>
              <a:rPr lang="en-US" dirty="0">
                <a:solidFill>
                  <a:srgbClr val="00B050"/>
                </a:solidFill>
              </a:rPr>
              <a:t>2.00</a:t>
            </a:r>
          </a:p>
        </p:txBody>
      </p:sp>
      <p:sp>
        <p:nvSpPr>
          <p:cNvPr id="8" name="TextBox 7">
            <a:extLst>
              <a:ext uri="{FF2B5EF4-FFF2-40B4-BE49-F238E27FC236}">
                <a16:creationId xmlns:a16="http://schemas.microsoft.com/office/drawing/2014/main" id="{567667F9-56D3-A7FA-FC66-0B5651CEBF8F}"/>
              </a:ext>
            </a:extLst>
          </p:cNvPr>
          <p:cNvSpPr txBox="1"/>
          <p:nvPr/>
        </p:nvSpPr>
        <p:spPr>
          <a:xfrm>
            <a:off x="1822161" y="2758016"/>
            <a:ext cx="663964" cy="369332"/>
          </a:xfrm>
          <a:prstGeom prst="rect">
            <a:avLst/>
          </a:prstGeom>
          <a:noFill/>
        </p:spPr>
        <p:txBody>
          <a:bodyPr wrap="none" rtlCol="0">
            <a:spAutoFit/>
          </a:bodyPr>
          <a:lstStyle/>
          <a:p>
            <a:r>
              <a:rPr lang="en-US" dirty="0">
                <a:solidFill>
                  <a:srgbClr val="00B050"/>
                </a:solidFill>
              </a:rPr>
              <a:t>-1.00</a:t>
            </a:r>
          </a:p>
        </p:txBody>
      </p:sp>
      <p:sp>
        <p:nvSpPr>
          <p:cNvPr id="16" name="TextBox 15">
            <a:extLst>
              <a:ext uri="{FF2B5EF4-FFF2-40B4-BE49-F238E27FC236}">
                <a16:creationId xmlns:a16="http://schemas.microsoft.com/office/drawing/2014/main" id="{181D9952-05F8-02A1-4375-ED4649F12242}"/>
              </a:ext>
            </a:extLst>
          </p:cNvPr>
          <p:cNvSpPr txBox="1"/>
          <p:nvPr/>
        </p:nvSpPr>
        <p:spPr>
          <a:xfrm>
            <a:off x="1793536" y="3522427"/>
            <a:ext cx="663964" cy="369332"/>
          </a:xfrm>
          <a:prstGeom prst="rect">
            <a:avLst/>
          </a:prstGeom>
          <a:noFill/>
        </p:spPr>
        <p:txBody>
          <a:bodyPr wrap="none" rtlCol="0">
            <a:spAutoFit/>
          </a:bodyPr>
          <a:lstStyle/>
          <a:p>
            <a:r>
              <a:rPr lang="en-US" dirty="0">
                <a:solidFill>
                  <a:srgbClr val="00B050"/>
                </a:solidFill>
              </a:rPr>
              <a:t>-3.00</a:t>
            </a:r>
          </a:p>
        </p:txBody>
      </p:sp>
      <p:sp>
        <p:nvSpPr>
          <p:cNvPr id="17" name="TextBox 16">
            <a:extLst>
              <a:ext uri="{FF2B5EF4-FFF2-40B4-BE49-F238E27FC236}">
                <a16:creationId xmlns:a16="http://schemas.microsoft.com/office/drawing/2014/main" id="{1248438E-1A55-036E-AA05-CF2BABFC5255}"/>
              </a:ext>
            </a:extLst>
          </p:cNvPr>
          <p:cNvSpPr txBox="1"/>
          <p:nvPr/>
        </p:nvSpPr>
        <p:spPr>
          <a:xfrm>
            <a:off x="1828802" y="4445818"/>
            <a:ext cx="663964" cy="369332"/>
          </a:xfrm>
          <a:prstGeom prst="rect">
            <a:avLst/>
          </a:prstGeom>
          <a:noFill/>
        </p:spPr>
        <p:txBody>
          <a:bodyPr wrap="none" rtlCol="0">
            <a:spAutoFit/>
          </a:bodyPr>
          <a:lstStyle/>
          <a:p>
            <a:r>
              <a:rPr lang="en-US" dirty="0">
                <a:solidFill>
                  <a:srgbClr val="00B050"/>
                </a:solidFill>
              </a:rPr>
              <a:t>-2.00</a:t>
            </a:r>
          </a:p>
        </p:txBody>
      </p:sp>
      <p:sp>
        <p:nvSpPr>
          <p:cNvPr id="18" name="TextBox 17">
            <a:extLst>
              <a:ext uri="{FF2B5EF4-FFF2-40B4-BE49-F238E27FC236}">
                <a16:creationId xmlns:a16="http://schemas.microsoft.com/office/drawing/2014/main" id="{85823F97-6836-FCA1-FF3C-AB1A9A25D0E6}"/>
              </a:ext>
            </a:extLst>
          </p:cNvPr>
          <p:cNvSpPr txBox="1"/>
          <p:nvPr/>
        </p:nvSpPr>
        <p:spPr>
          <a:xfrm>
            <a:off x="1863145" y="5260515"/>
            <a:ext cx="663964" cy="369332"/>
          </a:xfrm>
          <a:prstGeom prst="rect">
            <a:avLst/>
          </a:prstGeom>
          <a:noFill/>
        </p:spPr>
        <p:txBody>
          <a:bodyPr wrap="none" rtlCol="0">
            <a:spAutoFit/>
          </a:bodyPr>
          <a:lstStyle/>
          <a:p>
            <a:r>
              <a:rPr lang="en-US" dirty="0">
                <a:solidFill>
                  <a:srgbClr val="00B050"/>
                </a:solidFill>
              </a:rPr>
              <a:t>-3.00</a:t>
            </a:r>
          </a:p>
        </p:txBody>
      </p:sp>
      <p:sp>
        <p:nvSpPr>
          <p:cNvPr id="9" name="TextBox 8">
            <a:extLst>
              <a:ext uri="{FF2B5EF4-FFF2-40B4-BE49-F238E27FC236}">
                <a16:creationId xmlns:a16="http://schemas.microsoft.com/office/drawing/2014/main" id="{9263CC86-54B7-7069-726D-066C37FF5A35}"/>
              </a:ext>
            </a:extLst>
          </p:cNvPr>
          <p:cNvSpPr txBox="1"/>
          <p:nvPr/>
        </p:nvSpPr>
        <p:spPr>
          <a:xfrm>
            <a:off x="3325165" y="2388684"/>
            <a:ext cx="663964" cy="369332"/>
          </a:xfrm>
          <a:prstGeom prst="rect">
            <a:avLst/>
          </a:prstGeom>
          <a:noFill/>
        </p:spPr>
        <p:txBody>
          <a:bodyPr wrap="none" rtlCol="0">
            <a:spAutoFit/>
          </a:bodyPr>
          <a:lstStyle/>
          <a:p>
            <a:r>
              <a:rPr lang="en-US" dirty="0">
                <a:solidFill>
                  <a:srgbClr val="00B050"/>
                </a:solidFill>
              </a:rPr>
              <a:t>-2.00</a:t>
            </a:r>
          </a:p>
        </p:txBody>
      </p:sp>
      <p:sp>
        <p:nvSpPr>
          <p:cNvPr id="14" name="TextBox 13">
            <a:extLst>
              <a:ext uri="{FF2B5EF4-FFF2-40B4-BE49-F238E27FC236}">
                <a16:creationId xmlns:a16="http://schemas.microsoft.com/office/drawing/2014/main" id="{1D6D6BF5-A76C-2F97-1097-9C06FE749849}"/>
              </a:ext>
            </a:extLst>
          </p:cNvPr>
          <p:cNvSpPr txBox="1"/>
          <p:nvPr/>
        </p:nvSpPr>
        <p:spPr>
          <a:xfrm>
            <a:off x="3219452" y="3976331"/>
            <a:ext cx="593432" cy="369332"/>
          </a:xfrm>
          <a:prstGeom prst="rect">
            <a:avLst/>
          </a:prstGeom>
          <a:noFill/>
        </p:spPr>
        <p:txBody>
          <a:bodyPr wrap="none" rtlCol="0">
            <a:spAutoFit/>
          </a:bodyPr>
          <a:lstStyle/>
          <a:p>
            <a:r>
              <a:rPr lang="en-US" dirty="0">
                <a:solidFill>
                  <a:srgbClr val="00B050"/>
                </a:solidFill>
              </a:rPr>
              <a:t>6.00</a:t>
            </a:r>
          </a:p>
        </p:txBody>
      </p:sp>
      <p:sp>
        <p:nvSpPr>
          <p:cNvPr id="19" name="TextBox 18">
            <a:extLst>
              <a:ext uri="{FF2B5EF4-FFF2-40B4-BE49-F238E27FC236}">
                <a16:creationId xmlns:a16="http://schemas.microsoft.com/office/drawing/2014/main" id="{8DAB8B16-8F45-AD1B-9BB9-50800D62F7C1}"/>
              </a:ext>
            </a:extLst>
          </p:cNvPr>
          <p:cNvSpPr txBox="1"/>
          <p:nvPr/>
        </p:nvSpPr>
        <p:spPr>
          <a:xfrm>
            <a:off x="4553489" y="3066317"/>
            <a:ext cx="593432" cy="369332"/>
          </a:xfrm>
          <a:prstGeom prst="rect">
            <a:avLst/>
          </a:prstGeom>
          <a:noFill/>
        </p:spPr>
        <p:txBody>
          <a:bodyPr wrap="none" rtlCol="0">
            <a:spAutoFit/>
          </a:bodyPr>
          <a:lstStyle/>
          <a:p>
            <a:r>
              <a:rPr lang="en-US" dirty="0">
                <a:solidFill>
                  <a:srgbClr val="00B050"/>
                </a:solidFill>
              </a:rPr>
              <a:t>4.00</a:t>
            </a:r>
          </a:p>
        </p:txBody>
      </p:sp>
      <p:sp>
        <p:nvSpPr>
          <p:cNvPr id="20" name="TextBox 19">
            <a:extLst>
              <a:ext uri="{FF2B5EF4-FFF2-40B4-BE49-F238E27FC236}">
                <a16:creationId xmlns:a16="http://schemas.microsoft.com/office/drawing/2014/main" id="{70312291-8129-288C-099D-13A9B9E5616C}"/>
              </a:ext>
            </a:extLst>
          </p:cNvPr>
          <p:cNvSpPr txBox="1"/>
          <p:nvPr/>
        </p:nvSpPr>
        <p:spPr>
          <a:xfrm>
            <a:off x="6854632" y="3978594"/>
            <a:ext cx="663964" cy="369332"/>
          </a:xfrm>
          <a:prstGeom prst="rect">
            <a:avLst/>
          </a:prstGeom>
          <a:noFill/>
        </p:spPr>
        <p:txBody>
          <a:bodyPr wrap="none" rtlCol="0">
            <a:spAutoFit/>
          </a:bodyPr>
          <a:lstStyle/>
          <a:p>
            <a:r>
              <a:rPr lang="en-US" dirty="0">
                <a:solidFill>
                  <a:srgbClr val="00B050"/>
                </a:solidFill>
              </a:rPr>
              <a:t>-1.00</a:t>
            </a:r>
          </a:p>
        </p:txBody>
      </p:sp>
      <p:sp>
        <p:nvSpPr>
          <p:cNvPr id="21" name="TextBox 20">
            <a:extLst>
              <a:ext uri="{FF2B5EF4-FFF2-40B4-BE49-F238E27FC236}">
                <a16:creationId xmlns:a16="http://schemas.microsoft.com/office/drawing/2014/main" id="{78A919D6-326A-8047-1504-CBD09AFDD096}"/>
              </a:ext>
            </a:extLst>
          </p:cNvPr>
          <p:cNvSpPr txBox="1"/>
          <p:nvPr/>
        </p:nvSpPr>
        <p:spPr>
          <a:xfrm>
            <a:off x="5665398" y="3947481"/>
            <a:ext cx="593432" cy="369332"/>
          </a:xfrm>
          <a:prstGeom prst="rect">
            <a:avLst/>
          </a:prstGeom>
          <a:noFill/>
        </p:spPr>
        <p:txBody>
          <a:bodyPr wrap="none" rtlCol="0">
            <a:spAutoFit/>
          </a:bodyPr>
          <a:lstStyle/>
          <a:p>
            <a:r>
              <a:rPr lang="en-US" dirty="0">
                <a:solidFill>
                  <a:srgbClr val="00B050"/>
                </a:solidFill>
              </a:rPr>
              <a:t>1.00</a:t>
            </a:r>
          </a:p>
        </p:txBody>
      </p:sp>
      <p:sp>
        <p:nvSpPr>
          <p:cNvPr id="22" name="TextBox 21">
            <a:extLst>
              <a:ext uri="{FF2B5EF4-FFF2-40B4-BE49-F238E27FC236}">
                <a16:creationId xmlns:a16="http://schemas.microsoft.com/office/drawing/2014/main" id="{FCC6A1DA-A3D1-19F1-5171-51BE0C75F703}"/>
              </a:ext>
            </a:extLst>
          </p:cNvPr>
          <p:cNvSpPr txBox="1"/>
          <p:nvPr/>
        </p:nvSpPr>
        <p:spPr>
          <a:xfrm>
            <a:off x="7962806" y="3976331"/>
            <a:ext cx="593432" cy="369332"/>
          </a:xfrm>
          <a:prstGeom prst="rect">
            <a:avLst/>
          </a:prstGeom>
          <a:noFill/>
        </p:spPr>
        <p:txBody>
          <a:bodyPr wrap="none" rtlCol="0">
            <a:spAutoFit/>
          </a:bodyPr>
          <a:lstStyle/>
          <a:p>
            <a:r>
              <a:rPr lang="en-US" dirty="0">
                <a:solidFill>
                  <a:srgbClr val="00B050"/>
                </a:solidFill>
              </a:rPr>
              <a:t>0.37</a:t>
            </a:r>
          </a:p>
        </p:txBody>
      </p:sp>
      <p:sp>
        <p:nvSpPr>
          <p:cNvPr id="23" name="TextBox 22">
            <a:extLst>
              <a:ext uri="{FF2B5EF4-FFF2-40B4-BE49-F238E27FC236}">
                <a16:creationId xmlns:a16="http://schemas.microsoft.com/office/drawing/2014/main" id="{E0626DE1-614A-E46B-3927-3CDAD4ED15D9}"/>
              </a:ext>
            </a:extLst>
          </p:cNvPr>
          <p:cNvSpPr txBox="1"/>
          <p:nvPr/>
        </p:nvSpPr>
        <p:spPr>
          <a:xfrm>
            <a:off x="9110667" y="3976331"/>
            <a:ext cx="593432" cy="369332"/>
          </a:xfrm>
          <a:prstGeom prst="rect">
            <a:avLst/>
          </a:prstGeom>
          <a:noFill/>
        </p:spPr>
        <p:txBody>
          <a:bodyPr wrap="none" rtlCol="0">
            <a:spAutoFit/>
          </a:bodyPr>
          <a:lstStyle/>
          <a:p>
            <a:r>
              <a:rPr lang="en-US" dirty="0">
                <a:solidFill>
                  <a:srgbClr val="00B050"/>
                </a:solidFill>
              </a:rPr>
              <a:t>1.37</a:t>
            </a:r>
          </a:p>
        </p:txBody>
      </p:sp>
      <p:sp>
        <p:nvSpPr>
          <p:cNvPr id="24" name="TextBox 23">
            <a:extLst>
              <a:ext uri="{FF2B5EF4-FFF2-40B4-BE49-F238E27FC236}">
                <a16:creationId xmlns:a16="http://schemas.microsoft.com/office/drawing/2014/main" id="{A6A4BC33-AE3A-6B30-1478-7A73FCBD4A80}"/>
              </a:ext>
            </a:extLst>
          </p:cNvPr>
          <p:cNvSpPr txBox="1"/>
          <p:nvPr/>
        </p:nvSpPr>
        <p:spPr>
          <a:xfrm>
            <a:off x="10134604" y="3962391"/>
            <a:ext cx="593432" cy="369332"/>
          </a:xfrm>
          <a:prstGeom prst="rect">
            <a:avLst/>
          </a:prstGeom>
          <a:noFill/>
        </p:spPr>
        <p:txBody>
          <a:bodyPr wrap="none" rtlCol="0">
            <a:spAutoFit/>
          </a:bodyPr>
          <a:lstStyle/>
          <a:p>
            <a:r>
              <a:rPr lang="en-US" dirty="0">
                <a:solidFill>
                  <a:srgbClr val="00B050"/>
                </a:solidFill>
              </a:rPr>
              <a:t>0.73</a:t>
            </a:r>
          </a:p>
        </p:txBody>
      </p:sp>
      <p:sp>
        <p:nvSpPr>
          <p:cNvPr id="26" name="TextBox 25">
            <a:extLst>
              <a:ext uri="{FF2B5EF4-FFF2-40B4-BE49-F238E27FC236}">
                <a16:creationId xmlns:a16="http://schemas.microsoft.com/office/drawing/2014/main" id="{E030AD1A-4962-3C87-BD98-C17056C4000A}"/>
              </a:ext>
            </a:extLst>
          </p:cNvPr>
          <p:cNvSpPr txBox="1"/>
          <p:nvPr/>
        </p:nvSpPr>
        <p:spPr>
          <a:xfrm>
            <a:off x="10164116" y="4316912"/>
            <a:ext cx="593432" cy="369332"/>
          </a:xfrm>
          <a:prstGeom prst="rect">
            <a:avLst/>
          </a:prstGeom>
          <a:noFill/>
        </p:spPr>
        <p:txBody>
          <a:bodyPr wrap="none" rtlCol="0">
            <a:spAutoFit/>
          </a:bodyPr>
          <a:lstStyle/>
          <a:p>
            <a:r>
              <a:rPr lang="en-US" dirty="0">
                <a:solidFill>
                  <a:srgbClr val="CC0000"/>
                </a:solidFill>
              </a:rPr>
              <a:t>1.00</a:t>
            </a: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401E0632-FADD-8B8B-58EF-F7A59DD20786}"/>
                  </a:ext>
                </a:extLst>
              </p:cNvPr>
              <p:cNvSpPr txBox="1"/>
              <p:nvPr/>
            </p:nvSpPr>
            <p:spPr>
              <a:xfrm>
                <a:off x="7338663" y="2920131"/>
                <a:ext cx="2475934" cy="461665"/>
              </a:xfrm>
              <a:prstGeom prst="rect">
                <a:avLst/>
              </a:prstGeom>
              <a:noFill/>
            </p:spPr>
            <p:txBody>
              <a:bodyPr wrap="none" rtlCol="0">
                <a:spAutoFit/>
              </a:bodyPr>
              <a:lstStyle/>
              <a:p>
                <a14:m>
                  <m:oMath xmlns:m="http://schemas.openxmlformats.org/officeDocument/2006/math">
                    <m:d>
                      <m:dPr>
                        <m:ctrlPr>
                          <a:rPr lang="en-US" sz="240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−0.20</m:t>
                        </m:r>
                      </m:e>
                    </m:d>
                  </m:oMath>
                </a14:m>
                <a:r>
                  <a:rPr lang="en-US" sz="2400" i="0" dirty="0">
                    <a:latin typeface="+mj-lt"/>
                    <a:ea typeface="Cambria Math" panose="02040503050406030204" pitchFamily="18" charset="0"/>
                  </a:rPr>
                  <a:t>(-1)</a:t>
                </a:r>
                <a:r>
                  <a:rPr lang="en-US" sz="2400" dirty="0">
                    <a:latin typeface="Cambria Math" panose="02040503050406030204" pitchFamily="18" charset="0"/>
                    <a:ea typeface="Cambria Math" panose="02040503050406030204" pitchFamily="18" charset="0"/>
                  </a:rPr>
                  <a:t>=0.20</a:t>
                </a:r>
              </a:p>
            </p:txBody>
          </p:sp>
        </mc:Choice>
        <mc:Fallback xmlns="">
          <p:sp>
            <p:nvSpPr>
              <p:cNvPr id="27" name="TextBox 26">
                <a:extLst>
                  <a:ext uri="{FF2B5EF4-FFF2-40B4-BE49-F238E27FC236}">
                    <a16:creationId xmlns:a16="http://schemas.microsoft.com/office/drawing/2014/main" id="{401E0632-FADD-8B8B-58EF-F7A59DD20786}"/>
                  </a:ext>
                </a:extLst>
              </p:cNvPr>
              <p:cNvSpPr txBox="1">
                <a:spLocks noRot="1" noChangeAspect="1" noMove="1" noResize="1" noEditPoints="1" noAdjustHandles="1" noChangeArrowheads="1" noChangeShapeType="1" noTextEdit="1"/>
              </p:cNvSpPr>
              <p:nvPr/>
            </p:nvSpPr>
            <p:spPr>
              <a:xfrm>
                <a:off x="7338663" y="2920131"/>
                <a:ext cx="2475934" cy="461665"/>
              </a:xfrm>
              <a:prstGeom prst="rect">
                <a:avLst/>
              </a:prstGeom>
              <a:blipFill>
                <a:blip r:embed="rId7"/>
                <a:stretch>
                  <a:fillRect t="-13158" r="-2956" b="-28947"/>
                </a:stretch>
              </a:blipFill>
            </p:spPr>
            <p:txBody>
              <a:bodyPr/>
              <a:lstStyle/>
              <a:p>
                <a:r>
                  <a:rPr lang="en-US">
                    <a:noFill/>
                  </a:rPr>
                  <a:t> </a:t>
                </a:r>
              </a:p>
            </p:txBody>
          </p:sp>
        </mc:Fallback>
      </mc:AlternateContent>
      <p:sp>
        <p:nvSpPr>
          <p:cNvPr id="28" name="TextBox 27">
            <a:extLst>
              <a:ext uri="{FF2B5EF4-FFF2-40B4-BE49-F238E27FC236}">
                <a16:creationId xmlns:a16="http://schemas.microsoft.com/office/drawing/2014/main" id="{4DA2172D-7DB0-796A-FE53-8786078D348C}"/>
              </a:ext>
            </a:extLst>
          </p:cNvPr>
          <p:cNvSpPr txBox="1"/>
          <p:nvPr/>
        </p:nvSpPr>
        <p:spPr>
          <a:xfrm>
            <a:off x="6540670" y="2110980"/>
            <a:ext cx="1228094" cy="646331"/>
          </a:xfrm>
          <a:prstGeom prst="rect">
            <a:avLst/>
          </a:prstGeom>
          <a:noFill/>
        </p:spPr>
        <p:txBody>
          <a:bodyPr wrap="square" rtlCol="0">
            <a:spAutoFit/>
          </a:bodyPr>
          <a:lstStyle/>
          <a:p>
            <a:pPr algn="ctr"/>
            <a:r>
              <a:rPr lang="en-US" dirty="0">
                <a:solidFill>
                  <a:srgbClr val="FF0000"/>
                </a:solidFill>
              </a:rPr>
              <a:t>Upstream Gradient</a:t>
            </a:r>
          </a:p>
        </p:txBody>
      </p:sp>
      <p:sp>
        <p:nvSpPr>
          <p:cNvPr id="29" name="TextBox 28">
            <a:extLst>
              <a:ext uri="{FF2B5EF4-FFF2-40B4-BE49-F238E27FC236}">
                <a16:creationId xmlns:a16="http://schemas.microsoft.com/office/drawing/2014/main" id="{20B06E1F-6ED3-FEB9-99DE-D785F6B18608}"/>
              </a:ext>
            </a:extLst>
          </p:cNvPr>
          <p:cNvSpPr txBox="1"/>
          <p:nvPr/>
        </p:nvSpPr>
        <p:spPr>
          <a:xfrm>
            <a:off x="7942191" y="2110980"/>
            <a:ext cx="1228094" cy="646331"/>
          </a:xfrm>
          <a:prstGeom prst="rect">
            <a:avLst/>
          </a:prstGeom>
          <a:noFill/>
        </p:spPr>
        <p:txBody>
          <a:bodyPr wrap="square" rtlCol="0">
            <a:spAutoFit/>
          </a:bodyPr>
          <a:lstStyle/>
          <a:p>
            <a:pPr algn="ctr"/>
            <a:r>
              <a:rPr lang="en-US" dirty="0">
                <a:solidFill>
                  <a:srgbClr val="FF0000"/>
                </a:solidFill>
              </a:rPr>
              <a:t>Local Gradient</a:t>
            </a:r>
          </a:p>
        </p:txBody>
      </p:sp>
      <p:sp>
        <p:nvSpPr>
          <p:cNvPr id="30" name="TextBox 29">
            <a:extLst>
              <a:ext uri="{FF2B5EF4-FFF2-40B4-BE49-F238E27FC236}">
                <a16:creationId xmlns:a16="http://schemas.microsoft.com/office/drawing/2014/main" id="{3AAF57C0-5960-BB83-D8C2-BFA12A533ADD}"/>
              </a:ext>
            </a:extLst>
          </p:cNvPr>
          <p:cNvSpPr txBox="1"/>
          <p:nvPr/>
        </p:nvSpPr>
        <p:spPr>
          <a:xfrm>
            <a:off x="9170285" y="2689670"/>
            <a:ext cx="1228094" cy="369332"/>
          </a:xfrm>
          <a:prstGeom prst="rect">
            <a:avLst/>
          </a:prstGeom>
          <a:noFill/>
        </p:spPr>
        <p:txBody>
          <a:bodyPr wrap="square" rtlCol="0">
            <a:spAutoFit/>
          </a:bodyPr>
          <a:lstStyle/>
          <a:p>
            <a:pPr algn="ctr"/>
            <a:r>
              <a:rPr lang="en-US" dirty="0">
                <a:solidFill>
                  <a:srgbClr val="FF0000"/>
                </a:solidFill>
              </a:rPr>
              <a:t>output</a:t>
            </a:r>
          </a:p>
        </p:txBody>
      </p:sp>
      <p:cxnSp>
        <p:nvCxnSpPr>
          <p:cNvPr id="32" name="Straight Arrow Connector 31">
            <a:extLst>
              <a:ext uri="{FF2B5EF4-FFF2-40B4-BE49-F238E27FC236}">
                <a16:creationId xmlns:a16="http://schemas.microsoft.com/office/drawing/2014/main" id="{B582B52D-ACC3-092F-2073-631736AD66EC}"/>
              </a:ext>
            </a:extLst>
          </p:cNvPr>
          <p:cNvCxnSpPr>
            <a:cxnSpLocks/>
            <a:stCxn id="28" idx="2"/>
          </p:cNvCxnSpPr>
          <p:nvPr/>
        </p:nvCxnSpPr>
        <p:spPr>
          <a:xfrm>
            <a:off x="7154717" y="2757311"/>
            <a:ext cx="614047" cy="30169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6A16EC3E-FCD0-9F34-FDAD-992C164FCF43}"/>
              </a:ext>
            </a:extLst>
          </p:cNvPr>
          <p:cNvCxnSpPr>
            <a:cxnSpLocks/>
            <a:endCxn id="27" idx="0"/>
          </p:cNvCxnSpPr>
          <p:nvPr/>
        </p:nvCxnSpPr>
        <p:spPr>
          <a:xfrm>
            <a:off x="8547339" y="2773951"/>
            <a:ext cx="29291" cy="14618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72EFC87F-0F80-93FD-A22C-038217816958}"/>
              </a:ext>
            </a:extLst>
          </p:cNvPr>
          <p:cNvSpPr txBox="1"/>
          <p:nvPr/>
        </p:nvSpPr>
        <p:spPr>
          <a:xfrm>
            <a:off x="9081153" y="4310975"/>
            <a:ext cx="663964" cy="369332"/>
          </a:xfrm>
          <a:prstGeom prst="rect">
            <a:avLst/>
          </a:prstGeom>
          <a:noFill/>
        </p:spPr>
        <p:txBody>
          <a:bodyPr wrap="none" rtlCol="0">
            <a:spAutoFit/>
          </a:bodyPr>
          <a:lstStyle/>
          <a:p>
            <a:r>
              <a:rPr lang="en-US" dirty="0">
                <a:solidFill>
                  <a:srgbClr val="CC0000"/>
                </a:solidFill>
              </a:rPr>
              <a:t>-0.53</a:t>
            </a:r>
          </a:p>
        </p:txBody>
      </p:sp>
      <p:sp>
        <p:nvSpPr>
          <p:cNvPr id="3" name="TextBox 2">
            <a:extLst>
              <a:ext uri="{FF2B5EF4-FFF2-40B4-BE49-F238E27FC236}">
                <a16:creationId xmlns:a16="http://schemas.microsoft.com/office/drawing/2014/main" id="{477AE007-C66E-9080-C413-44E78E1612F8}"/>
              </a:ext>
            </a:extLst>
          </p:cNvPr>
          <p:cNvSpPr txBox="1"/>
          <p:nvPr/>
        </p:nvSpPr>
        <p:spPr>
          <a:xfrm>
            <a:off x="7940618" y="4303739"/>
            <a:ext cx="663964" cy="369332"/>
          </a:xfrm>
          <a:prstGeom prst="rect">
            <a:avLst/>
          </a:prstGeom>
          <a:noFill/>
        </p:spPr>
        <p:txBody>
          <a:bodyPr wrap="none" rtlCol="0">
            <a:spAutoFit/>
          </a:bodyPr>
          <a:lstStyle/>
          <a:p>
            <a:r>
              <a:rPr lang="en-US" dirty="0">
                <a:solidFill>
                  <a:srgbClr val="CC0000"/>
                </a:solidFill>
              </a:rPr>
              <a:t>-0.53</a:t>
            </a:r>
          </a:p>
        </p:txBody>
      </p:sp>
      <p:sp>
        <p:nvSpPr>
          <p:cNvPr id="4" name="TextBox 3">
            <a:extLst>
              <a:ext uri="{FF2B5EF4-FFF2-40B4-BE49-F238E27FC236}">
                <a16:creationId xmlns:a16="http://schemas.microsoft.com/office/drawing/2014/main" id="{913115A3-02B7-E6BE-8495-620E38732BB5}"/>
              </a:ext>
            </a:extLst>
          </p:cNvPr>
          <p:cNvSpPr txBox="1"/>
          <p:nvPr/>
        </p:nvSpPr>
        <p:spPr>
          <a:xfrm>
            <a:off x="6815449" y="4326064"/>
            <a:ext cx="663964" cy="369332"/>
          </a:xfrm>
          <a:prstGeom prst="rect">
            <a:avLst/>
          </a:prstGeom>
          <a:noFill/>
        </p:spPr>
        <p:txBody>
          <a:bodyPr wrap="none" rtlCol="0">
            <a:spAutoFit/>
          </a:bodyPr>
          <a:lstStyle/>
          <a:p>
            <a:r>
              <a:rPr lang="en-US" dirty="0">
                <a:solidFill>
                  <a:srgbClr val="CC0000"/>
                </a:solidFill>
              </a:rPr>
              <a:t>-0.20</a:t>
            </a:r>
          </a:p>
        </p:txBody>
      </p:sp>
      <p:sp>
        <p:nvSpPr>
          <p:cNvPr id="31" name="TextBox 30">
            <a:extLst>
              <a:ext uri="{FF2B5EF4-FFF2-40B4-BE49-F238E27FC236}">
                <a16:creationId xmlns:a16="http://schemas.microsoft.com/office/drawing/2014/main" id="{2404A45D-120B-1F6B-5A0A-08A60731ADB0}"/>
              </a:ext>
            </a:extLst>
          </p:cNvPr>
          <p:cNvSpPr txBox="1"/>
          <p:nvPr/>
        </p:nvSpPr>
        <p:spPr>
          <a:xfrm>
            <a:off x="5707275" y="4274425"/>
            <a:ext cx="646331" cy="369332"/>
          </a:xfrm>
          <a:prstGeom prst="rect">
            <a:avLst/>
          </a:prstGeom>
          <a:noFill/>
        </p:spPr>
        <p:txBody>
          <a:bodyPr wrap="none" rtlCol="0">
            <a:spAutoFit/>
          </a:bodyPr>
          <a:lstStyle/>
          <a:p>
            <a:r>
              <a:rPr lang="en-US" dirty="0">
                <a:solidFill>
                  <a:srgbClr val="CC0000"/>
                </a:solidFill>
              </a:rPr>
              <a:t> 0.20</a:t>
            </a:r>
          </a:p>
        </p:txBody>
      </p:sp>
      <p:pic>
        <p:nvPicPr>
          <p:cNvPr id="34" name="Picture 33">
            <a:extLst>
              <a:ext uri="{FF2B5EF4-FFF2-40B4-BE49-F238E27FC236}">
                <a16:creationId xmlns:a16="http://schemas.microsoft.com/office/drawing/2014/main" id="{779C9929-A673-627D-0746-124B0A795357}"/>
              </a:ext>
            </a:extLst>
          </p:cNvPr>
          <p:cNvPicPr>
            <a:picLocks noChangeAspect="1"/>
          </p:cNvPicPr>
          <p:nvPr/>
        </p:nvPicPr>
        <p:blipFill>
          <a:blip r:embed="rId8"/>
          <a:stretch>
            <a:fillRect/>
          </a:stretch>
        </p:blipFill>
        <p:spPr>
          <a:xfrm>
            <a:off x="1271587" y="2004222"/>
            <a:ext cx="9515475" cy="3886200"/>
          </a:xfrm>
          <a:prstGeom prst="rect">
            <a:avLst/>
          </a:prstGeom>
        </p:spPr>
      </p:pic>
    </p:spTree>
    <p:extLst>
      <p:ext uri="{BB962C8B-B14F-4D97-AF65-F5344CB8AC3E}">
        <p14:creationId xmlns:p14="http://schemas.microsoft.com/office/powerpoint/2010/main" val="27321736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MLP Neural Network Learning</a:t>
            </a:r>
          </a:p>
        </p:txBody>
      </p:sp>
      <p:sp>
        <p:nvSpPr>
          <p:cNvPr id="3" name="Content Placeholder 2"/>
          <p:cNvSpPr>
            <a:spLocks noGrp="1"/>
          </p:cNvSpPr>
          <p:nvPr>
            <p:ph idx="1"/>
          </p:nvPr>
        </p:nvSpPr>
        <p:spPr/>
        <p:txBody>
          <a:bodyPr/>
          <a:lstStyle/>
          <a:p>
            <a:r>
              <a:rPr lang="en-US" dirty="0"/>
              <a:t>Given a neural network architecture and a training set of input-output pairs (X</a:t>
            </a:r>
            <a:r>
              <a:rPr lang="en-US" baseline="-25000" dirty="0"/>
              <a:t>1</a:t>
            </a:r>
            <a:r>
              <a:rPr lang="en-US" dirty="0"/>
              <a:t>, d</a:t>
            </a:r>
            <a:r>
              <a:rPr lang="en-US" baseline="-25000" dirty="0"/>
              <a:t>1</a:t>
            </a:r>
            <a:r>
              <a:rPr lang="en-US" dirty="0"/>
              <a:t>), (X</a:t>
            </a:r>
            <a:r>
              <a:rPr lang="en-US" baseline="-25000" dirty="0"/>
              <a:t>2</a:t>
            </a:r>
            <a:r>
              <a:rPr lang="en-US" dirty="0"/>
              <a:t>, d</a:t>
            </a:r>
            <a:r>
              <a:rPr lang="en-US" baseline="-25000" dirty="0"/>
              <a:t>2</a:t>
            </a:r>
            <a:r>
              <a:rPr lang="en-US" dirty="0"/>
              <a:t>), …, (X</a:t>
            </a:r>
            <a:r>
              <a:rPr lang="en-US" baseline="-25000" dirty="0"/>
              <a:t>N</a:t>
            </a:r>
            <a:r>
              <a:rPr lang="en-US" dirty="0"/>
              <a:t>, </a:t>
            </a:r>
            <a:r>
              <a:rPr lang="en-US" dirty="0" err="1"/>
              <a:t>d</a:t>
            </a:r>
            <a:r>
              <a:rPr lang="en-US" baseline="-25000" dirty="0" err="1"/>
              <a:t>N</a:t>
            </a:r>
            <a:r>
              <a:rPr lang="en-US" dirty="0"/>
              <a:t>)</a:t>
            </a:r>
          </a:p>
          <a:p>
            <a:pPr lvl="1"/>
            <a:r>
              <a:rPr lang="en-US" dirty="0"/>
              <a:t>d</a:t>
            </a:r>
            <a:r>
              <a:rPr lang="en-US" baseline="-25000" dirty="0"/>
              <a:t>i</a:t>
            </a:r>
            <a:r>
              <a:rPr lang="en-US" dirty="0"/>
              <a:t> is the desired output of the network in response to X</a:t>
            </a:r>
            <a:r>
              <a:rPr lang="en-US" baseline="-25000" dirty="0"/>
              <a:t>i</a:t>
            </a:r>
          </a:p>
          <a:p>
            <a:r>
              <a:rPr lang="en-US" dirty="0"/>
              <a:t>We need to find the network parameters such that the network produces the desired output for each training input Or a close approximation of it</a:t>
            </a:r>
          </a:p>
        </p:txBody>
      </p:sp>
      <p:pic>
        <p:nvPicPr>
          <p:cNvPr id="5" name="Picture 4"/>
          <p:cNvPicPr>
            <a:picLocks noChangeAspect="1"/>
          </p:cNvPicPr>
          <p:nvPr/>
        </p:nvPicPr>
        <p:blipFill>
          <a:blip r:embed="rId2"/>
          <a:stretch>
            <a:fillRect/>
          </a:stretch>
        </p:blipFill>
        <p:spPr>
          <a:xfrm>
            <a:off x="3042830" y="4293105"/>
            <a:ext cx="2813147" cy="1728210"/>
          </a:xfrm>
          <a:prstGeom prst="rect">
            <a:avLst/>
          </a:prstGeom>
        </p:spPr>
      </p:pic>
      <p:pic>
        <p:nvPicPr>
          <p:cNvPr id="6" name="Picture 5"/>
          <p:cNvPicPr>
            <a:picLocks noChangeAspect="1"/>
          </p:cNvPicPr>
          <p:nvPr/>
        </p:nvPicPr>
        <p:blipFill>
          <a:blip r:embed="rId3"/>
          <a:stretch>
            <a:fillRect/>
          </a:stretch>
        </p:blipFill>
        <p:spPr>
          <a:xfrm>
            <a:off x="6586947" y="4536595"/>
            <a:ext cx="2562225" cy="1599935"/>
          </a:xfrm>
          <a:prstGeom prst="rect">
            <a:avLst/>
          </a:prstGeom>
        </p:spPr>
      </p:pic>
      <p:sp>
        <p:nvSpPr>
          <p:cNvPr id="4" name="Date Placeholder 4">
            <a:extLst>
              <a:ext uri="{FF2B5EF4-FFF2-40B4-BE49-F238E27FC236}">
                <a16:creationId xmlns:a16="http://schemas.microsoft.com/office/drawing/2014/main" id="{A9A754AC-2B05-4DCD-691A-14F2B19100BD}"/>
              </a:ext>
            </a:extLst>
          </p:cNvPr>
          <p:cNvSpPr>
            <a:spLocks noGrp="1"/>
          </p:cNvSpPr>
          <p:nvPr>
            <p:ph type="dt" sz="half" idx="10"/>
          </p:nvPr>
        </p:nvSpPr>
        <p:spPr>
          <a:xfrm>
            <a:off x="304801" y="6448468"/>
            <a:ext cx="2472271" cy="365125"/>
          </a:xfrm>
        </p:spPr>
        <p:txBody>
          <a:bodyPr/>
          <a:lstStyle/>
          <a:p>
            <a:fld id="{11C91B59-BAF3-4521-AFE5-F10C3E2C9939}" type="datetime1">
              <a:rPr lang="en-US" smtClean="0"/>
              <a:t>12/5/2022</a:t>
            </a:fld>
            <a:endParaRPr lang="en-US"/>
          </a:p>
        </p:txBody>
      </p:sp>
      <p:sp>
        <p:nvSpPr>
          <p:cNvPr id="7" name="Footer Placeholder 5">
            <a:extLst>
              <a:ext uri="{FF2B5EF4-FFF2-40B4-BE49-F238E27FC236}">
                <a16:creationId xmlns:a16="http://schemas.microsoft.com/office/drawing/2014/main" id="{CE4156A2-69BF-335A-9771-D2E4FAF699C5}"/>
              </a:ext>
            </a:extLst>
          </p:cNvPr>
          <p:cNvSpPr>
            <a:spLocks noGrp="1"/>
          </p:cNvSpPr>
          <p:nvPr>
            <p:ph type="ftr" sz="quarter" idx="11"/>
          </p:nvPr>
        </p:nvSpPr>
        <p:spPr>
          <a:xfrm>
            <a:off x="3686186" y="6459786"/>
            <a:ext cx="4822804" cy="365125"/>
          </a:xfrm>
        </p:spPr>
        <p:txBody>
          <a:bodyPr/>
          <a:lstStyle/>
          <a:p>
            <a:r>
              <a:rPr lang="en-US"/>
              <a:t>Introduction to AI</a:t>
            </a:r>
          </a:p>
        </p:txBody>
      </p:sp>
      <p:sp>
        <p:nvSpPr>
          <p:cNvPr id="8" name="Slide Number Placeholder 6">
            <a:extLst>
              <a:ext uri="{FF2B5EF4-FFF2-40B4-BE49-F238E27FC236}">
                <a16:creationId xmlns:a16="http://schemas.microsoft.com/office/drawing/2014/main" id="{B4FFCEFC-7279-B17F-25C2-EF4810163B5B}"/>
              </a:ext>
            </a:extLst>
          </p:cNvPr>
          <p:cNvSpPr>
            <a:spLocks noGrp="1"/>
          </p:cNvSpPr>
          <p:nvPr>
            <p:ph type="sldNum" sz="quarter" idx="12"/>
          </p:nvPr>
        </p:nvSpPr>
        <p:spPr>
          <a:xfrm>
            <a:off x="10575176" y="6448468"/>
            <a:ext cx="1312025" cy="365125"/>
          </a:xfrm>
        </p:spPr>
        <p:txBody>
          <a:bodyPr/>
          <a:lstStyle/>
          <a:p>
            <a:fld id="{B7884E68-CE57-44C0-BE0F-84C629DF22D5}" type="slidenum">
              <a:rPr lang="en-US" smtClean="0"/>
              <a:t>7</a:t>
            </a:fld>
            <a:endParaRPr lang="en-US"/>
          </a:p>
        </p:txBody>
      </p:sp>
    </p:spTree>
    <p:extLst>
      <p:ext uri="{BB962C8B-B14F-4D97-AF65-F5344CB8AC3E}">
        <p14:creationId xmlns:p14="http://schemas.microsoft.com/office/powerpoint/2010/main" val="123589192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25" name="Table 25">
                <a:extLst>
                  <a:ext uri="{FF2B5EF4-FFF2-40B4-BE49-F238E27FC236}">
                    <a16:creationId xmlns:a16="http://schemas.microsoft.com/office/drawing/2014/main" id="{55F725B8-8787-EF78-DC2F-751B990CC21E}"/>
                  </a:ext>
                </a:extLst>
              </p:cNvPr>
              <p:cNvGraphicFramePr>
                <a:graphicFrameLocks noGrp="1"/>
              </p:cNvGraphicFramePr>
              <p:nvPr/>
            </p:nvGraphicFramePr>
            <p:xfrm>
              <a:off x="6609680" y="5016945"/>
              <a:ext cx="5240090" cy="1225804"/>
            </p:xfrm>
            <a:graphic>
              <a:graphicData uri="http://schemas.openxmlformats.org/drawingml/2006/table">
                <a:tbl>
                  <a:tblPr firstRow="1" bandRow="1">
                    <a:tableStyleId>{5940675A-B579-460E-94D1-54222C63F5DA}</a:tableStyleId>
                  </a:tblPr>
                  <a:tblGrid>
                    <a:gridCol w="2573090">
                      <a:extLst>
                        <a:ext uri="{9D8B030D-6E8A-4147-A177-3AD203B41FA5}">
                          <a16:colId xmlns:a16="http://schemas.microsoft.com/office/drawing/2014/main" val="848589444"/>
                        </a:ext>
                      </a:extLst>
                    </a:gridCol>
                    <a:gridCol w="2667000">
                      <a:extLst>
                        <a:ext uri="{9D8B030D-6E8A-4147-A177-3AD203B41FA5}">
                          <a16:colId xmlns:a16="http://schemas.microsoft.com/office/drawing/2014/main" val="3912063689"/>
                        </a:ext>
                      </a:extLst>
                    </a:gridCol>
                  </a:tblGrid>
                  <a:tr h="370840">
                    <a:tc>
                      <a:txBody>
                        <a:bodyPr/>
                        <a:lstStyle/>
                        <a:p>
                          <a:pPr/>
                          <a14:m>
                            <m:oMathPara xmlns:m="http://schemas.openxmlformats.org/officeDocument/2006/math">
                              <m:oMathParaPr>
                                <m:jc m:val="centerGroup"/>
                              </m:oMathParaPr>
                              <m:oMath xmlns:m="http://schemas.openxmlformats.org/officeDocument/2006/math">
                                <m:r>
                                  <a:rPr lang="en-US" b="1" smtClean="0">
                                    <a:latin typeface="Cambria Math" panose="02040503050406030204" pitchFamily="18" charset="0"/>
                                  </a:rPr>
                                  <m:t>𝒇</m:t>
                                </m:r>
                                <m:d>
                                  <m:dPr>
                                    <m:ctrlPr>
                                      <a:rPr lang="en-US" b="1" i="1" smtClean="0">
                                        <a:latin typeface="Cambria Math" panose="02040503050406030204" pitchFamily="18" charset="0"/>
                                      </a:rPr>
                                    </m:ctrlPr>
                                  </m:dPr>
                                  <m:e>
                                    <m:r>
                                      <a:rPr lang="en-US" b="1" smtClean="0">
                                        <a:latin typeface="Cambria Math" panose="02040503050406030204" pitchFamily="18" charset="0"/>
                                      </a:rPr>
                                      <m:t>𝒙</m:t>
                                    </m:r>
                                  </m:e>
                                </m:d>
                                <m:r>
                                  <a:rPr lang="en-US" b="1" smtClean="0">
                                    <a:latin typeface="Cambria Math" panose="02040503050406030204" pitchFamily="18" charset="0"/>
                                  </a:rPr>
                                  <m:t>=</m:t>
                                </m:r>
                                <m:sSup>
                                  <m:sSupPr>
                                    <m:ctrlPr>
                                      <a:rPr lang="en-US" b="1" i="1" smtClean="0">
                                        <a:latin typeface="Cambria Math" panose="02040503050406030204" pitchFamily="18" charset="0"/>
                                      </a:rPr>
                                    </m:ctrlPr>
                                  </m:sSupPr>
                                  <m:e>
                                    <m:r>
                                      <a:rPr lang="en-US" b="1" smtClean="0">
                                        <a:latin typeface="Cambria Math" panose="02040503050406030204" pitchFamily="18" charset="0"/>
                                      </a:rPr>
                                      <m:t>𝒆</m:t>
                                    </m:r>
                                  </m:e>
                                  <m:sup>
                                    <m:r>
                                      <a:rPr lang="en-US" b="1" smtClean="0">
                                        <a:latin typeface="Cambria Math" panose="02040503050406030204" pitchFamily="18" charset="0"/>
                                      </a:rPr>
                                      <m:t>𝒙</m:t>
                                    </m:r>
                                  </m:sup>
                                </m:sSup>
                                <m:r>
                                  <a:rPr lang="en-US" b="1" smtClean="0">
                                    <a:latin typeface="Cambria Math" panose="02040503050406030204" pitchFamily="18" charset="0"/>
                                  </a:rPr>
                                  <m:t> → </m:t>
                                </m:r>
                                <m:f>
                                  <m:fPr>
                                    <m:ctrlPr>
                                      <a:rPr lang="en-US" b="1" i="1" smtClean="0">
                                        <a:latin typeface="Cambria Math" panose="02040503050406030204" pitchFamily="18" charset="0"/>
                                      </a:rPr>
                                    </m:ctrlPr>
                                  </m:fPr>
                                  <m:num>
                                    <m:r>
                                      <a:rPr lang="en-US" b="1" smtClean="0">
                                        <a:latin typeface="Cambria Math" panose="02040503050406030204" pitchFamily="18" charset="0"/>
                                      </a:rPr>
                                      <m:t>𝒅𝒇</m:t>
                                    </m:r>
                                  </m:num>
                                  <m:den>
                                    <m:r>
                                      <a:rPr lang="en-US" b="1" smtClean="0">
                                        <a:latin typeface="Cambria Math" panose="02040503050406030204" pitchFamily="18" charset="0"/>
                                      </a:rPr>
                                      <m:t>𝒅𝒙</m:t>
                                    </m:r>
                                  </m:den>
                                </m:f>
                                <m:r>
                                  <a:rPr lang="en-US" b="1" smtClean="0">
                                    <a:latin typeface="Cambria Math" panose="02040503050406030204" pitchFamily="18" charset="0"/>
                                  </a:rPr>
                                  <m:t>=</m:t>
                                </m:r>
                                <m:sSup>
                                  <m:sSupPr>
                                    <m:ctrlPr>
                                      <a:rPr lang="en-US" b="1" i="1" smtClean="0">
                                        <a:latin typeface="Cambria Math" panose="02040503050406030204" pitchFamily="18" charset="0"/>
                                      </a:rPr>
                                    </m:ctrlPr>
                                  </m:sSupPr>
                                  <m:e>
                                    <m:r>
                                      <a:rPr lang="en-US" b="1" smtClean="0">
                                        <a:latin typeface="Cambria Math" panose="02040503050406030204" pitchFamily="18" charset="0"/>
                                      </a:rPr>
                                      <m:t>𝒆</m:t>
                                    </m:r>
                                  </m:e>
                                  <m:sup>
                                    <m:r>
                                      <a:rPr lang="en-US" b="1" smtClean="0">
                                        <a:latin typeface="Cambria Math" panose="02040503050406030204" pitchFamily="18" charset="0"/>
                                      </a:rPr>
                                      <m:t>𝒙</m:t>
                                    </m:r>
                                  </m:sup>
                                </m:sSup>
                              </m:oMath>
                            </m:oMathPara>
                          </a14:m>
                          <a:endParaRPr lang="en-US" dirty="0"/>
                        </a:p>
                      </a:txBody>
                      <a:tcPr/>
                    </a:tc>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1" smtClean="0">
                                    <a:latin typeface="Cambria Math" panose="02040503050406030204" pitchFamily="18" charset="0"/>
                                  </a:rPr>
                                  <m:t>𝒇</m:t>
                                </m:r>
                                <m:d>
                                  <m:dPr>
                                    <m:ctrlPr>
                                      <a:rPr lang="en-US" b="1" i="1" smtClean="0">
                                        <a:latin typeface="Cambria Math" panose="02040503050406030204" pitchFamily="18" charset="0"/>
                                      </a:rPr>
                                    </m:ctrlPr>
                                  </m:dPr>
                                  <m:e>
                                    <m:r>
                                      <a:rPr lang="en-US" b="1" smtClean="0">
                                        <a:latin typeface="Cambria Math" panose="02040503050406030204" pitchFamily="18" charset="0"/>
                                      </a:rPr>
                                      <m:t>𝒙</m:t>
                                    </m:r>
                                  </m:e>
                                </m:d>
                                <m:r>
                                  <a:rPr lang="en-US" b="1" smtClean="0">
                                    <a:latin typeface="Cambria Math" panose="02040503050406030204" pitchFamily="18" charset="0"/>
                                  </a:rPr>
                                  <m:t>=</m:t>
                                </m:r>
                                <m:f>
                                  <m:fPr>
                                    <m:ctrlPr>
                                      <a:rPr lang="en-US" b="1" i="1" smtClean="0">
                                        <a:latin typeface="Cambria Math" panose="02040503050406030204" pitchFamily="18" charset="0"/>
                                      </a:rPr>
                                    </m:ctrlPr>
                                  </m:fPr>
                                  <m:num>
                                    <m:r>
                                      <a:rPr lang="en-US" b="1" smtClean="0">
                                        <a:latin typeface="Cambria Math" panose="02040503050406030204" pitchFamily="18" charset="0"/>
                                      </a:rPr>
                                      <m:t>𝟏</m:t>
                                    </m:r>
                                  </m:num>
                                  <m:den>
                                    <m:r>
                                      <a:rPr lang="en-US" b="1" smtClean="0">
                                        <a:latin typeface="Cambria Math" panose="02040503050406030204" pitchFamily="18" charset="0"/>
                                      </a:rPr>
                                      <m:t>𝒙</m:t>
                                    </m:r>
                                  </m:den>
                                </m:f>
                                <m:r>
                                  <a:rPr lang="en-US" b="1" smtClean="0">
                                    <a:latin typeface="Cambria Math" panose="02040503050406030204" pitchFamily="18" charset="0"/>
                                  </a:rPr>
                                  <m:t>→ </m:t>
                                </m:r>
                                <m:f>
                                  <m:fPr>
                                    <m:ctrlPr>
                                      <a:rPr lang="en-US" b="1" i="1" smtClean="0">
                                        <a:latin typeface="Cambria Math" panose="02040503050406030204" pitchFamily="18" charset="0"/>
                                      </a:rPr>
                                    </m:ctrlPr>
                                  </m:fPr>
                                  <m:num>
                                    <m:r>
                                      <a:rPr lang="en-US" b="1" smtClean="0">
                                        <a:latin typeface="Cambria Math" panose="02040503050406030204" pitchFamily="18" charset="0"/>
                                      </a:rPr>
                                      <m:t>𝒅𝒇</m:t>
                                    </m:r>
                                  </m:num>
                                  <m:den>
                                    <m:r>
                                      <a:rPr lang="en-US" b="1" smtClean="0">
                                        <a:latin typeface="Cambria Math" panose="02040503050406030204" pitchFamily="18" charset="0"/>
                                      </a:rPr>
                                      <m:t>𝒅𝒙</m:t>
                                    </m:r>
                                  </m:den>
                                </m:f>
                                <m:r>
                                  <a:rPr lang="en-US" b="1" smtClean="0">
                                    <a:latin typeface="Cambria Math" panose="02040503050406030204" pitchFamily="18" charset="0"/>
                                  </a:rPr>
                                  <m:t>=−</m:t>
                                </m:r>
                                <m:f>
                                  <m:fPr>
                                    <m:ctrlPr>
                                      <a:rPr lang="en-US" b="1" i="1" smtClean="0">
                                        <a:latin typeface="Cambria Math" panose="02040503050406030204" pitchFamily="18" charset="0"/>
                                      </a:rPr>
                                    </m:ctrlPr>
                                  </m:fPr>
                                  <m:num>
                                    <m:r>
                                      <a:rPr lang="en-US" b="1" smtClean="0">
                                        <a:latin typeface="Cambria Math" panose="02040503050406030204" pitchFamily="18" charset="0"/>
                                      </a:rPr>
                                      <m:t>𝟏</m:t>
                                    </m:r>
                                  </m:num>
                                  <m:den>
                                    <m:sSup>
                                      <m:sSupPr>
                                        <m:ctrlPr>
                                          <a:rPr lang="en-US" b="1" i="1" smtClean="0">
                                            <a:latin typeface="Cambria Math" panose="02040503050406030204" pitchFamily="18" charset="0"/>
                                          </a:rPr>
                                        </m:ctrlPr>
                                      </m:sSupPr>
                                      <m:e>
                                        <m:r>
                                          <a:rPr lang="en-US" b="1" smtClean="0">
                                            <a:latin typeface="Cambria Math" panose="02040503050406030204" pitchFamily="18" charset="0"/>
                                          </a:rPr>
                                          <m:t>𝒙</m:t>
                                        </m:r>
                                      </m:e>
                                      <m:sup>
                                        <m:r>
                                          <a:rPr lang="en-US" b="1" smtClean="0">
                                            <a:latin typeface="Cambria Math" panose="02040503050406030204" pitchFamily="18" charset="0"/>
                                          </a:rPr>
                                          <m:t>𝟐</m:t>
                                        </m:r>
                                      </m:sup>
                                    </m:sSup>
                                  </m:den>
                                </m:f>
                              </m:oMath>
                            </m:oMathPara>
                          </a14:m>
                          <a:endParaRPr lang="en-US" dirty="0"/>
                        </a:p>
                      </a:txBody>
                      <a:tcPr/>
                    </a:tc>
                    <a:extLst>
                      <a:ext uri="{0D108BD9-81ED-4DB2-BD59-A6C34878D82A}">
                        <a16:rowId xmlns:a16="http://schemas.microsoft.com/office/drawing/2014/main" val="2177242509"/>
                      </a:ext>
                    </a:extLst>
                  </a:tr>
                  <a:tr h="370840">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1" smtClean="0">
                                    <a:latin typeface="Cambria Math" panose="02040503050406030204" pitchFamily="18" charset="0"/>
                                  </a:rPr>
                                  <m:t>𝒇</m:t>
                                </m:r>
                                <m:d>
                                  <m:dPr>
                                    <m:ctrlPr>
                                      <a:rPr lang="en-US" b="1" i="1" smtClean="0">
                                        <a:latin typeface="Cambria Math" panose="02040503050406030204" pitchFamily="18" charset="0"/>
                                      </a:rPr>
                                    </m:ctrlPr>
                                  </m:dPr>
                                  <m:e>
                                    <m:r>
                                      <a:rPr lang="en-US" b="1" smtClean="0">
                                        <a:latin typeface="Cambria Math" panose="02040503050406030204" pitchFamily="18" charset="0"/>
                                      </a:rPr>
                                      <m:t>𝒙</m:t>
                                    </m:r>
                                  </m:e>
                                </m:d>
                                <m:r>
                                  <a:rPr lang="en-US" b="1" smtClean="0">
                                    <a:latin typeface="Cambria Math" panose="02040503050406030204" pitchFamily="18" charset="0"/>
                                  </a:rPr>
                                  <m:t>=</m:t>
                                </m:r>
                                <m:r>
                                  <a:rPr lang="en-US" b="1" smtClean="0">
                                    <a:latin typeface="Cambria Math" panose="02040503050406030204" pitchFamily="18" charset="0"/>
                                  </a:rPr>
                                  <m:t>𝒂𝒙</m:t>
                                </m:r>
                                <m:r>
                                  <a:rPr lang="en-US" b="1" smtClean="0">
                                    <a:latin typeface="Cambria Math" panose="02040503050406030204" pitchFamily="18" charset="0"/>
                                  </a:rPr>
                                  <m:t> → </m:t>
                                </m:r>
                                <m:f>
                                  <m:fPr>
                                    <m:ctrlPr>
                                      <a:rPr lang="en-US" b="1" i="1" smtClean="0">
                                        <a:latin typeface="Cambria Math" panose="02040503050406030204" pitchFamily="18" charset="0"/>
                                      </a:rPr>
                                    </m:ctrlPr>
                                  </m:fPr>
                                  <m:num>
                                    <m:r>
                                      <a:rPr lang="en-US" b="1" smtClean="0">
                                        <a:latin typeface="Cambria Math" panose="02040503050406030204" pitchFamily="18" charset="0"/>
                                      </a:rPr>
                                      <m:t>𝒅𝒇</m:t>
                                    </m:r>
                                  </m:num>
                                  <m:den>
                                    <m:r>
                                      <a:rPr lang="en-US" b="1" smtClean="0">
                                        <a:latin typeface="Cambria Math" panose="02040503050406030204" pitchFamily="18" charset="0"/>
                                      </a:rPr>
                                      <m:t>𝒅𝒙</m:t>
                                    </m:r>
                                  </m:den>
                                </m:f>
                                <m:r>
                                  <a:rPr lang="en-US" b="1" smtClean="0">
                                    <a:latin typeface="Cambria Math" panose="02040503050406030204" pitchFamily="18" charset="0"/>
                                  </a:rPr>
                                  <m:t>=</m:t>
                                </m:r>
                                <m:r>
                                  <a:rPr lang="en-US" b="1" smtClean="0">
                                    <a:latin typeface="Cambria Math" panose="02040503050406030204" pitchFamily="18" charset="0"/>
                                  </a:rPr>
                                  <m:t>𝒂</m:t>
                                </m:r>
                              </m:oMath>
                            </m:oMathPara>
                          </a14:m>
                          <a:endParaRPr lang="en-US" dirty="0"/>
                        </a:p>
                      </a:txBody>
                      <a:tcPr/>
                    </a:tc>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1" smtClean="0">
                                    <a:latin typeface="Cambria Math" panose="02040503050406030204" pitchFamily="18" charset="0"/>
                                  </a:rPr>
                                  <m:t>𝒇</m:t>
                                </m:r>
                                <m:d>
                                  <m:dPr>
                                    <m:ctrlPr>
                                      <a:rPr lang="en-US" b="1" i="1" smtClean="0">
                                        <a:latin typeface="Cambria Math" panose="02040503050406030204" pitchFamily="18" charset="0"/>
                                      </a:rPr>
                                    </m:ctrlPr>
                                  </m:dPr>
                                  <m:e>
                                    <m:r>
                                      <a:rPr lang="en-US" b="1" smtClean="0">
                                        <a:latin typeface="Cambria Math" panose="02040503050406030204" pitchFamily="18" charset="0"/>
                                      </a:rPr>
                                      <m:t>𝒙</m:t>
                                    </m:r>
                                  </m:e>
                                </m:d>
                                <m:r>
                                  <a:rPr lang="en-US" b="1" smtClean="0">
                                    <a:latin typeface="Cambria Math" panose="02040503050406030204" pitchFamily="18" charset="0"/>
                                  </a:rPr>
                                  <m:t>=</m:t>
                                </m:r>
                                <m:r>
                                  <a:rPr lang="en-US" b="1" smtClean="0">
                                    <a:latin typeface="Cambria Math" panose="02040503050406030204" pitchFamily="18" charset="0"/>
                                  </a:rPr>
                                  <m:t>𝒄</m:t>
                                </m:r>
                                <m:r>
                                  <a:rPr lang="en-US" b="1" smtClean="0">
                                    <a:latin typeface="Cambria Math" panose="02040503050406030204" pitchFamily="18" charset="0"/>
                                  </a:rPr>
                                  <m:t>+</m:t>
                                </m:r>
                                <m:r>
                                  <a:rPr lang="en-US" b="1" smtClean="0">
                                    <a:latin typeface="Cambria Math" panose="02040503050406030204" pitchFamily="18" charset="0"/>
                                  </a:rPr>
                                  <m:t>𝒙</m:t>
                                </m:r>
                                <m:r>
                                  <a:rPr lang="en-US" b="1" smtClean="0">
                                    <a:latin typeface="Cambria Math" panose="02040503050406030204" pitchFamily="18" charset="0"/>
                                  </a:rPr>
                                  <m:t> → </m:t>
                                </m:r>
                                <m:f>
                                  <m:fPr>
                                    <m:ctrlPr>
                                      <a:rPr lang="en-US" b="1" i="1" smtClean="0">
                                        <a:latin typeface="Cambria Math" panose="02040503050406030204" pitchFamily="18" charset="0"/>
                                      </a:rPr>
                                    </m:ctrlPr>
                                  </m:fPr>
                                  <m:num>
                                    <m:r>
                                      <a:rPr lang="en-US" b="1" smtClean="0">
                                        <a:latin typeface="Cambria Math" panose="02040503050406030204" pitchFamily="18" charset="0"/>
                                      </a:rPr>
                                      <m:t>𝒅𝒇</m:t>
                                    </m:r>
                                  </m:num>
                                  <m:den>
                                    <m:r>
                                      <a:rPr lang="en-US" b="1" smtClean="0">
                                        <a:latin typeface="Cambria Math" panose="02040503050406030204" pitchFamily="18" charset="0"/>
                                      </a:rPr>
                                      <m:t>𝒅𝒙</m:t>
                                    </m:r>
                                  </m:den>
                                </m:f>
                                <m:r>
                                  <a:rPr lang="en-US" b="1" smtClean="0">
                                    <a:latin typeface="Cambria Math" panose="02040503050406030204" pitchFamily="18" charset="0"/>
                                  </a:rPr>
                                  <m:t>=</m:t>
                                </m:r>
                                <m:r>
                                  <a:rPr lang="en-US" b="1" smtClean="0">
                                    <a:latin typeface="Cambria Math" panose="02040503050406030204" pitchFamily="18" charset="0"/>
                                  </a:rPr>
                                  <m:t>𝟏</m:t>
                                </m:r>
                              </m:oMath>
                            </m:oMathPara>
                          </a14:m>
                          <a:endParaRPr lang="en-US" dirty="0"/>
                        </a:p>
                      </a:txBody>
                      <a:tcPr/>
                    </a:tc>
                    <a:extLst>
                      <a:ext uri="{0D108BD9-81ED-4DB2-BD59-A6C34878D82A}">
                        <a16:rowId xmlns:a16="http://schemas.microsoft.com/office/drawing/2014/main" val="2398767101"/>
                      </a:ext>
                    </a:extLst>
                  </a:tr>
                </a:tbl>
              </a:graphicData>
            </a:graphic>
          </p:graphicFrame>
        </mc:Choice>
        <mc:Fallback xmlns="">
          <p:graphicFrame>
            <p:nvGraphicFramePr>
              <p:cNvPr id="25" name="Table 25">
                <a:extLst>
                  <a:ext uri="{FF2B5EF4-FFF2-40B4-BE49-F238E27FC236}">
                    <a16:creationId xmlns:a16="http://schemas.microsoft.com/office/drawing/2014/main" id="{55F725B8-8787-EF78-DC2F-751B990CC21E}"/>
                  </a:ext>
                </a:extLst>
              </p:cNvPr>
              <p:cNvGraphicFramePr>
                <a:graphicFrameLocks noGrp="1"/>
              </p:cNvGraphicFramePr>
              <p:nvPr/>
            </p:nvGraphicFramePr>
            <p:xfrm>
              <a:off x="6609680" y="5016945"/>
              <a:ext cx="5240090" cy="1225804"/>
            </p:xfrm>
            <a:graphic>
              <a:graphicData uri="http://schemas.openxmlformats.org/drawingml/2006/table">
                <a:tbl>
                  <a:tblPr firstRow="1" bandRow="1">
                    <a:tableStyleId>{5940675A-B579-460E-94D1-54222C63F5DA}</a:tableStyleId>
                  </a:tblPr>
                  <a:tblGrid>
                    <a:gridCol w="2573090">
                      <a:extLst>
                        <a:ext uri="{9D8B030D-6E8A-4147-A177-3AD203B41FA5}">
                          <a16:colId xmlns:a16="http://schemas.microsoft.com/office/drawing/2014/main" val="848589444"/>
                        </a:ext>
                      </a:extLst>
                    </a:gridCol>
                    <a:gridCol w="2667000">
                      <a:extLst>
                        <a:ext uri="{9D8B030D-6E8A-4147-A177-3AD203B41FA5}">
                          <a16:colId xmlns:a16="http://schemas.microsoft.com/office/drawing/2014/main" val="3912063689"/>
                        </a:ext>
                      </a:extLst>
                    </a:gridCol>
                  </a:tblGrid>
                  <a:tr h="612902">
                    <a:tc>
                      <a:txBody>
                        <a:bodyPr/>
                        <a:lstStyle/>
                        <a:p>
                          <a:endParaRPr lang="en-US"/>
                        </a:p>
                      </a:txBody>
                      <a:tcPr>
                        <a:blipFill>
                          <a:blip r:embed="rId5"/>
                          <a:stretch>
                            <a:fillRect l="-237" t="-980" r="-104265" b="-100980"/>
                          </a:stretch>
                        </a:blipFill>
                      </a:tcPr>
                    </a:tc>
                    <a:tc>
                      <a:txBody>
                        <a:bodyPr/>
                        <a:lstStyle/>
                        <a:p>
                          <a:endParaRPr lang="en-US"/>
                        </a:p>
                      </a:txBody>
                      <a:tcPr>
                        <a:blipFill>
                          <a:blip r:embed="rId5"/>
                          <a:stretch>
                            <a:fillRect l="-96575" t="-980" r="-457" b="-100980"/>
                          </a:stretch>
                        </a:blipFill>
                      </a:tcPr>
                    </a:tc>
                    <a:extLst>
                      <a:ext uri="{0D108BD9-81ED-4DB2-BD59-A6C34878D82A}">
                        <a16:rowId xmlns:a16="http://schemas.microsoft.com/office/drawing/2014/main" val="2177242509"/>
                      </a:ext>
                    </a:extLst>
                  </a:tr>
                  <a:tr h="612902">
                    <a:tc>
                      <a:txBody>
                        <a:bodyPr/>
                        <a:lstStyle/>
                        <a:p>
                          <a:endParaRPr lang="en-US"/>
                        </a:p>
                      </a:txBody>
                      <a:tcPr>
                        <a:blipFill>
                          <a:blip r:embed="rId5"/>
                          <a:stretch>
                            <a:fillRect l="-237" t="-101980" r="-104265" b="-1980"/>
                          </a:stretch>
                        </a:blipFill>
                      </a:tcPr>
                    </a:tc>
                    <a:tc>
                      <a:txBody>
                        <a:bodyPr/>
                        <a:lstStyle/>
                        <a:p>
                          <a:endParaRPr lang="en-US"/>
                        </a:p>
                      </a:txBody>
                      <a:tcPr>
                        <a:blipFill>
                          <a:blip r:embed="rId5"/>
                          <a:stretch>
                            <a:fillRect l="-96575" t="-101980" r="-457" b="-1980"/>
                          </a:stretch>
                        </a:blipFill>
                      </a:tcPr>
                    </a:tc>
                    <a:extLst>
                      <a:ext uri="{0D108BD9-81ED-4DB2-BD59-A6C34878D82A}">
                        <a16:rowId xmlns:a16="http://schemas.microsoft.com/office/drawing/2014/main" val="2398767101"/>
                      </a:ext>
                    </a:extLst>
                  </a:tr>
                </a:tbl>
              </a:graphicData>
            </a:graphic>
          </p:graphicFrame>
        </mc:Fallback>
      </mc:AlternateContent>
      <p:sp>
        <p:nvSpPr>
          <p:cNvPr id="2" name="Title 1"/>
          <p:cNvSpPr>
            <a:spLocks noGrp="1"/>
          </p:cNvSpPr>
          <p:nvPr>
            <p:ph type="title"/>
          </p:nvPr>
        </p:nvSpPr>
        <p:spPr/>
        <p:txBody>
          <a:bodyPr>
            <a:normAutofit fontScale="90000"/>
          </a:bodyPr>
          <a:lstStyle/>
          <a:p>
            <a:r>
              <a:rPr lang="en-US" dirty="0"/>
              <a:t>Example: Single Perceptron with Sigmoid Activation</a:t>
            </a:r>
          </a:p>
        </p:txBody>
      </p:sp>
      <mc:AlternateContent xmlns:mc="http://schemas.openxmlformats.org/markup-compatibility/2006" xmlns:a14="http://schemas.microsoft.com/office/drawing/2010/main">
        <mc:Choice Requires="a14">
          <p:sp>
            <p:nvSpPr>
              <p:cNvPr id="13" name="Content Placeholder 12">
                <a:extLst>
                  <a:ext uri="{FF2B5EF4-FFF2-40B4-BE49-F238E27FC236}">
                    <a16:creationId xmlns:a16="http://schemas.microsoft.com/office/drawing/2014/main" id="{D6BC5D20-3752-68D0-2485-95FAD4ECA45B}"/>
                  </a:ext>
                </a:extLst>
              </p:cNvPr>
              <p:cNvSpPr>
                <a:spLocks noGrp="1"/>
              </p:cNvSpPr>
              <p:nvPr>
                <p:ph idx="1"/>
              </p:nvPr>
            </p:nvSpPr>
            <p:spPr/>
            <p:txBody>
              <a:bodyPr/>
              <a:lstStyle/>
              <a:p>
                <a:r>
                  <a:rPr lang="en-US" dirty="0">
                    <a:latin typeface="Arial" panose="020B0604020202020204" pitchFamily="34" charset="0"/>
                  </a:rPr>
                  <a:t>Another example: </a:t>
                </a:r>
                <a14:m>
                  <m:oMath xmlns:m="http://schemas.openxmlformats.org/officeDocument/2006/math">
                    <m:r>
                      <a:rPr lang="en-US" i="1">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𝑤</m:t>
                        </m:r>
                        <m:r>
                          <a:rPr lang="en-US" i="1">
                            <a:latin typeface="Cambria Math" panose="02040503050406030204" pitchFamily="18" charset="0"/>
                          </a:rPr>
                          <m:t>,</m:t>
                        </m:r>
                        <m:r>
                          <a:rPr lang="en-US" i="1">
                            <a:latin typeface="Cambria Math" panose="02040503050406030204" pitchFamily="18" charset="0"/>
                          </a:rPr>
                          <m:t>𝑥</m:t>
                        </m:r>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1+</m:t>
                        </m:r>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m:t>
                            </m:r>
                            <m:r>
                              <a:rPr lang="en-US" i="1">
                                <a:latin typeface="Cambria Math" panose="02040503050406030204" pitchFamily="18" charset="0"/>
                              </a:rPr>
                              <m:t>𝑧</m:t>
                            </m:r>
                          </m:sup>
                        </m:sSup>
                      </m:den>
                    </m:f>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1+</m:t>
                        </m:r>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2</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0</m:t>
                                    </m:r>
                                  </m:sub>
                                </m:sSub>
                              </m:e>
                            </m:d>
                          </m:sup>
                        </m:sSup>
                      </m:den>
                    </m:f>
                  </m:oMath>
                </a14:m>
                <a:endParaRPr lang="en-US" dirty="0"/>
              </a:p>
            </p:txBody>
          </p:sp>
        </mc:Choice>
        <mc:Fallback xmlns="">
          <p:sp>
            <p:nvSpPr>
              <p:cNvPr id="13" name="Content Placeholder 12">
                <a:extLst>
                  <a:ext uri="{FF2B5EF4-FFF2-40B4-BE49-F238E27FC236}">
                    <a16:creationId xmlns:a16="http://schemas.microsoft.com/office/drawing/2014/main" id="{D6BC5D20-3752-68D0-2485-95FAD4ECA45B}"/>
                  </a:ext>
                </a:extLst>
              </p:cNvPr>
              <p:cNvSpPr>
                <a:spLocks noGrp="1" noRot="1" noChangeAspect="1" noMove="1" noResize="1" noEditPoints="1" noAdjustHandles="1" noChangeArrowheads="1" noChangeShapeType="1" noTextEdit="1"/>
              </p:cNvSpPr>
              <p:nvPr>
                <p:ph idx="1"/>
              </p:nvPr>
            </p:nvSpPr>
            <p:spPr>
              <a:blipFill>
                <a:blip r:embed="rId6"/>
                <a:stretch>
                  <a:fillRect l="-1474" t="-971"/>
                </a:stretch>
              </a:blipFill>
            </p:spPr>
            <p:txBody>
              <a:bodyPr/>
              <a:lstStyle/>
              <a:p>
                <a:r>
                  <a:rPr lang="en-US">
                    <a:noFill/>
                  </a:rPr>
                  <a:t> </a:t>
                </a:r>
              </a:p>
            </p:txBody>
          </p:sp>
        </mc:Fallback>
      </mc:AlternateContent>
      <p:sp>
        <p:nvSpPr>
          <p:cNvPr id="10" name="Date Placeholder 3">
            <a:extLst>
              <a:ext uri="{FF2B5EF4-FFF2-40B4-BE49-F238E27FC236}">
                <a16:creationId xmlns:a16="http://schemas.microsoft.com/office/drawing/2014/main" id="{CCB2257F-4114-D1B7-CF30-1F05042CD74E}"/>
              </a:ext>
            </a:extLst>
          </p:cNvPr>
          <p:cNvSpPr>
            <a:spLocks noGrp="1"/>
          </p:cNvSpPr>
          <p:nvPr>
            <p:ph type="dt" sz="half" idx="10"/>
          </p:nvPr>
        </p:nvSpPr>
        <p:spPr/>
        <p:txBody>
          <a:bodyPr/>
          <a:lstStyle/>
          <a:p>
            <a:endParaRPr lang="en-US" dirty="0"/>
          </a:p>
        </p:txBody>
      </p:sp>
      <p:sp>
        <p:nvSpPr>
          <p:cNvPr id="11" name="Footer Placeholder 4">
            <a:extLst>
              <a:ext uri="{FF2B5EF4-FFF2-40B4-BE49-F238E27FC236}">
                <a16:creationId xmlns:a16="http://schemas.microsoft.com/office/drawing/2014/main" id="{7AB85986-649C-A888-205A-22AE57F00436}"/>
              </a:ext>
            </a:extLst>
          </p:cNvPr>
          <p:cNvSpPr>
            <a:spLocks noGrp="1"/>
          </p:cNvSpPr>
          <p:nvPr>
            <p:ph type="ftr" sz="quarter" idx="11"/>
          </p:nvPr>
        </p:nvSpPr>
        <p:spPr/>
        <p:txBody>
          <a:bodyPr/>
          <a:lstStyle/>
          <a:p>
            <a:r>
              <a:rPr lang="en-US"/>
              <a:t>Introduction to AI</a:t>
            </a:r>
          </a:p>
        </p:txBody>
      </p:sp>
      <p:sp>
        <p:nvSpPr>
          <p:cNvPr id="12" name="Slide Number Placeholder 5">
            <a:extLst>
              <a:ext uri="{FF2B5EF4-FFF2-40B4-BE49-F238E27FC236}">
                <a16:creationId xmlns:a16="http://schemas.microsoft.com/office/drawing/2014/main" id="{C9064414-EBCB-8AEE-E095-0F3377A28F4F}"/>
              </a:ext>
            </a:extLst>
          </p:cNvPr>
          <p:cNvSpPr>
            <a:spLocks noGrp="1"/>
          </p:cNvSpPr>
          <p:nvPr>
            <p:ph type="sldNum" sz="quarter" idx="12"/>
          </p:nvPr>
        </p:nvSpPr>
        <p:spPr/>
        <p:txBody>
          <a:bodyPr/>
          <a:lstStyle/>
          <a:p>
            <a:fld id="{B7884E68-CE57-44C0-BE0F-84C629DF22D5}" type="slidenum">
              <a:rPr lang="en-US" smtClean="0"/>
              <a:t>70</a:t>
            </a:fld>
            <a:endParaRPr lang="en-US"/>
          </a:p>
        </p:txBody>
      </p:sp>
      <p:sp>
        <p:nvSpPr>
          <p:cNvPr id="6" name="Rectangle 5">
            <a:extLst>
              <a:ext uri="{FF2B5EF4-FFF2-40B4-BE49-F238E27FC236}">
                <a16:creationId xmlns:a16="http://schemas.microsoft.com/office/drawing/2014/main" id="{AE428FFA-44EC-3C3D-9406-981B2A2EDA85}"/>
              </a:ext>
            </a:extLst>
          </p:cNvPr>
          <p:cNvSpPr/>
          <p:nvPr/>
        </p:nvSpPr>
        <p:spPr>
          <a:xfrm>
            <a:off x="4440631" y="2942682"/>
            <a:ext cx="1842961" cy="1854013"/>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2A04E7F4-FCFE-C9A2-0C38-1CD185E5A0F1}"/>
              </a:ext>
            </a:extLst>
          </p:cNvPr>
          <p:cNvSpPr txBox="1"/>
          <p:nvPr/>
        </p:nvSpPr>
        <p:spPr>
          <a:xfrm>
            <a:off x="1828802" y="1966878"/>
            <a:ext cx="593432" cy="369332"/>
          </a:xfrm>
          <a:prstGeom prst="rect">
            <a:avLst/>
          </a:prstGeom>
          <a:noFill/>
        </p:spPr>
        <p:txBody>
          <a:bodyPr wrap="none" rtlCol="0">
            <a:spAutoFit/>
          </a:bodyPr>
          <a:lstStyle/>
          <a:p>
            <a:r>
              <a:rPr lang="en-US" dirty="0">
                <a:solidFill>
                  <a:srgbClr val="00B050"/>
                </a:solidFill>
              </a:rPr>
              <a:t>2.00</a:t>
            </a:r>
          </a:p>
        </p:txBody>
      </p:sp>
      <p:sp>
        <p:nvSpPr>
          <p:cNvPr id="8" name="TextBox 7">
            <a:extLst>
              <a:ext uri="{FF2B5EF4-FFF2-40B4-BE49-F238E27FC236}">
                <a16:creationId xmlns:a16="http://schemas.microsoft.com/office/drawing/2014/main" id="{567667F9-56D3-A7FA-FC66-0B5651CEBF8F}"/>
              </a:ext>
            </a:extLst>
          </p:cNvPr>
          <p:cNvSpPr txBox="1"/>
          <p:nvPr/>
        </p:nvSpPr>
        <p:spPr>
          <a:xfrm>
            <a:off x="1822161" y="2758016"/>
            <a:ext cx="663964" cy="369332"/>
          </a:xfrm>
          <a:prstGeom prst="rect">
            <a:avLst/>
          </a:prstGeom>
          <a:noFill/>
        </p:spPr>
        <p:txBody>
          <a:bodyPr wrap="none" rtlCol="0">
            <a:spAutoFit/>
          </a:bodyPr>
          <a:lstStyle/>
          <a:p>
            <a:r>
              <a:rPr lang="en-US" dirty="0">
                <a:solidFill>
                  <a:srgbClr val="00B050"/>
                </a:solidFill>
              </a:rPr>
              <a:t>-1.00</a:t>
            </a:r>
          </a:p>
        </p:txBody>
      </p:sp>
      <p:sp>
        <p:nvSpPr>
          <p:cNvPr id="16" name="TextBox 15">
            <a:extLst>
              <a:ext uri="{FF2B5EF4-FFF2-40B4-BE49-F238E27FC236}">
                <a16:creationId xmlns:a16="http://schemas.microsoft.com/office/drawing/2014/main" id="{181D9952-05F8-02A1-4375-ED4649F12242}"/>
              </a:ext>
            </a:extLst>
          </p:cNvPr>
          <p:cNvSpPr txBox="1"/>
          <p:nvPr/>
        </p:nvSpPr>
        <p:spPr>
          <a:xfrm>
            <a:off x="1793536" y="3522427"/>
            <a:ext cx="663964" cy="369332"/>
          </a:xfrm>
          <a:prstGeom prst="rect">
            <a:avLst/>
          </a:prstGeom>
          <a:noFill/>
        </p:spPr>
        <p:txBody>
          <a:bodyPr wrap="none" rtlCol="0">
            <a:spAutoFit/>
          </a:bodyPr>
          <a:lstStyle/>
          <a:p>
            <a:r>
              <a:rPr lang="en-US" dirty="0">
                <a:solidFill>
                  <a:srgbClr val="00B050"/>
                </a:solidFill>
              </a:rPr>
              <a:t>-3.00</a:t>
            </a:r>
          </a:p>
        </p:txBody>
      </p:sp>
      <p:sp>
        <p:nvSpPr>
          <p:cNvPr id="17" name="TextBox 16">
            <a:extLst>
              <a:ext uri="{FF2B5EF4-FFF2-40B4-BE49-F238E27FC236}">
                <a16:creationId xmlns:a16="http://schemas.microsoft.com/office/drawing/2014/main" id="{1248438E-1A55-036E-AA05-CF2BABFC5255}"/>
              </a:ext>
            </a:extLst>
          </p:cNvPr>
          <p:cNvSpPr txBox="1"/>
          <p:nvPr/>
        </p:nvSpPr>
        <p:spPr>
          <a:xfrm>
            <a:off x="1828802" y="4445818"/>
            <a:ext cx="663964" cy="369332"/>
          </a:xfrm>
          <a:prstGeom prst="rect">
            <a:avLst/>
          </a:prstGeom>
          <a:noFill/>
        </p:spPr>
        <p:txBody>
          <a:bodyPr wrap="none" rtlCol="0">
            <a:spAutoFit/>
          </a:bodyPr>
          <a:lstStyle/>
          <a:p>
            <a:r>
              <a:rPr lang="en-US" dirty="0">
                <a:solidFill>
                  <a:srgbClr val="00B050"/>
                </a:solidFill>
              </a:rPr>
              <a:t>-2.00</a:t>
            </a:r>
          </a:p>
        </p:txBody>
      </p:sp>
      <p:sp>
        <p:nvSpPr>
          <p:cNvPr id="18" name="TextBox 17">
            <a:extLst>
              <a:ext uri="{FF2B5EF4-FFF2-40B4-BE49-F238E27FC236}">
                <a16:creationId xmlns:a16="http://schemas.microsoft.com/office/drawing/2014/main" id="{85823F97-6836-FCA1-FF3C-AB1A9A25D0E6}"/>
              </a:ext>
            </a:extLst>
          </p:cNvPr>
          <p:cNvSpPr txBox="1"/>
          <p:nvPr/>
        </p:nvSpPr>
        <p:spPr>
          <a:xfrm>
            <a:off x="1863145" y="5260515"/>
            <a:ext cx="663964" cy="369332"/>
          </a:xfrm>
          <a:prstGeom prst="rect">
            <a:avLst/>
          </a:prstGeom>
          <a:noFill/>
        </p:spPr>
        <p:txBody>
          <a:bodyPr wrap="none" rtlCol="0">
            <a:spAutoFit/>
          </a:bodyPr>
          <a:lstStyle/>
          <a:p>
            <a:r>
              <a:rPr lang="en-US" dirty="0">
                <a:solidFill>
                  <a:srgbClr val="00B050"/>
                </a:solidFill>
              </a:rPr>
              <a:t>-3.00</a:t>
            </a:r>
          </a:p>
        </p:txBody>
      </p:sp>
      <p:sp>
        <p:nvSpPr>
          <p:cNvPr id="9" name="TextBox 8">
            <a:extLst>
              <a:ext uri="{FF2B5EF4-FFF2-40B4-BE49-F238E27FC236}">
                <a16:creationId xmlns:a16="http://schemas.microsoft.com/office/drawing/2014/main" id="{9263CC86-54B7-7069-726D-066C37FF5A35}"/>
              </a:ext>
            </a:extLst>
          </p:cNvPr>
          <p:cNvSpPr txBox="1"/>
          <p:nvPr/>
        </p:nvSpPr>
        <p:spPr>
          <a:xfrm>
            <a:off x="3325165" y="2388684"/>
            <a:ext cx="663964" cy="369332"/>
          </a:xfrm>
          <a:prstGeom prst="rect">
            <a:avLst/>
          </a:prstGeom>
          <a:noFill/>
        </p:spPr>
        <p:txBody>
          <a:bodyPr wrap="none" rtlCol="0">
            <a:spAutoFit/>
          </a:bodyPr>
          <a:lstStyle/>
          <a:p>
            <a:r>
              <a:rPr lang="en-US" dirty="0">
                <a:solidFill>
                  <a:srgbClr val="00B050"/>
                </a:solidFill>
              </a:rPr>
              <a:t>-2.00</a:t>
            </a:r>
          </a:p>
        </p:txBody>
      </p:sp>
      <p:sp>
        <p:nvSpPr>
          <p:cNvPr id="14" name="TextBox 13">
            <a:extLst>
              <a:ext uri="{FF2B5EF4-FFF2-40B4-BE49-F238E27FC236}">
                <a16:creationId xmlns:a16="http://schemas.microsoft.com/office/drawing/2014/main" id="{1D6D6BF5-A76C-2F97-1097-9C06FE749849}"/>
              </a:ext>
            </a:extLst>
          </p:cNvPr>
          <p:cNvSpPr txBox="1"/>
          <p:nvPr/>
        </p:nvSpPr>
        <p:spPr>
          <a:xfrm>
            <a:off x="3219452" y="3976331"/>
            <a:ext cx="593432" cy="369332"/>
          </a:xfrm>
          <a:prstGeom prst="rect">
            <a:avLst/>
          </a:prstGeom>
          <a:noFill/>
        </p:spPr>
        <p:txBody>
          <a:bodyPr wrap="none" rtlCol="0">
            <a:spAutoFit/>
          </a:bodyPr>
          <a:lstStyle/>
          <a:p>
            <a:r>
              <a:rPr lang="en-US" dirty="0">
                <a:solidFill>
                  <a:srgbClr val="00B050"/>
                </a:solidFill>
              </a:rPr>
              <a:t>6.00</a:t>
            </a:r>
          </a:p>
        </p:txBody>
      </p:sp>
      <p:sp>
        <p:nvSpPr>
          <p:cNvPr id="19" name="TextBox 18">
            <a:extLst>
              <a:ext uri="{FF2B5EF4-FFF2-40B4-BE49-F238E27FC236}">
                <a16:creationId xmlns:a16="http://schemas.microsoft.com/office/drawing/2014/main" id="{8DAB8B16-8F45-AD1B-9BB9-50800D62F7C1}"/>
              </a:ext>
            </a:extLst>
          </p:cNvPr>
          <p:cNvSpPr txBox="1"/>
          <p:nvPr/>
        </p:nvSpPr>
        <p:spPr>
          <a:xfrm>
            <a:off x="4553489" y="3066317"/>
            <a:ext cx="593432" cy="369332"/>
          </a:xfrm>
          <a:prstGeom prst="rect">
            <a:avLst/>
          </a:prstGeom>
          <a:noFill/>
        </p:spPr>
        <p:txBody>
          <a:bodyPr wrap="none" rtlCol="0">
            <a:spAutoFit/>
          </a:bodyPr>
          <a:lstStyle/>
          <a:p>
            <a:r>
              <a:rPr lang="en-US" dirty="0">
                <a:solidFill>
                  <a:srgbClr val="00B050"/>
                </a:solidFill>
              </a:rPr>
              <a:t>4.00</a:t>
            </a:r>
          </a:p>
        </p:txBody>
      </p:sp>
      <p:sp>
        <p:nvSpPr>
          <p:cNvPr id="20" name="TextBox 19">
            <a:extLst>
              <a:ext uri="{FF2B5EF4-FFF2-40B4-BE49-F238E27FC236}">
                <a16:creationId xmlns:a16="http://schemas.microsoft.com/office/drawing/2014/main" id="{70312291-8129-288C-099D-13A9B9E5616C}"/>
              </a:ext>
            </a:extLst>
          </p:cNvPr>
          <p:cNvSpPr txBox="1"/>
          <p:nvPr/>
        </p:nvSpPr>
        <p:spPr>
          <a:xfrm>
            <a:off x="6854632" y="3978594"/>
            <a:ext cx="663964" cy="369332"/>
          </a:xfrm>
          <a:prstGeom prst="rect">
            <a:avLst/>
          </a:prstGeom>
          <a:noFill/>
        </p:spPr>
        <p:txBody>
          <a:bodyPr wrap="none" rtlCol="0">
            <a:spAutoFit/>
          </a:bodyPr>
          <a:lstStyle/>
          <a:p>
            <a:r>
              <a:rPr lang="en-US" dirty="0">
                <a:solidFill>
                  <a:srgbClr val="00B050"/>
                </a:solidFill>
              </a:rPr>
              <a:t>-1.00</a:t>
            </a:r>
          </a:p>
        </p:txBody>
      </p:sp>
      <p:sp>
        <p:nvSpPr>
          <p:cNvPr id="21" name="TextBox 20">
            <a:extLst>
              <a:ext uri="{FF2B5EF4-FFF2-40B4-BE49-F238E27FC236}">
                <a16:creationId xmlns:a16="http://schemas.microsoft.com/office/drawing/2014/main" id="{78A919D6-326A-8047-1504-CBD09AFDD096}"/>
              </a:ext>
            </a:extLst>
          </p:cNvPr>
          <p:cNvSpPr txBox="1"/>
          <p:nvPr/>
        </p:nvSpPr>
        <p:spPr>
          <a:xfrm>
            <a:off x="5665398" y="3947481"/>
            <a:ext cx="593432" cy="369332"/>
          </a:xfrm>
          <a:prstGeom prst="rect">
            <a:avLst/>
          </a:prstGeom>
          <a:noFill/>
        </p:spPr>
        <p:txBody>
          <a:bodyPr wrap="none" rtlCol="0">
            <a:spAutoFit/>
          </a:bodyPr>
          <a:lstStyle/>
          <a:p>
            <a:r>
              <a:rPr lang="en-US" dirty="0">
                <a:solidFill>
                  <a:srgbClr val="00B050"/>
                </a:solidFill>
              </a:rPr>
              <a:t>1.00</a:t>
            </a:r>
          </a:p>
        </p:txBody>
      </p:sp>
      <p:sp>
        <p:nvSpPr>
          <p:cNvPr id="22" name="TextBox 21">
            <a:extLst>
              <a:ext uri="{FF2B5EF4-FFF2-40B4-BE49-F238E27FC236}">
                <a16:creationId xmlns:a16="http://schemas.microsoft.com/office/drawing/2014/main" id="{FCC6A1DA-A3D1-19F1-5171-51BE0C75F703}"/>
              </a:ext>
            </a:extLst>
          </p:cNvPr>
          <p:cNvSpPr txBox="1"/>
          <p:nvPr/>
        </p:nvSpPr>
        <p:spPr>
          <a:xfrm>
            <a:off x="7962806" y="3976331"/>
            <a:ext cx="593432" cy="369332"/>
          </a:xfrm>
          <a:prstGeom prst="rect">
            <a:avLst/>
          </a:prstGeom>
          <a:noFill/>
        </p:spPr>
        <p:txBody>
          <a:bodyPr wrap="none" rtlCol="0">
            <a:spAutoFit/>
          </a:bodyPr>
          <a:lstStyle/>
          <a:p>
            <a:r>
              <a:rPr lang="en-US" dirty="0">
                <a:solidFill>
                  <a:srgbClr val="00B050"/>
                </a:solidFill>
              </a:rPr>
              <a:t>0.37</a:t>
            </a:r>
          </a:p>
        </p:txBody>
      </p:sp>
      <p:sp>
        <p:nvSpPr>
          <p:cNvPr id="23" name="TextBox 22">
            <a:extLst>
              <a:ext uri="{FF2B5EF4-FFF2-40B4-BE49-F238E27FC236}">
                <a16:creationId xmlns:a16="http://schemas.microsoft.com/office/drawing/2014/main" id="{E0626DE1-614A-E46B-3927-3CDAD4ED15D9}"/>
              </a:ext>
            </a:extLst>
          </p:cNvPr>
          <p:cNvSpPr txBox="1"/>
          <p:nvPr/>
        </p:nvSpPr>
        <p:spPr>
          <a:xfrm>
            <a:off x="9110667" y="3976331"/>
            <a:ext cx="593432" cy="369332"/>
          </a:xfrm>
          <a:prstGeom prst="rect">
            <a:avLst/>
          </a:prstGeom>
          <a:noFill/>
        </p:spPr>
        <p:txBody>
          <a:bodyPr wrap="none" rtlCol="0">
            <a:spAutoFit/>
          </a:bodyPr>
          <a:lstStyle/>
          <a:p>
            <a:r>
              <a:rPr lang="en-US" dirty="0">
                <a:solidFill>
                  <a:srgbClr val="00B050"/>
                </a:solidFill>
              </a:rPr>
              <a:t>1.37</a:t>
            </a:r>
          </a:p>
        </p:txBody>
      </p:sp>
      <p:sp>
        <p:nvSpPr>
          <p:cNvPr id="24" name="TextBox 23">
            <a:extLst>
              <a:ext uri="{FF2B5EF4-FFF2-40B4-BE49-F238E27FC236}">
                <a16:creationId xmlns:a16="http://schemas.microsoft.com/office/drawing/2014/main" id="{A6A4BC33-AE3A-6B30-1478-7A73FCBD4A80}"/>
              </a:ext>
            </a:extLst>
          </p:cNvPr>
          <p:cNvSpPr txBox="1"/>
          <p:nvPr/>
        </p:nvSpPr>
        <p:spPr>
          <a:xfrm>
            <a:off x="10134604" y="3962391"/>
            <a:ext cx="593432" cy="369332"/>
          </a:xfrm>
          <a:prstGeom prst="rect">
            <a:avLst/>
          </a:prstGeom>
          <a:noFill/>
        </p:spPr>
        <p:txBody>
          <a:bodyPr wrap="none" rtlCol="0">
            <a:spAutoFit/>
          </a:bodyPr>
          <a:lstStyle/>
          <a:p>
            <a:r>
              <a:rPr lang="en-US" dirty="0">
                <a:solidFill>
                  <a:srgbClr val="00B050"/>
                </a:solidFill>
              </a:rPr>
              <a:t>0.73</a:t>
            </a:r>
          </a:p>
        </p:txBody>
      </p:sp>
      <p:sp>
        <p:nvSpPr>
          <p:cNvPr id="26" name="TextBox 25">
            <a:extLst>
              <a:ext uri="{FF2B5EF4-FFF2-40B4-BE49-F238E27FC236}">
                <a16:creationId xmlns:a16="http://schemas.microsoft.com/office/drawing/2014/main" id="{E030AD1A-4962-3C87-BD98-C17056C4000A}"/>
              </a:ext>
            </a:extLst>
          </p:cNvPr>
          <p:cNvSpPr txBox="1"/>
          <p:nvPr/>
        </p:nvSpPr>
        <p:spPr>
          <a:xfrm>
            <a:off x="10164116" y="4316912"/>
            <a:ext cx="593432" cy="369332"/>
          </a:xfrm>
          <a:prstGeom prst="rect">
            <a:avLst/>
          </a:prstGeom>
          <a:noFill/>
        </p:spPr>
        <p:txBody>
          <a:bodyPr wrap="none" rtlCol="0">
            <a:spAutoFit/>
          </a:bodyPr>
          <a:lstStyle/>
          <a:p>
            <a:r>
              <a:rPr lang="en-US" dirty="0">
                <a:solidFill>
                  <a:srgbClr val="CC0000"/>
                </a:solidFill>
              </a:rPr>
              <a:t>1.00</a:t>
            </a: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401E0632-FADD-8B8B-58EF-F7A59DD20786}"/>
                  </a:ext>
                </a:extLst>
              </p:cNvPr>
              <p:cNvSpPr txBox="1"/>
              <p:nvPr/>
            </p:nvSpPr>
            <p:spPr>
              <a:xfrm>
                <a:off x="7338663" y="2920131"/>
                <a:ext cx="2152128" cy="461665"/>
              </a:xfrm>
              <a:prstGeom prst="rect">
                <a:avLst/>
              </a:prstGeom>
              <a:noFill/>
            </p:spPr>
            <p:txBody>
              <a:bodyPr wrap="none" rtlCol="0">
                <a:spAutoFit/>
              </a:bodyPr>
              <a:lstStyle/>
              <a:p>
                <a14:m>
                  <m:oMath xmlns:m="http://schemas.openxmlformats.org/officeDocument/2006/math">
                    <m:d>
                      <m:dPr>
                        <m:ctrlPr>
                          <a:rPr lang="en-US" sz="240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0.20</m:t>
                        </m:r>
                      </m:e>
                    </m:d>
                  </m:oMath>
                </a14:m>
                <a:r>
                  <a:rPr lang="en-US" sz="2400" i="0" dirty="0">
                    <a:latin typeface="+mj-lt"/>
                    <a:ea typeface="Cambria Math" panose="02040503050406030204" pitchFamily="18" charset="0"/>
                  </a:rPr>
                  <a:t>(1)</a:t>
                </a:r>
                <a:r>
                  <a:rPr lang="en-US" sz="2400" dirty="0">
                    <a:latin typeface="Cambria Math" panose="02040503050406030204" pitchFamily="18" charset="0"/>
                    <a:ea typeface="Cambria Math" panose="02040503050406030204" pitchFamily="18" charset="0"/>
                  </a:rPr>
                  <a:t>=0.20</a:t>
                </a:r>
              </a:p>
            </p:txBody>
          </p:sp>
        </mc:Choice>
        <mc:Fallback xmlns="">
          <p:sp>
            <p:nvSpPr>
              <p:cNvPr id="27" name="TextBox 26">
                <a:extLst>
                  <a:ext uri="{FF2B5EF4-FFF2-40B4-BE49-F238E27FC236}">
                    <a16:creationId xmlns:a16="http://schemas.microsoft.com/office/drawing/2014/main" id="{401E0632-FADD-8B8B-58EF-F7A59DD20786}"/>
                  </a:ext>
                </a:extLst>
              </p:cNvPr>
              <p:cNvSpPr txBox="1">
                <a:spLocks noRot="1" noChangeAspect="1" noMove="1" noResize="1" noEditPoints="1" noAdjustHandles="1" noChangeArrowheads="1" noChangeShapeType="1" noTextEdit="1"/>
              </p:cNvSpPr>
              <p:nvPr/>
            </p:nvSpPr>
            <p:spPr>
              <a:xfrm>
                <a:off x="7338663" y="2920131"/>
                <a:ext cx="2152128" cy="461665"/>
              </a:xfrm>
              <a:prstGeom prst="rect">
                <a:avLst/>
              </a:prstGeom>
              <a:blipFill>
                <a:blip r:embed="rId7"/>
                <a:stretch>
                  <a:fillRect t="-13158" r="-3399" b="-28947"/>
                </a:stretch>
              </a:blipFill>
            </p:spPr>
            <p:txBody>
              <a:bodyPr/>
              <a:lstStyle/>
              <a:p>
                <a:r>
                  <a:rPr lang="en-US">
                    <a:noFill/>
                  </a:rPr>
                  <a:t> </a:t>
                </a:r>
              </a:p>
            </p:txBody>
          </p:sp>
        </mc:Fallback>
      </mc:AlternateContent>
      <p:sp>
        <p:nvSpPr>
          <p:cNvPr id="28" name="TextBox 27">
            <a:extLst>
              <a:ext uri="{FF2B5EF4-FFF2-40B4-BE49-F238E27FC236}">
                <a16:creationId xmlns:a16="http://schemas.microsoft.com/office/drawing/2014/main" id="{4DA2172D-7DB0-796A-FE53-8786078D348C}"/>
              </a:ext>
            </a:extLst>
          </p:cNvPr>
          <p:cNvSpPr txBox="1"/>
          <p:nvPr/>
        </p:nvSpPr>
        <p:spPr>
          <a:xfrm>
            <a:off x="6540670" y="2110980"/>
            <a:ext cx="1228094" cy="646331"/>
          </a:xfrm>
          <a:prstGeom prst="rect">
            <a:avLst/>
          </a:prstGeom>
          <a:noFill/>
        </p:spPr>
        <p:txBody>
          <a:bodyPr wrap="square" rtlCol="0">
            <a:spAutoFit/>
          </a:bodyPr>
          <a:lstStyle/>
          <a:p>
            <a:pPr algn="ctr"/>
            <a:r>
              <a:rPr lang="en-US" dirty="0">
                <a:solidFill>
                  <a:srgbClr val="FF0000"/>
                </a:solidFill>
              </a:rPr>
              <a:t>Upstream Gradient</a:t>
            </a:r>
          </a:p>
        </p:txBody>
      </p:sp>
      <p:sp>
        <p:nvSpPr>
          <p:cNvPr id="29" name="TextBox 28">
            <a:extLst>
              <a:ext uri="{FF2B5EF4-FFF2-40B4-BE49-F238E27FC236}">
                <a16:creationId xmlns:a16="http://schemas.microsoft.com/office/drawing/2014/main" id="{20B06E1F-6ED3-FEB9-99DE-D785F6B18608}"/>
              </a:ext>
            </a:extLst>
          </p:cNvPr>
          <p:cNvSpPr txBox="1"/>
          <p:nvPr/>
        </p:nvSpPr>
        <p:spPr>
          <a:xfrm>
            <a:off x="7942191" y="2110980"/>
            <a:ext cx="1228094" cy="646331"/>
          </a:xfrm>
          <a:prstGeom prst="rect">
            <a:avLst/>
          </a:prstGeom>
          <a:noFill/>
        </p:spPr>
        <p:txBody>
          <a:bodyPr wrap="square" rtlCol="0">
            <a:spAutoFit/>
          </a:bodyPr>
          <a:lstStyle/>
          <a:p>
            <a:pPr algn="ctr"/>
            <a:r>
              <a:rPr lang="en-US" dirty="0">
                <a:solidFill>
                  <a:srgbClr val="FF0000"/>
                </a:solidFill>
              </a:rPr>
              <a:t>Local Gradient</a:t>
            </a:r>
          </a:p>
        </p:txBody>
      </p:sp>
      <p:sp>
        <p:nvSpPr>
          <p:cNvPr id="30" name="TextBox 29">
            <a:extLst>
              <a:ext uri="{FF2B5EF4-FFF2-40B4-BE49-F238E27FC236}">
                <a16:creationId xmlns:a16="http://schemas.microsoft.com/office/drawing/2014/main" id="{3AAF57C0-5960-BB83-D8C2-BFA12A533ADD}"/>
              </a:ext>
            </a:extLst>
          </p:cNvPr>
          <p:cNvSpPr txBox="1"/>
          <p:nvPr/>
        </p:nvSpPr>
        <p:spPr>
          <a:xfrm>
            <a:off x="9170285" y="2689670"/>
            <a:ext cx="1228094" cy="369332"/>
          </a:xfrm>
          <a:prstGeom prst="rect">
            <a:avLst/>
          </a:prstGeom>
          <a:noFill/>
        </p:spPr>
        <p:txBody>
          <a:bodyPr wrap="square" rtlCol="0">
            <a:spAutoFit/>
          </a:bodyPr>
          <a:lstStyle/>
          <a:p>
            <a:pPr algn="ctr"/>
            <a:r>
              <a:rPr lang="en-US" dirty="0">
                <a:solidFill>
                  <a:srgbClr val="FF0000"/>
                </a:solidFill>
              </a:rPr>
              <a:t>output</a:t>
            </a:r>
          </a:p>
        </p:txBody>
      </p:sp>
      <p:cxnSp>
        <p:nvCxnSpPr>
          <p:cNvPr id="32" name="Straight Arrow Connector 31">
            <a:extLst>
              <a:ext uri="{FF2B5EF4-FFF2-40B4-BE49-F238E27FC236}">
                <a16:creationId xmlns:a16="http://schemas.microsoft.com/office/drawing/2014/main" id="{B582B52D-ACC3-092F-2073-631736AD66EC}"/>
              </a:ext>
            </a:extLst>
          </p:cNvPr>
          <p:cNvCxnSpPr>
            <a:cxnSpLocks/>
            <a:stCxn id="28" idx="2"/>
          </p:cNvCxnSpPr>
          <p:nvPr/>
        </p:nvCxnSpPr>
        <p:spPr>
          <a:xfrm>
            <a:off x="7154717" y="2757311"/>
            <a:ext cx="614047" cy="30169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6A16EC3E-FCD0-9F34-FDAD-992C164FCF43}"/>
              </a:ext>
            </a:extLst>
          </p:cNvPr>
          <p:cNvCxnSpPr>
            <a:cxnSpLocks/>
            <a:endCxn id="27" idx="0"/>
          </p:cNvCxnSpPr>
          <p:nvPr/>
        </p:nvCxnSpPr>
        <p:spPr>
          <a:xfrm flipH="1">
            <a:off x="8414727" y="2773951"/>
            <a:ext cx="132612" cy="14618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72EFC87F-0F80-93FD-A22C-038217816958}"/>
              </a:ext>
            </a:extLst>
          </p:cNvPr>
          <p:cNvSpPr txBox="1"/>
          <p:nvPr/>
        </p:nvSpPr>
        <p:spPr>
          <a:xfrm>
            <a:off x="9081153" y="4310975"/>
            <a:ext cx="663964" cy="369332"/>
          </a:xfrm>
          <a:prstGeom prst="rect">
            <a:avLst/>
          </a:prstGeom>
          <a:noFill/>
        </p:spPr>
        <p:txBody>
          <a:bodyPr wrap="none" rtlCol="0">
            <a:spAutoFit/>
          </a:bodyPr>
          <a:lstStyle/>
          <a:p>
            <a:r>
              <a:rPr lang="en-US" dirty="0">
                <a:solidFill>
                  <a:srgbClr val="CC0000"/>
                </a:solidFill>
              </a:rPr>
              <a:t>-0.53</a:t>
            </a:r>
          </a:p>
        </p:txBody>
      </p:sp>
      <p:sp>
        <p:nvSpPr>
          <p:cNvPr id="3" name="TextBox 2">
            <a:extLst>
              <a:ext uri="{FF2B5EF4-FFF2-40B4-BE49-F238E27FC236}">
                <a16:creationId xmlns:a16="http://schemas.microsoft.com/office/drawing/2014/main" id="{477AE007-C66E-9080-C413-44E78E1612F8}"/>
              </a:ext>
            </a:extLst>
          </p:cNvPr>
          <p:cNvSpPr txBox="1"/>
          <p:nvPr/>
        </p:nvSpPr>
        <p:spPr>
          <a:xfrm>
            <a:off x="7940618" y="4303739"/>
            <a:ext cx="663964" cy="369332"/>
          </a:xfrm>
          <a:prstGeom prst="rect">
            <a:avLst/>
          </a:prstGeom>
          <a:noFill/>
        </p:spPr>
        <p:txBody>
          <a:bodyPr wrap="none" rtlCol="0">
            <a:spAutoFit/>
          </a:bodyPr>
          <a:lstStyle/>
          <a:p>
            <a:r>
              <a:rPr lang="en-US" dirty="0">
                <a:solidFill>
                  <a:srgbClr val="CC0000"/>
                </a:solidFill>
              </a:rPr>
              <a:t>-0.53</a:t>
            </a:r>
          </a:p>
        </p:txBody>
      </p:sp>
      <p:sp>
        <p:nvSpPr>
          <p:cNvPr id="4" name="TextBox 3">
            <a:extLst>
              <a:ext uri="{FF2B5EF4-FFF2-40B4-BE49-F238E27FC236}">
                <a16:creationId xmlns:a16="http://schemas.microsoft.com/office/drawing/2014/main" id="{913115A3-02B7-E6BE-8495-620E38732BB5}"/>
              </a:ext>
            </a:extLst>
          </p:cNvPr>
          <p:cNvSpPr txBox="1"/>
          <p:nvPr/>
        </p:nvSpPr>
        <p:spPr>
          <a:xfrm>
            <a:off x="6815449" y="4326064"/>
            <a:ext cx="663964" cy="369332"/>
          </a:xfrm>
          <a:prstGeom prst="rect">
            <a:avLst/>
          </a:prstGeom>
          <a:noFill/>
        </p:spPr>
        <p:txBody>
          <a:bodyPr wrap="none" rtlCol="0">
            <a:spAutoFit/>
          </a:bodyPr>
          <a:lstStyle/>
          <a:p>
            <a:r>
              <a:rPr lang="en-US" dirty="0">
                <a:solidFill>
                  <a:srgbClr val="CC0000"/>
                </a:solidFill>
              </a:rPr>
              <a:t>-0.20</a:t>
            </a:r>
          </a:p>
        </p:txBody>
      </p:sp>
      <p:sp>
        <p:nvSpPr>
          <p:cNvPr id="31" name="TextBox 30">
            <a:extLst>
              <a:ext uri="{FF2B5EF4-FFF2-40B4-BE49-F238E27FC236}">
                <a16:creationId xmlns:a16="http://schemas.microsoft.com/office/drawing/2014/main" id="{2404A45D-120B-1F6B-5A0A-08A60731ADB0}"/>
              </a:ext>
            </a:extLst>
          </p:cNvPr>
          <p:cNvSpPr txBox="1"/>
          <p:nvPr/>
        </p:nvSpPr>
        <p:spPr>
          <a:xfrm>
            <a:off x="5707275" y="4274425"/>
            <a:ext cx="646331" cy="369332"/>
          </a:xfrm>
          <a:prstGeom prst="rect">
            <a:avLst/>
          </a:prstGeom>
          <a:noFill/>
        </p:spPr>
        <p:txBody>
          <a:bodyPr wrap="none" rtlCol="0">
            <a:spAutoFit/>
          </a:bodyPr>
          <a:lstStyle/>
          <a:p>
            <a:r>
              <a:rPr lang="en-US" dirty="0">
                <a:solidFill>
                  <a:srgbClr val="CC0000"/>
                </a:solidFill>
              </a:rPr>
              <a:t> 0.20</a:t>
            </a:r>
          </a:p>
        </p:txBody>
      </p:sp>
      <p:sp>
        <p:nvSpPr>
          <p:cNvPr id="34" name="TextBox 33">
            <a:extLst>
              <a:ext uri="{FF2B5EF4-FFF2-40B4-BE49-F238E27FC236}">
                <a16:creationId xmlns:a16="http://schemas.microsoft.com/office/drawing/2014/main" id="{48AC6BA3-6F10-2C1B-EB57-FDA44780DE37}"/>
              </a:ext>
            </a:extLst>
          </p:cNvPr>
          <p:cNvSpPr txBox="1"/>
          <p:nvPr/>
        </p:nvSpPr>
        <p:spPr>
          <a:xfrm>
            <a:off x="4376119" y="3381796"/>
            <a:ext cx="646331" cy="369332"/>
          </a:xfrm>
          <a:prstGeom prst="rect">
            <a:avLst/>
          </a:prstGeom>
          <a:noFill/>
        </p:spPr>
        <p:txBody>
          <a:bodyPr wrap="none" rtlCol="0">
            <a:spAutoFit/>
          </a:bodyPr>
          <a:lstStyle/>
          <a:p>
            <a:r>
              <a:rPr lang="en-US" dirty="0">
                <a:solidFill>
                  <a:srgbClr val="CC0000"/>
                </a:solidFill>
              </a:rPr>
              <a:t> 0.20</a:t>
            </a:r>
          </a:p>
        </p:txBody>
      </p:sp>
      <p:sp>
        <p:nvSpPr>
          <p:cNvPr id="35" name="Rectangle 34">
            <a:extLst>
              <a:ext uri="{FF2B5EF4-FFF2-40B4-BE49-F238E27FC236}">
                <a16:creationId xmlns:a16="http://schemas.microsoft.com/office/drawing/2014/main" id="{8234EEB9-5E8E-D359-2A44-6E05D69B0E90}"/>
              </a:ext>
            </a:extLst>
          </p:cNvPr>
          <p:cNvSpPr/>
          <p:nvPr/>
        </p:nvSpPr>
        <p:spPr>
          <a:xfrm>
            <a:off x="9279006" y="5650403"/>
            <a:ext cx="2474843" cy="598962"/>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563C716C-2CA2-F182-AF94-C9C20B1A0E1C}"/>
              </a:ext>
            </a:extLst>
          </p:cNvPr>
          <p:cNvPicPr>
            <a:picLocks noChangeAspect="1"/>
          </p:cNvPicPr>
          <p:nvPr/>
        </p:nvPicPr>
        <p:blipFill>
          <a:blip r:embed="rId8"/>
          <a:stretch>
            <a:fillRect/>
          </a:stretch>
        </p:blipFill>
        <p:spPr>
          <a:xfrm>
            <a:off x="1271587" y="2004222"/>
            <a:ext cx="9515475" cy="3886200"/>
          </a:xfrm>
          <a:prstGeom prst="rect">
            <a:avLst/>
          </a:prstGeom>
        </p:spPr>
      </p:pic>
    </p:spTree>
    <p:extLst>
      <p:ext uri="{BB962C8B-B14F-4D97-AF65-F5344CB8AC3E}">
        <p14:creationId xmlns:p14="http://schemas.microsoft.com/office/powerpoint/2010/main" val="73319951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25" name="Table 25">
                <a:extLst>
                  <a:ext uri="{FF2B5EF4-FFF2-40B4-BE49-F238E27FC236}">
                    <a16:creationId xmlns:a16="http://schemas.microsoft.com/office/drawing/2014/main" id="{55F725B8-8787-EF78-DC2F-751B990CC21E}"/>
                  </a:ext>
                </a:extLst>
              </p:cNvPr>
              <p:cNvGraphicFramePr>
                <a:graphicFrameLocks noGrp="1"/>
              </p:cNvGraphicFramePr>
              <p:nvPr/>
            </p:nvGraphicFramePr>
            <p:xfrm>
              <a:off x="6609680" y="5016945"/>
              <a:ext cx="5240090" cy="1225804"/>
            </p:xfrm>
            <a:graphic>
              <a:graphicData uri="http://schemas.openxmlformats.org/drawingml/2006/table">
                <a:tbl>
                  <a:tblPr firstRow="1" bandRow="1">
                    <a:tableStyleId>{5940675A-B579-460E-94D1-54222C63F5DA}</a:tableStyleId>
                  </a:tblPr>
                  <a:tblGrid>
                    <a:gridCol w="2573090">
                      <a:extLst>
                        <a:ext uri="{9D8B030D-6E8A-4147-A177-3AD203B41FA5}">
                          <a16:colId xmlns:a16="http://schemas.microsoft.com/office/drawing/2014/main" val="848589444"/>
                        </a:ext>
                      </a:extLst>
                    </a:gridCol>
                    <a:gridCol w="2667000">
                      <a:extLst>
                        <a:ext uri="{9D8B030D-6E8A-4147-A177-3AD203B41FA5}">
                          <a16:colId xmlns:a16="http://schemas.microsoft.com/office/drawing/2014/main" val="3912063689"/>
                        </a:ext>
                      </a:extLst>
                    </a:gridCol>
                  </a:tblGrid>
                  <a:tr h="370840">
                    <a:tc>
                      <a:txBody>
                        <a:bodyPr/>
                        <a:lstStyle/>
                        <a:p>
                          <a:pPr/>
                          <a14:m>
                            <m:oMathPara xmlns:m="http://schemas.openxmlformats.org/officeDocument/2006/math">
                              <m:oMathParaPr>
                                <m:jc m:val="centerGroup"/>
                              </m:oMathParaPr>
                              <m:oMath xmlns:m="http://schemas.openxmlformats.org/officeDocument/2006/math">
                                <m:r>
                                  <a:rPr lang="en-US" b="1" smtClean="0">
                                    <a:latin typeface="Cambria Math" panose="02040503050406030204" pitchFamily="18" charset="0"/>
                                  </a:rPr>
                                  <m:t>𝒇</m:t>
                                </m:r>
                                <m:d>
                                  <m:dPr>
                                    <m:ctrlPr>
                                      <a:rPr lang="en-US" b="1" i="1" smtClean="0">
                                        <a:latin typeface="Cambria Math" panose="02040503050406030204" pitchFamily="18" charset="0"/>
                                      </a:rPr>
                                    </m:ctrlPr>
                                  </m:dPr>
                                  <m:e>
                                    <m:r>
                                      <a:rPr lang="en-US" b="1" smtClean="0">
                                        <a:latin typeface="Cambria Math" panose="02040503050406030204" pitchFamily="18" charset="0"/>
                                      </a:rPr>
                                      <m:t>𝒙</m:t>
                                    </m:r>
                                  </m:e>
                                </m:d>
                                <m:r>
                                  <a:rPr lang="en-US" b="1" smtClean="0">
                                    <a:latin typeface="Cambria Math" panose="02040503050406030204" pitchFamily="18" charset="0"/>
                                  </a:rPr>
                                  <m:t>=</m:t>
                                </m:r>
                                <m:sSup>
                                  <m:sSupPr>
                                    <m:ctrlPr>
                                      <a:rPr lang="en-US" b="1" i="1" smtClean="0">
                                        <a:latin typeface="Cambria Math" panose="02040503050406030204" pitchFamily="18" charset="0"/>
                                      </a:rPr>
                                    </m:ctrlPr>
                                  </m:sSupPr>
                                  <m:e>
                                    <m:r>
                                      <a:rPr lang="en-US" b="1" smtClean="0">
                                        <a:latin typeface="Cambria Math" panose="02040503050406030204" pitchFamily="18" charset="0"/>
                                      </a:rPr>
                                      <m:t>𝒆</m:t>
                                    </m:r>
                                  </m:e>
                                  <m:sup>
                                    <m:r>
                                      <a:rPr lang="en-US" b="1" smtClean="0">
                                        <a:latin typeface="Cambria Math" panose="02040503050406030204" pitchFamily="18" charset="0"/>
                                      </a:rPr>
                                      <m:t>𝒙</m:t>
                                    </m:r>
                                  </m:sup>
                                </m:sSup>
                                <m:r>
                                  <a:rPr lang="en-US" b="1" smtClean="0">
                                    <a:latin typeface="Cambria Math" panose="02040503050406030204" pitchFamily="18" charset="0"/>
                                  </a:rPr>
                                  <m:t> → </m:t>
                                </m:r>
                                <m:f>
                                  <m:fPr>
                                    <m:ctrlPr>
                                      <a:rPr lang="en-US" b="1" i="1" smtClean="0">
                                        <a:latin typeface="Cambria Math" panose="02040503050406030204" pitchFamily="18" charset="0"/>
                                      </a:rPr>
                                    </m:ctrlPr>
                                  </m:fPr>
                                  <m:num>
                                    <m:r>
                                      <a:rPr lang="en-US" b="1" smtClean="0">
                                        <a:latin typeface="Cambria Math" panose="02040503050406030204" pitchFamily="18" charset="0"/>
                                      </a:rPr>
                                      <m:t>𝒅𝒇</m:t>
                                    </m:r>
                                  </m:num>
                                  <m:den>
                                    <m:r>
                                      <a:rPr lang="en-US" b="1" smtClean="0">
                                        <a:latin typeface="Cambria Math" panose="02040503050406030204" pitchFamily="18" charset="0"/>
                                      </a:rPr>
                                      <m:t>𝒅𝒙</m:t>
                                    </m:r>
                                  </m:den>
                                </m:f>
                                <m:r>
                                  <a:rPr lang="en-US" b="1" smtClean="0">
                                    <a:latin typeface="Cambria Math" panose="02040503050406030204" pitchFamily="18" charset="0"/>
                                  </a:rPr>
                                  <m:t>=</m:t>
                                </m:r>
                                <m:sSup>
                                  <m:sSupPr>
                                    <m:ctrlPr>
                                      <a:rPr lang="en-US" b="1" i="1" smtClean="0">
                                        <a:latin typeface="Cambria Math" panose="02040503050406030204" pitchFamily="18" charset="0"/>
                                      </a:rPr>
                                    </m:ctrlPr>
                                  </m:sSupPr>
                                  <m:e>
                                    <m:r>
                                      <a:rPr lang="en-US" b="1" smtClean="0">
                                        <a:latin typeface="Cambria Math" panose="02040503050406030204" pitchFamily="18" charset="0"/>
                                      </a:rPr>
                                      <m:t>𝒆</m:t>
                                    </m:r>
                                  </m:e>
                                  <m:sup>
                                    <m:r>
                                      <a:rPr lang="en-US" b="1" smtClean="0">
                                        <a:latin typeface="Cambria Math" panose="02040503050406030204" pitchFamily="18" charset="0"/>
                                      </a:rPr>
                                      <m:t>𝒙</m:t>
                                    </m:r>
                                  </m:sup>
                                </m:sSup>
                              </m:oMath>
                            </m:oMathPara>
                          </a14:m>
                          <a:endParaRPr lang="en-US" dirty="0"/>
                        </a:p>
                      </a:txBody>
                      <a:tcPr/>
                    </a:tc>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1" smtClean="0">
                                    <a:latin typeface="Cambria Math" panose="02040503050406030204" pitchFamily="18" charset="0"/>
                                  </a:rPr>
                                  <m:t>𝒇</m:t>
                                </m:r>
                                <m:d>
                                  <m:dPr>
                                    <m:ctrlPr>
                                      <a:rPr lang="en-US" b="1" i="1" smtClean="0">
                                        <a:latin typeface="Cambria Math" panose="02040503050406030204" pitchFamily="18" charset="0"/>
                                      </a:rPr>
                                    </m:ctrlPr>
                                  </m:dPr>
                                  <m:e>
                                    <m:r>
                                      <a:rPr lang="en-US" b="1" smtClean="0">
                                        <a:latin typeface="Cambria Math" panose="02040503050406030204" pitchFamily="18" charset="0"/>
                                      </a:rPr>
                                      <m:t>𝒙</m:t>
                                    </m:r>
                                  </m:e>
                                </m:d>
                                <m:r>
                                  <a:rPr lang="en-US" b="1" smtClean="0">
                                    <a:latin typeface="Cambria Math" panose="02040503050406030204" pitchFamily="18" charset="0"/>
                                  </a:rPr>
                                  <m:t>=</m:t>
                                </m:r>
                                <m:f>
                                  <m:fPr>
                                    <m:ctrlPr>
                                      <a:rPr lang="en-US" b="1" i="1" smtClean="0">
                                        <a:latin typeface="Cambria Math" panose="02040503050406030204" pitchFamily="18" charset="0"/>
                                      </a:rPr>
                                    </m:ctrlPr>
                                  </m:fPr>
                                  <m:num>
                                    <m:r>
                                      <a:rPr lang="en-US" b="1" smtClean="0">
                                        <a:latin typeface="Cambria Math" panose="02040503050406030204" pitchFamily="18" charset="0"/>
                                      </a:rPr>
                                      <m:t>𝟏</m:t>
                                    </m:r>
                                  </m:num>
                                  <m:den>
                                    <m:r>
                                      <a:rPr lang="en-US" b="1" smtClean="0">
                                        <a:latin typeface="Cambria Math" panose="02040503050406030204" pitchFamily="18" charset="0"/>
                                      </a:rPr>
                                      <m:t>𝒙</m:t>
                                    </m:r>
                                  </m:den>
                                </m:f>
                                <m:r>
                                  <a:rPr lang="en-US" b="1" smtClean="0">
                                    <a:latin typeface="Cambria Math" panose="02040503050406030204" pitchFamily="18" charset="0"/>
                                  </a:rPr>
                                  <m:t>→ </m:t>
                                </m:r>
                                <m:f>
                                  <m:fPr>
                                    <m:ctrlPr>
                                      <a:rPr lang="en-US" b="1" i="1" smtClean="0">
                                        <a:latin typeface="Cambria Math" panose="02040503050406030204" pitchFamily="18" charset="0"/>
                                      </a:rPr>
                                    </m:ctrlPr>
                                  </m:fPr>
                                  <m:num>
                                    <m:r>
                                      <a:rPr lang="en-US" b="1" smtClean="0">
                                        <a:latin typeface="Cambria Math" panose="02040503050406030204" pitchFamily="18" charset="0"/>
                                      </a:rPr>
                                      <m:t>𝒅𝒇</m:t>
                                    </m:r>
                                  </m:num>
                                  <m:den>
                                    <m:r>
                                      <a:rPr lang="en-US" b="1" smtClean="0">
                                        <a:latin typeface="Cambria Math" panose="02040503050406030204" pitchFamily="18" charset="0"/>
                                      </a:rPr>
                                      <m:t>𝒅𝒙</m:t>
                                    </m:r>
                                  </m:den>
                                </m:f>
                                <m:r>
                                  <a:rPr lang="en-US" b="1" smtClean="0">
                                    <a:latin typeface="Cambria Math" panose="02040503050406030204" pitchFamily="18" charset="0"/>
                                  </a:rPr>
                                  <m:t>=−</m:t>
                                </m:r>
                                <m:f>
                                  <m:fPr>
                                    <m:ctrlPr>
                                      <a:rPr lang="en-US" b="1" i="1" smtClean="0">
                                        <a:latin typeface="Cambria Math" panose="02040503050406030204" pitchFamily="18" charset="0"/>
                                      </a:rPr>
                                    </m:ctrlPr>
                                  </m:fPr>
                                  <m:num>
                                    <m:r>
                                      <a:rPr lang="en-US" b="1" smtClean="0">
                                        <a:latin typeface="Cambria Math" panose="02040503050406030204" pitchFamily="18" charset="0"/>
                                      </a:rPr>
                                      <m:t>𝟏</m:t>
                                    </m:r>
                                  </m:num>
                                  <m:den>
                                    <m:sSup>
                                      <m:sSupPr>
                                        <m:ctrlPr>
                                          <a:rPr lang="en-US" b="1" i="1" smtClean="0">
                                            <a:latin typeface="Cambria Math" panose="02040503050406030204" pitchFamily="18" charset="0"/>
                                          </a:rPr>
                                        </m:ctrlPr>
                                      </m:sSupPr>
                                      <m:e>
                                        <m:r>
                                          <a:rPr lang="en-US" b="1" smtClean="0">
                                            <a:latin typeface="Cambria Math" panose="02040503050406030204" pitchFamily="18" charset="0"/>
                                          </a:rPr>
                                          <m:t>𝒙</m:t>
                                        </m:r>
                                      </m:e>
                                      <m:sup>
                                        <m:r>
                                          <a:rPr lang="en-US" b="1" smtClean="0">
                                            <a:latin typeface="Cambria Math" panose="02040503050406030204" pitchFamily="18" charset="0"/>
                                          </a:rPr>
                                          <m:t>𝟐</m:t>
                                        </m:r>
                                      </m:sup>
                                    </m:sSup>
                                  </m:den>
                                </m:f>
                              </m:oMath>
                            </m:oMathPara>
                          </a14:m>
                          <a:endParaRPr lang="en-US" dirty="0"/>
                        </a:p>
                      </a:txBody>
                      <a:tcPr/>
                    </a:tc>
                    <a:extLst>
                      <a:ext uri="{0D108BD9-81ED-4DB2-BD59-A6C34878D82A}">
                        <a16:rowId xmlns:a16="http://schemas.microsoft.com/office/drawing/2014/main" val="2177242509"/>
                      </a:ext>
                    </a:extLst>
                  </a:tr>
                  <a:tr h="370840">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1" smtClean="0">
                                    <a:latin typeface="Cambria Math" panose="02040503050406030204" pitchFamily="18" charset="0"/>
                                  </a:rPr>
                                  <m:t>𝒇</m:t>
                                </m:r>
                                <m:d>
                                  <m:dPr>
                                    <m:ctrlPr>
                                      <a:rPr lang="en-US" b="1" i="1" smtClean="0">
                                        <a:latin typeface="Cambria Math" panose="02040503050406030204" pitchFamily="18" charset="0"/>
                                      </a:rPr>
                                    </m:ctrlPr>
                                  </m:dPr>
                                  <m:e>
                                    <m:r>
                                      <a:rPr lang="en-US" b="1" smtClean="0">
                                        <a:latin typeface="Cambria Math" panose="02040503050406030204" pitchFamily="18" charset="0"/>
                                      </a:rPr>
                                      <m:t>𝒙</m:t>
                                    </m:r>
                                  </m:e>
                                </m:d>
                                <m:r>
                                  <a:rPr lang="en-US" b="1" smtClean="0">
                                    <a:latin typeface="Cambria Math" panose="02040503050406030204" pitchFamily="18" charset="0"/>
                                  </a:rPr>
                                  <m:t>=</m:t>
                                </m:r>
                                <m:r>
                                  <a:rPr lang="en-US" b="1" smtClean="0">
                                    <a:latin typeface="Cambria Math" panose="02040503050406030204" pitchFamily="18" charset="0"/>
                                  </a:rPr>
                                  <m:t>𝒂𝒙</m:t>
                                </m:r>
                                <m:r>
                                  <a:rPr lang="en-US" b="1" smtClean="0">
                                    <a:latin typeface="Cambria Math" panose="02040503050406030204" pitchFamily="18" charset="0"/>
                                  </a:rPr>
                                  <m:t> → </m:t>
                                </m:r>
                                <m:f>
                                  <m:fPr>
                                    <m:ctrlPr>
                                      <a:rPr lang="en-US" b="1" i="1" smtClean="0">
                                        <a:latin typeface="Cambria Math" panose="02040503050406030204" pitchFamily="18" charset="0"/>
                                      </a:rPr>
                                    </m:ctrlPr>
                                  </m:fPr>
                                  <m:num>
                                    <m:r>
                                      <a:rPr lang="en-US" b="1" smtClean="0">
                                        <a:latin typeface="Cambria Math" panose="02040503050406030204" pitchFamily="18" charset="0"/>
                                      </a:rPr>
                                      <m:t>𝒅𝒇</m:t>
                                    </m:r>
                                  </m:num>
                                  <m:den>
                                    <m:r>
                                      <a:rPr lang="en-US" b="1" smtClean="0">
                                        <a:latin typeface="Cambria Math" panose="02040503050406030204" pitchFamily="18" charset="0"/>
                                      </a:rPr>
                                      <m:t>𝒅𝒙</m:t>
                                    </m:r>
                                  </m:den>
                                </m:f>
                                <m:r>
                                  <a:rPr lang="en-US" b="1" smtClean="0">
                                    <a:latin typeface="Cambria Math" panose="02040503050406030204" pitchFamily="18" charset="0"/>
                                  </a:rPr>
                                  <m:t>=</m:t>
                                </m:r>
                                <m:r>
                                  <a:rPr lang="en-US" b="1" smtClean="0">
                                    <a:latin typeface="Cambria Math" panose="02040503050406030204" pitchFamily="18" charset="0"/>
                                  </a:rPr>
                                  <m:t>𝒂</m:t>
                                </m:r>
                              </m:oMath>
                            </m:oMathPara>
                          </a14:m>
                          <a:endParaRPr lang="en-US" dirty="0"/>
                        </a:p>
                      </a:txBody>
                      <a:tcPr/>
                    </a:tc>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1" smtClean="0">
                                    <a:latin typeface="Cambria Math" panose="02040503050406030204" pitchFamily="18" charset="0"/>
                                  </a:rPr>
                                  <m:t>𝒇</m:t>
                                </m:r>
                                <m:d>
                                  <m:dPr>
                                    <m:ctrlPr>
                                      <a:rPr lang="en-US" b="1" i="1" smtClean="0">
                                        <a:latin typeface="Cambria Math" panose="02040503050406030204" pitchFamily="18" charset="0"/>
                                      </a:rPr>
                                    </m:ctrlPr>
                                  </m:dPr>
                                  <m:e>
                                    <m:r>
                                      <a:rPr lang="en-US" b="1" smtClean="0">
                                        <a:latin typeface="Cambria Math" panose="02040503050406030204" pitchFamily="18" charset="0"/>
                                      </a:rPr>
                                      <m:t>𝒙</m:t>
                                    </m:r>
                                  </m:e>
                                </m:d>
                                <m:r>
                                  <a:rPr lang="en-US" b="1" smtClean="0">
                                    <a:latin typeface="Cambria Math" panose="02040503050406030204" pitchFamily="18" charset="0"/>
                                  </a:rPr>
                                  <m:t>=</m:t>
                                </m:r>
                                <m:r>
                                  <a:rPr lang="en-US" b="1" smtClean="0">
                                    <a:latin typeface="Cambria Math" panose="02040503050406030204" pitchFamily="18" charset="0"/>
                                  </a:rPr>
                                  <m:t>𝒄</m:t>
                                </m:r>
                                <m:r>
                                  <a:rPr lang="en-US" b="1" smtClean="0">
                                    <a:latin typeface="Cambria Math" panose="02040503050406030204" pitchFamily="18" charset="0"/>
                                  </a:rPr>
                                  <m:t>+</m:t>
                                </m:r>
                                <m:r>
                                  <a:rPr lang="en-US" b="1" smtClean="0">
                                    <a:latin typeface="Cambria Math" panose="02040503050406030204" pitchFamily="18" charset="0"/>
                                  </a:rPr>
                                  <m:t>𝒙</m:t>
                                </m:r>
                                <m:r>
                                  <a:rPr lang="en-US" b="1" smtClean="0">
                                    <a:latin typeface="Cambria Math" panose="02040503050406030204" pitchFamily="18" charset="0"/>
                                  </a:rPr>
                                  <m:t> → </m:t>
                                </m:r>
                                <m:f>
                                  <m:fPr>
                                    <m:ctrlPr>
                                      <a:rPr lang="en-US" b="1" i="1" smtClean="0">
                                        <a:latin typeface="Cambria Math" panose="02040503050406030204" pitchFamily="18" charset="0"/>
                                      </a:rPr>
                                    </m:ctrlPr>
                                  </m:fPr>
                                  <m:num>
                                    <m:r>
                                      <a:rPr lang="en-US" b="1" smtClean="0">
                                        <a:latin typeface="Cambria Math" panose="02040503050406030204" pitchFamily="18" charset="0"/>
                                      </a:rPr>
                                      <m:t>𝒅𝒇</m:t>
                                    </m:r>
                                  </m:num>
                                  <m:den>
                                    <m:r>
                                      <a:rPr lang="en-US" b="1" smtClean="0">
                                        <a:latin typeface="Cambria Math" panose="02040503050406030204" pitchFamily="18" charset="0"/>
                                      </a:rPr>
                                      <m:t>𝒅𝒙</m:t>
                                    </m:r>
                                  </m:den>
                                </m:f>
                                <m:r>
                                  <a:rPr lang="en-US" b="1" smtClean="0">
                                    <a:latin typeface="Cambria Math" panose="02040503050406030204" pitchFamily="18" charset="0"/>
                                  </a:rPr>
                                  <m:t>=</m:t>
                                </m:r>
                                <m:r>
                                  <a:rPr lang="en-US" b="1" smtClean="0">
                                    <a:latin typeface="Cambria Math" panose="02040503050406030204" pitchFamily="18" charset="0"/>
                                  </a:rPr>
                                  <m:t>𝟏</m:t>
                                </m:r>
                              </m:oMath>
                            </m:oMathPara>
                          </a14:m>
                          <a:endParaRPr lang="en-US" dirty="0"/>
                        </a:p>
                      </a:txBody>
                      <a:tcPr/>
                    </a:tc>
                    <a:extLst>
                      <a:ext uri="{0D108BD9-81ED-4DB2-BD59-A6C34878D82A}">
                        <a16:rowId xmlns:a16="http://schemas.microsoft.com/office/drawing/2014/main" val="2398767101"/>
                      </a:ext>
                    </a:extLst>
                  </a:tr>
                </a:tbl>
              </a:graphicData>
            </a:graphic>
          </p:graphicFrame>
        </mc:Choice>
        <mc:Fallback xmlns="">
          <p:graphicFrame>
            <p:nvGraphicFramePr>
              <p:cNvPr id="25" name="Table 25">
                <a:extLst>
                  <a:ext uri="{FF2B5EF4-FFF2-40B4-BE49-F238E27FC236}">
                    <a16:creationId xmlns:a16="http://schemas.microsoft.com/office/drawing/2014/main" id="{55F725B8-8787-EF78-DC2F-751B990CC21E}"/>
                  </a:ext>
                </a:extLst>
              </p:cNvPr>
              <p:cNvGraphicFramePr>
                <a:graphicFrameLocks noGrp="1"/>
              </p:cNvGraphicFramePr>
              <p:nvPr/>
            </p:nvGraphicFramePr>
            <p:xfrm>
              <a:off x="6609680" y="5016945"/>
              <a:ext cx="5240090" cy="1225804"/>
            </p:xfrm>
            <a:graphic>
              <a:graphicData uri="http://schemas.openxmlformats.org/drawingml/2006/table">
                <a:tbl>
                  <a:tblPr firstRow="1" bandRow="1">
                    <a:tableStyleId>{5940675A-B579-460E-94D1-54222C63F5DA}</a:tableStyleId>
                  </a:tblPr>
                  <a:tblGrid>
                    <a:gridCol w="2573090">
                      <a:extLst>
                        <a:ext uri="{9D8B030D-6E8A-4147-A177-3AD203B41FA5}">
                          <a16:colId xmlns:a16="http://schemas.microsoft.com/office/drawing/2014/main" val="848589444"/>
                        </a:ext>
                      </a:extLst>
                    </a:gridCol>
                    <a:gridCol w="2667000">
                      <a:extLst>
                        <a:ext uri="{9D8B030D-6E8A-4147-A177-3AD203B41FA5}">
                          <a16:colId xmlns:a16="http://schemas.microsoft.com/office/drawing/2014/main" val="3912063689"/>
                        </a:ext>
                      </a:extLst>
                    </a:gridCol>
                  </a:tblGrid>
                  <a:tr h="612902">
                    <a:tc>
                      <a:txBody>
                        <a:bodyPr/>
                        <a:lstStyle/>
                        <a:p>
                          <a:endParaRPr lang="en-US"/>
                        </a:p>
                      </a:txBody>
                      <a:tcPr>
                        <a:blipFill>
                          <a:blip r:embed="rId5"/>
                          <a:stretch>
                            <a:fillRect l="-237" t="-980" r="-104265" b="-100980"/>
                          </a:stretch>
                        </a:blipFill>
                      </a:tcPr>
                    </a:tc>
                    <a:tc>
                      <a:txBody>
                        <a:bodyPr/>
                        <a:lstStyle/>
                        <a:p>
                          <a:endParaRPr lang="en-US"/>
                        </a:p>
                      </a:txBody>
                      <a:tcPr>
                        <a:blipFill>
                          <a:blip r:embed="rId5"/>
                          <a:stretch>
                            <a:fillRect l="-96575" t="-980" r="-457" b="-100980"/>
                          </a:stretch>
                        </a:blipFill>
                      </a:tcPr>
                    </a:tc>
                    <a:extLst>
                      <a:ext uri="{0D108BD9-81ED-4DB2-BD59-A6C34878D82A}">
                        <a16:rowId xmlns:a16="http://schemas.microsoft.com/office/drawing/2014/main" val="2177242509"/>
                      </a:ext>
                    </a:extLst>
                  </a:tr>
                  <a:tr h="612902">
                    <a:tc>
                      <a:txBody>
                        <a:bodyPr/>
                        <a:lstStyle/>
                        <a:p>
                          <a:endParaRPr lang="en-US"/>
                        </a:p>
                      </a:txBody>
                      <a:tcPr>
                        <a:blipFill>
                          <a:blip r:embed="rId5"/>
                          <a:stretch>
                            <a:fillRect l="-237" t="-101980" r="-104265" b="-1980"/>
                          </a:stretch>
                        </a:blipFill>
                      </a:tcPr>
                    </a:tc>
                    <a:tc>
                      <a:txBody>
                        <a:bodyPr/>
                        <a:lstStyle/>
                        <a:p>
                          <a:endParaRPr lang="en-US"/>
                        </a:p>
                      </a:txBody>
                      <a:tcPr>
                        <a:blipFill>
                          <a:blip r:embed="rId5"/>
                          <a:stretch>
                            <a:fillRect l="-96575" t="-101980" r="-457" b="-1980"/>
                          </a:stretch>
                        </a:blipFill>
                      </a:tcPr>
                    </a:tc>
                    <a:extLst>
                      <a:ext uri="{0D108BD9-81ED-4DB2-BD59-A6C34878D82A}">
                        <a16:rowId xmlns:a16="http://schemas.microsoft.com/office/drawing/2014/main" val="2398767101"/>
                      </a:ext>
                    </a:extLst>
                  </a:tr>
                </a:tbl>
              </a:graphicData>
            </a:graphic>
          </p:graphicFrame>
        </mc:Fallback>
      </mc:AlternateContent>
      <p:sp>
        <p:nvSpPr>
          <p:cNvPr id="2" name="Title 1"/>
          <p:cNvSpPr>
            <a:spLocks noGrp="1"/>
          </p:cNvSpPr>
          <p:nvPr>
            <p:ph type="title"/>
          </p:nvPr>
        </p:nvSpPr>
        <p:spPr/>
        <p:txBody>
          <a:bodyPr>
            <a:normAutofit fontScale="90000"/>
          </a:bodyPr>
          <a:lstStyle/>
          <a:p>
            <a:r>
              <a:rPr lang="en-US" dirty="0"/>
              <a:t>Example: Single Perceptron with Sigmoid Activation</a:t>
            </a:r>
          </a:p>
        </p:txBody>
      </p:sp>
      <mc:AlternateContent xmlns:mc="http://schemas.openxmlformats.org/markup-compatibility/2006" xmlns:a14="http://schemas.microsoft.com/office/drawing/2010/main">
        <mc:Choice Requires="a14">
          <p:sp>
            <p:nvSpPr>
              <p:cNvPr id="13" name="Content Placeholder 12">
                <a:extLst>
                  <a:ext uri="{FF2B5EF4-FFF2-40B4-BE49-F238E27FC236}">
                    <a16:creationId xmlns:a16="http://schemas.microsoft.com/office/drawing/2014/main" id="{D6BC5D20-3752-68D0-2485-95FAD4ECA45B}"/>
                  </a:ext>
                </a:extLst>
              </p:cNvPr>
              <p:cNvSpPr>
                <a:spLocks noGrp="1"/>
              </p:cNvSpPr>
              <p:nvPr>
                <p:ph idx="1"/>
              </p:nvPr>
            </p:nvSpPr>
            <p:spPr/>
            <p:txBody>
              <a:bodyPr/>
              <a:lstStyle/>
              <a:p>
                <a:r>
                  <a:rPr lang="en-US" dirty="0">
                    <a:latin typeface="Arial" panose="020B0604020202020204" pitchFamily="34" charset="0"/>
                  </a:rPr>
                  <a:t>Another example: </a:t>
                </a:r>
                <a14:m>
                  <m:oMath xmlns:m="http://schemas.openxmlformats.org/officeDocument/2006/math">
                    <m:r>
                      <a:rPr lang="en-US" i="1">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𝑤</m:t>
                        </m:r>
                        <m:r>
                          <a:rPr lang="en-US" i="1">
                            <a:latin typeface="Cambria Math" panose="02040503050406030204" pitchFamily="18" charset="0"/>
                          </a:rPr>
                          <m:t>,</m:t>
                        </m:r>
                        <m:r>
                          <a:rPr lang="en-US" i="1">
                            <a:latin typeface="Cambria Math" panose="02040503050406030204" pitchFamily="18" charset="0"/>
                          </a:rPr>
                          <m:t>𝑥</m:t>
                        </m:r>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1+</m:t>
                        </m:r>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m:t>
                            </m:r>
                            <m:r>
                              <a:rPr lang="en-US" i="1">
                                <a:latin typeface="Cambria Math" panose="02040503050406030204" pitchFamily="18" charset="0"/>
                              </a:rPr>
                              <m:t>𝑧</m:t>
                            </m:r>
                          </m:sup>
                        </m:sSup>
                      </m:den>
                    </m:f>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1+</m:t>
                        </m:r>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2</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0</m:t>
                                    </m:r>
                                  </m:sub>
                                </m:sSub>
                              </m:e>
                            </m:d>
                          </m:sup>
                        </m:sSup>
                      </m:den>
                    </m:f>
                  </m:oMath>
                </a14:m>
                <a:endParaRPr lang="en-US" dirty="0"/>
              </a:p>
            </p:txBody>
          </p:sp>
        </mc:Choice>
        <mc:Fallback xmlns="">
          <p:sp>
            <p:nvSpPr>
              <p:cNvPr id="13" name="Content Placeholder 12">
                <a:extLst>
                  <a:ext uri="{FF2B5EF4-FFF2-40B4-BE49-F238E27FC236}">
                    <a16:creationId xmlns:a16="http://schemas.microsoft.com/office/drawing/2014/main" id="{D6BC5D20-3752-68D0-2485-95FAD4ECA45B}"/>
                  </a:ext>
                </a:extLst>
              </p:cNvPr>
              <p:cNvSpPr>
                <a:spLocks noGrp="1" noRot="1" noChangeAspect="1" noMove="1" noResize="1" noEditPoints="1" noAdjustHandles="1" noChangeArrowheads="1" noChangeShapeType="1" noTextEdit="1"/>
              </p:cNvSpPr>
              <p:nvPr>
                <p:ph idx="1"/>
              </p:nvPr>
            </p:nvSpPr>
            <p:spPr>
              <a:blipFill>
                <a:blip r:embed="rId6"/>
                <a:stretch>
                  <a:fillRect l="-1474" t="-971"/>
                </a:stretch>
              </a:blipFill>
            </p:spPr>
            <p:txBody>
              <a:bodyPr/>
              <a:lstStyle/>
              <a:p>
                <a:r>
                  <a:rPr lang="en-US">
                    <a:noFill/>
                  </a:rPr>
                  <a:t> </a:t>
                </a:r>
              </a:p>
            </p:txBody>
          </p:sp>
        </mc:Fallback>
      </mc:AlternateContent>
      <p:sp>
        <p:nvSpPr>
          <p:cNvPr id="10" name="Date Placeholder 3">
            <a:extLst>
              <a:ext uri="{FF2B5EF4-FFF2-40B4-BE49-F238E27FC236}">
                <a16:creationId xmlns:a16="http://schemas.microsoft.com/office/drawing/2014/main" id="{CCB2257F-4114-D1B7-CF30-1F05042CD74E}"/>
              </a:ext>
            </a:extLst>
          </p:cNvPr>
          <p:cNvSpPr>
            <a:spLocks noGrp="1"/>
          </p:cNvSpPr>
          <p:nvPr>
            <p:ph type="dt" sz="half" idx="10"/>
          </p:nvPr>
        </p:nvSpPr>
        <p:spPr/>
        <p:txBody>
          <a:bodyPr/>
          <a:lstStyle/>
          <a:p>
            <a:endParaRPr lang="en-US" dirty="0"/>
          </a:p>
        </p:txBody>
      </p:sp>
      <p:sp>
        <p:nvSpPr>
          <p:cNvPr id="11" name="Footer Placeholder 4">
            <a:extLst>
              <a:ext uri="{FF2B5EF4-FFF2-40B4-BE49-F238E27FC236}">
                <a16:creationId xmlns:a16="http://schemas.microsoft.com/office/drawing/2014/main" id="{7AB85986-649C-A888-205A-22AE57F00436}"/>
              </a:ext>
            </a:extLst>
          </p:cNvPr>
          <p:cNvSpPr>
            <a:spLocks noGrp="1"/>
          </p:cNvSpPr>
          <p:nvPr>
            <p:ph type="ftr" sz="quarter" idx="11"/>
          </p:nvPr>
        </p:nvSpPr>
        <p:spPr/>
        <p:txBody>
          <a:bodyPr/>
          <a:lstStyle/>
          <a:p>
            <a:r>
              <a:rPr lang="en-US"/>
              <a:t>Introduction to AI</a:t>
            </a:r>
          </a:p>
        </p:txBody>
      </p:sp>
      <p:sp>
        <p:nvSpPr>
          <p:cNvPr id="12" name="Slide Number Placeholder 5">
            <a:extLst>
              <a:ext uri="{FF2B5EF4-FFF2-40B4-BE49-F238E27FC236}">
                <a16:creationId xmlns:a16="http://schemas.microsoft.com/office/drawing/2014/main" id="{C9064414-EBCB-8AEE-E095-0F3377A28F4F}"/>
              </a:ext>
            </a:extLst>
          </p:cNvPr>
          <p:cNvSpPr>
            <a:spLocks noGrp="1"/>
          </p:cNvSpPr>
          <p:nvPr>
            <p:ph type="sldNum" sz="quarter" idx="12"/>
          </p:nvPr>
        </p:nvSpPr>
        <p:spPr/>
        <p:txBody>
          <a:bodyPr/>
          <a:lstStyle/>
          <a:p>
            <a:fld id="{B7884E68-CE57-44C0-BE0F-84C629DF22D5}" type="slidenum">
              <a:rPr lang="en-US" smtClean="0"/>
              <a:t>71</a:t>
            </a:fld>
            <a:endParaRPr lang="en-US"/>
          </a:p>
        </p:txBody>
      </p:sp>
      <p:sp>
        <p:nvSpPr>
          <p:cNvPr id="7" name="TextBox 6">
            <a:extLst>
              <a:ext uri="{FF2B5EF4-FFF2-40B4-BE49-F238E27FC236}">
                <a16:creationId xmlns:a16="http://schemas.microsoft.com/office/drawing/2014/main" id="{2A04E7F4-FCFE-C9A2-0C38-1CD185E5A0F1}"/>
              </a:ext>
            </a:extLst>
          </p:cNvPr>
          <p:cNvSpPr txBox="1"/>
          <p:nvPr/>
        </p:nvSpPr>
        <p:spPr>
          <a:xfrm>
            <a:off x="1828802" y="1966878"/>
            <a:ext cx="593432" cy="369332"/>
          </a:xfrm>
          <a:prstGeom prst="rect">
            <a:avLst/>
          </a:prstGeom>
          <a:noFill/>
        </p:spPr>
        <p:txBody>
          <a:bodyPr wrap="none" rtlCol="0">
            <a:spAutoFit/>
          </a:bodyPr>
          <a:lstStyle/>
          <a:p>
            <a:r>
              <a:rPr lang="en-US" dirty="0">
                <a:solidFill>
                  <a:srgbClr val="00B050"/>
                </a:solidFill>
              </a:rPr>
              <a:t>2.00</a:t>
            </a:r>
          </a:p>
        </p:txBody>
      </p:sp>
      <p:sp>
        <p:nvSpPr>
          <p:cNvPr id="8" name="TextBox 7">
            <a:extLst>
              <a:ext uri="{FF2B5EF4-FFF2-40B4-BE49-F238E27FC236}">
                <a16:creationId xmlns:a16="http://schemas.microsoft.com/office/drawing/2014/main" id="{567667F9-56D3-A7FA-FC66-0B5651CEBF8F}"/>
              </a:ext>
            </a:extLst>
          </p:cNvPr>
          <p:cNvSpPr txBox="1"/>
          <p:nvPr/>
        </p:nvSpPr>
        <p:spPr>
          <a:xfrm>
            <a:off x="1822161" y="2758016"/>
            <a:ext cx="663964" cy="369332"/>
          </a:xfrm>
          <a:prstGeom prst="rect">
            <a:avLst/>
          </a:prstGeom>
          <a:noFill/>
        </p:spPr>
        <p:txBody>
          <a:bodyPr wrap="none" rtlCol="0">
            <a:spAutoFit/>
          </a:bodyPr>
          <a:lstStyle/>
          <a:p>
            <a:r>
              <a:rPr lang="en-US" dirty="0">
                <a:solidFill>
                  <a:srgbClr val="00B050"/>
                </a:solidFill>
              </a:rPr>
              <a:t>-1.00</a:t>
            </a:r>
          </a:p>
        </p:txBody>
      </p:sp>
      <p:sp>
        <p:nvSpPr>
          <p:cNvPr id="16" name="TextBox 15">
            <a:extLst>
              <a:ext uri="{FF2B5EF4-FFF2-40B4-BE49-F238E27FC236}">
                <a16:creationId xmlns:a16="http://schemas.microsoft.com/office/drawing/2014/main" id="{181D9952-05F8-02A1-4375-ED4649F12242}"/>
              </a:ext>
            </a:extLst>
          </p:cNvPr>
          <p:cNvSpPr txBox="1"/>
          <p:nvPr/>
        </p:nvSpPr>
        <p:spPr>
          <a:xfrm>
            <a:off x="1793536" y="3522427"/>
            <a:ext cx="663964" cy="369332"/>
          </a:xfrm>
          <a:prstGeom prst="rect">
            <a:avLst/>
          </a:prstGeom>
          <a:noFill/>
        </p:spPr>
        <p:txBody>
          <a:bodyPr wrap="none" rtlCol="0">
            <a:spAutoFit/>
          </a:bodyPr>
          <a:lstStyle/>
          <a:p>
            <a:r>
              <a:rPr lang="en-US" dirty="0">
                <a:solidFill>
                  <a:srgbClr val="00B050"/>
                </a:solidFill>
              </a:rPr>
              <a:t>-3.00</a:t>
            </a:r>
          </a:p>
        </p:txBody>
      </p:sp>
      <p:sp>
        <p:nvSpPr>
          <p:cNvPr id="17" name="TextBox 16">
            <a:extLst>
              <a:ext uri="{FF2B5EF4-FFF2-40B4-BE49-F238E27FC236}">
                <a16:creationId xmlns:a16="http://schemas.microsoft.com/office/drawing/2014/main" id="{1248438E-1A55-036E-AA05-CF2BABFC5255}"/>
              </a:ext>
            </a:extLst>
          </p:cNvPr>
          <p:cNvSpPr txBox="1"/>
          <p:nvPr/>
        </p:nvSpPr>
        <p:spPr>
          <a:xfrm>
            <a:off x="1828802" y="4445818"/>
            <a:ext cx="663964" cy="369332"/>
          </a:xfrm>
          <a:prstGeom prst="rect">
            <a:avLst/>
          </a:prstGeom>
          <a:noFill/>
        </p:spPr>
        <p:txBody>
          <a:bodyPr wrap="none" rtlCol="0">
            <a:spAutoFit/>
          </a:bodyPr>
          <a:lstStyle/>
          <a:p>
            <a:r>
              <a:rPr lang="en-US" dirty="0">
                <a:solidFill>
                  <a:srgbClr val="00B050"/>
                </a:solidFill>
              </a:rPr>
              <a:t>-2.00</a:t>
            </a:r>
          </a:p>
        </p:txBody>
      </p:sp>
      <p:sp>
        <p:nvSpPr>
          <p:cNvPr id="18" name="TextBox 17">
            <a:extLst>
              <a:ext uri="{FF2B5EF4-FFF2-40B4-BE49-F238E27FC236}">
                <a16:creationId xmlns:a16="http://schemas.microsoft.com/office/drawing/2014/main" id="{85823F97-6836-FCA1-FF3C-AB1A9A25D0E6}"/>
              </a:ext>
            </a:extLst>
          </p:cNvPr>
          <p:cNvSpPr txBox="1"/>
          <p:nvPr/>
        </p:nvSpPr>
        <p:spPr>
          <a:xfrm>
            <a:off x="1863145" y="5260515"/>
            <a:ext cx="663964" cy="369332"/>
          </a:xfrm>
          <a:prstGeom prst="rect">
            <a:avLst/>
          </a:prstGeom>
          <a:noFill/>
        </p:spPr>
        <p:txBody>
          <a:bodyPr wrap="none" rtlCol="0">
            <a:spAutoFit/>
          </a:bodyPr>
          <a:lstStyle/>
          <a:p>
            <a:r>
              <a:rPr lang="en-US" dirty="0">
                <a:solidFill>
                  <a:srgbClr val="00B050"/>
                </a:solidFill>
              </a:rPr>
              <a:t>-3.00</a:t>
            </a:r>
          </a:p>
        </p:txBody>
      </p:sp>
      <p:sp>
        <p:nvSpPr>
          <p:cNvPr id="9" name="TextBox 8">
            <a:extLst>
              <a:ext uri="{FF2B5EF4-FFF2-40B4-BE49-F238E27FC236}">
                <a16:creationId xmlns:a16="http://schemas.microsoft.com/office/drawing/2014/main" id="{9263CC86-54B7-7069-726D-066C37FF5A35}"/>
              </a:ext>
            </a:extLst>
          </p:cNvPr>
          <p:cNvSpPr txBox="1"/>
          <p:nvPr/>
        </p:nvSpPr>
        <p:spPr>
          <a:xfrm>
            <a:off x="3325165" y="2388684"/>
            <a:ext cx="663964" cy="369332"/>
          </a:xfrm>
          <a:prstGeom prst="rect">
            <a:avLst/>
          </a:prstGeom>
          <a:noFill/>
        </p:spPr>
        <p:txBody>
          <a:bodyPr wrap="none" rtlCol="0">
            <a:spAutoFit/>
          </a:bodyPr>
          <a:lstStyle/>
          <a:p>
            <a:r>
              <a:rPr lang="en-US" dirty="0">
                <a:solidFill>
                  <a:srgbClr val="00B050"/>
                </a:solidFill>
              </a:rPr>
              <a:t>-2.00</a:t>
            </a:r>
          </a:p>
        </p:txBody>
      </p:sp>
      <p:sp>
        <p:nvSpPr>
          <p:cNvPr id="14" name="TextBox 13">
            <a:extLst>
              <a:ext uri="{FF2B5EF4-FFF2-40B4-BE49-F238E27FC236}">
                <a16:creationId xmlns:a16="http://schemas.microsoft.com/office/drawing/2014/main" id="{1D6D6BF5-A76C-2F97-1097-9C06FE749849}"/>
              </a:ext>
            </a:extLst>
          </p:cNvPr>
          <p:cNvSpPr txBox="1"/>
          <p:nvPr/>
        </p:nvSpPr>
        <p:spPr>
          <a:xfrm>
            <a:off x="3219452" y="3976331"/>
            <a:ext cx="593432" cy="369332"/>
          </a:xfrm>
          <a:prstGeom prst="rect">
            <a:avLst/>
          </a:prstGeom>
          <a:noFill/>
        </p:spPr>
        <p:txBody>
          <a:bodyPr wrap="none" rtlCol="0">
            <a:spAutoFit/>
          </a:bodyPr>
          <a:lstStyle/>
          <a:p>
            <a:r>
              <a:rPr lang="en-US" dirty="0">
                <a:solidFill>
                  <a:srgbClr val="00B050"/>
                </a:solidFill>
              </a:rPr>
              <a:t>6.00</a:t>
            </a:r>
          </a:p>
        </p:txBody>
      </p:sp>
      <p:sp>
        <p:nvSpPr>
          <p:cNvPr id="19" name="TextBox 18">
            <a:extLst>
              <a:ext uri="{FF2B5EF4-FFF2-40B4-BE49-F238E27FC236}">
                <a16:creationId xmlns:a16="http://schemas.microsoft.com/office/drawing/2014/main" id="{8DAB8B16-8F45-AD1B-9BB9-50800D62F7C1}"/>
              </a:ext>
            </a:extLst>
          </p:cNvPr>
          <p:cNvSpPr txBox="1"/>
          <p:nvPr/>
        </p:nvSpPr>
        <p:spPr>
          <a:xfrm>
            <a:off x="4553489" y="3066317"/>
            <a:ext cx="593432" cy="369332"/>
          </a:xfrm>
          <a:prstGeom prst="rect">
            <a:avLst/>
          </a:prstGeom>
          <a:noFill/>
        </p:spPr>
        <p:txBody>
          <a:bodyPr wrap="none" rtlCol="0">
            <a:spAutoFit/>
          </a:bodyPr>
          <a:lstStyle/>
          <a:p>
            <a:r>
              <a:rPr lang="en-US" dirty="0">
                <a:solidFill>
                  <a:srgbClr val="00B050"/>
                </a:solidFill>
              </a:rPr>
              <a:t>4.00</a:t>
            </a:r>
          </a:p>
        </p:txBody>
      </p:sp>
      <p:sp>
        <p:nvSpPr>
          <p:cNvPr id="20" name="TextBox 19">
            <a:extLst>
              <a:ext uri="{FF2B5EF4-FFF2-40B4-BE49-F238E27FC236}">
                <a16:creationId xmlns:a16="http://schemas.microsoft.com/office/drawing/2014/main" id="{70312291-8129-288C-099D-13A9B9E5616C}"/>
              </a:ext>
            </a:extLst>
          </p:cNvPr>
          <p:cNvSpPr txBox="1"/>
          <p:nvPr/>
        </p:nvSpPr>
        <p:spPr>
          <a:xfrm>
            <a:off x="6854632" y="3978594"/>
            <a:ext cx="663964" cy="369332"/>
          </a:xfrm>
          <a:prstGeom prst="rect">
            <a:avLst/>
          </a:prstGeom>
          <a:noFill/>
        </p:spPr>
        <p:txBody>
          <a:bodyPr wrap="none" rtlCol="0">
            <a:spAutoFit/>
          </a:bodyPr>
          <a:lstStyle/>
          <a:p>
            <a:r>
              <a:rPr lang="en-US" dirty="0">
                <a:solidFill>
                  <a:srgbClr val="00B050"/>
                </a:solidFill>
              </a:rPr>
              <a:t>-1.00</a:t>
            </a:r>
          </a:p>
        </p:txBody>
      </p:sp>
      <p:sp>
        <p:nvSpPr>
          <p:cNvPr id="21" name="TextBox 20">
            <a:extLst>
              <a:ext uri="{FF2B5EF4-FFF2-40B4-BE49-F238E27FC236}">
                <a16:creationId xmlns:a16="http://schemas.microsoft.com/office/drawing/2014/main" id="{78A919D6-326A-8047-1504-CBD09AFDD096}"/>
              </a:ext>
            </a:extLst>
          </p:cNvPr>
          <p:cNvSpPr txBox="1"/>
          <p:nvPr/>
        </p:nvSpPr>
        <p:spPr>
          <a:xfrm>
            <a:off x="5665398" y="3947481"/>
            <a:ext cx="593432" cy="369332"/>
          </a:xfrm>
          <a:prstGeom prst="rect">
            <a:avLst/>
          </a:prstGeom>
          <a:noFill/>
        </p:spPr>
        <p:txBody>
          <a:bodyPr wrap="none" rtlCol="0">
            <a:spAutoFit/>
          </a:bodyPr>
          <a:lstStyle/>
          <a:p>
            <a:r>
              <a:rPr lang="en-US" dirty="0">
                <a:solidFill>
                  <a:srgbClr val="00B050"/>
                </a:solidFill>
              </a:rPr>
              <a:t>1.00</a:t>
            </a:r>
          </a:p>
        </p:txBody>
      </p:sp>
      <p:sp>
        <p:nvSpPr>
          <p:cNvPr id="22" name="TextBox 21">
            <a:extLst>
              <a:ext uri="{FF2B5EF4-FFF2-40B4-BE49-F238E27FC236}">
                <a16:creationId xmlns:a16="http://schemas.microsoft.com/office/drawing/2014/main" id="{FCC6A1DA-A3D1-19F1-5171-51BE0C75F703}"/>
              </a:ext>
            </a:extLst>
          </p:cNvPr>
          <p:cNvSpPr txBox="1"/>
          <p:nvPr/>
        </p:nvSpPr>
        <p:spPr>
          <a:xfrm>
            <a:off x="7962806" y="3976331"/>
            <a:ext cx="593432" cy="369332"/>
          </a:xfrm>
          <a:prstGeom prst="rect">
            <a:avLst/>
          </a:prstGeom>
          <a:noFill/>
        </p:spPr>
        <p:txBody>
          <a:bodyPr wrap="none" rtlCol="0">
            <a:spAutoFit/>
          </a:bodyPr>
          <a:lstStyle/>
          <a:p>
            <a:r>
              <a:rPr lang="en-US" dirty="0">
                <a:solidFill>
                  <a:srgbClr val="00B050"/>
                </a:solidFill>
              </a:rPr>
              <a:t>0.37</a:t>
            </a:r>
          </a:p>
        </p:txBody>
      </p:sp>
      <p:sp>
        <p:nvSpPr>
          <p:cNvPr id="23" name="TextBox 22">
            <a:extLst>
              <a:ext uri="{FF2B5EF4-FFF2-40B4-BE49-F238E27FC236}">
                <a16:creationId xmlns:a16="http://schemas.microsoft.com/office/drawing/2014/main" id="{E0626DE1-614A-E46B-3927-3CDAD4ED15D9}"/>
              </a:ext>
            </a:extLst>
          </p:cNvPr>
          <p:cNvSpPr txBox="1"/>
          <p:nvPr/>
        </p:nvSpPr>
        <p:spPr>
          <a:xfrm>
            <a:off x="9110667" y="3976331"/>
            <a:ext cx="593432" cy="369332"/>
          </a:xfrm>
          <a:prstGeom prst="rect">
            <a:avLst/>
          </a:prstGeom>
          <a:noFill/>
        </p:spPr>
        <p:txBody>
          <a:bodyPr wrap="none" rtlCol="0">
            <a:spAutoFit/>
          </a:bodyPr>
          <a:lstStyle/>
          <a:p>
            <a:r>
              <a:rPr lang="en-US" dirty="0">
                <a:solidFill>
                  <a:srgbClr val="00B050"/>
                </a:solidFill>
              </a:rPr>
              <a:t>1.37</a:t>
            </a:r>
          </a:p>
        </p:txBody>
      </p:sp>
      <p:sp>
        <p:nvSpPr>
          <p:cNvPr id="24" name="TextBox 23">
            <a:extLst>
              <a:ext uri="{FF2B5EF4-FFF2-40B4-BE49-F238E27FC236}">
                <a16:creationId xmlns:a16="http://schemas.microsoft.com/office/drawing/2014/main" id="{A6A4BC33-AE3A-6B30-1478-7A73FCBD4A80}"/>
              </a:ext>
            </a:extLst>
          </p:cNvPr>
          <p:cNvSpPr txBox="1"/>
          <p:nvPr/>
        </p:nvSpPr>
        <p:spPr>
          <a:xfrm>
            <a:off x="10134604" y="3962391"/>
            <a:ext cx="593432" cy="369332"/>
          </a:xfrm>
          <a:prstGeom prst="rect">
            <a:avLst/>
          </a:prstGeom>
          <a:noFill/>
        </p:spPr>
        <p:txBody>
          <a:bodyPr wrap="none" rtlCol="0">
            <a:spAutoFit/>
          </a:bodyPr>
          <a:lstStyle/>
          <a:p>
            <a:r>
              <a:rPr lang="en-US" dirty="0">
                <a:solidFill>
                  <a:srgbClr val="00B050"/>
                </a:solidFill>
              </a:rPr>
              <a:t>0.73</a:t>
            </a:r>
          </a:p>
        </p:txBody>
      </p:sp>
      <p:sp>
        <p:nvSpPr>
          <p:cNvPr id="26" name="TextBox 25">
            <a:extLst>
              <a:ext uri="{FF2B5EF4-FFF2-40B4-BE49-F238E27FC236}">
                <a16:creationId xmlns:a16="http://schemas.microsoft.com/office/drawing/2014/main" id="{E030AD1A-4962-3C87-BD98-C17056C4000A}"/>
              </a:ext>
            </a:extLst>
          </p:cNvPr>
          <p:cNvSpPr txBox="1"/>
          <p:nvPr/>
        </p:nvSpPr>
        <p:spPr>
          <a:xfrm>
            <a:off x="10164116" y="4316912"/>
            <a:ext cx="593432" cy="369332"/>
          </a:xfrm>
          <a:prstGeom prst="rect">
            <a:avLst/>
          </a:prstGeom>
          <a:noFill/>
        </p:spPr>
        <p:txBody>
          <a:bodyPr wrap="none" rtlCol="0">
            <a:spAutoFit/>
          </a:bodyPr>
          <a:lstStyle/>
          <a:p>
            <a:r>
              <a:rPr lang="en-US" dirty="0">
                <a:solidFill>
                  <a:srgbClr val="CC0000"/>
                </a:solidFill>
              </a:rPr>
              <a:t>1.00</a:t>
            </a: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401E0632-FADD-8B8B-58EF-F7A59DD20786}"/>
                  </a:ext>
                </a:extLst>
              </p:cNvPr>
              <p:cNvSpPr txBox="1"/>
              <p:nvPr/>
            </p:nvSpPr>
            <p:spPr>
              <a:xfrm>
                <a:off x="7338663" y="2920131"/>
                <a:ext cx="2152128" cy="461665"/>
              </a:xfrm>
              <a:prstGeom prst="rect">
                <a:avLst/>
              </a:prstGeom>
              <a:noFill/>
            </p:spPr>
            <p:txBody>
              <a:bodyPr wrap="none" rtlCol="0">
                <a:spAutoFit/>
              </a:bodyPr>
              <a:lstStyle/>
              <a:p>
                <a14:m>
                  <m:oMath xmlns:m="http://schemas.openxmlformats.org/officeDocument/2006/math">
                    <m:d>
                      <m:dPr>
                        <m:ctrlPr>
                          <a:rPr lang="en-US" sz="240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0.20</m:t>
                        </m:r>
                      </m:e>
                    </m:d>
                  </m:oMath>
                </a14:m>
                <a:r>
                  <a:rPr lang="en-US" sz="2400" i="0" dirty="0">
                    <a:latin typeface="+mj-lt"/>
                    <a:ea typeface="Cambria Math" panose="02040503050406030204" pitchFamily="18" charset="0"/>
                  </a:rPr>
                  <a:t>(1)</a:t>
                </a:r>
                <a:r>
                  <a:rPr lang="en-US" sz="2400" dirty="0">
                    <a:latin typeface="Cambria Math" panose="02040503050406030204" pitchFamily="18" charset="0"/>
                    <a:ea typeface="Cambria Math" panose="02040503050406030204" pitchFamily="18" charset="0"/>
                  </a:rPr>
                  <a:t>=0.20</a:t>
                </a:r>
              </a:p>
            </p:txBody>
          </p:sp>
        </mc:Choice>
        <mc:Fallback xmlns="">
          <p:sp>
            <p:nvSpPr>
              <p:cNvPr id="27" name="TextBox 26">
                <a:extLst>
                  <a:ext uri="{FF2B5EF4-FFF2-40B4-BE49-F238E27FC236}">
                    <a16:creationId xmlns:a16="http://schemas.microsoft.com/office/drawing/2014/main" id="{401E0632-FADD-8B8B-58EF-F7A59DD20786}"/>
                  </a:ext>
                </a:extLst>
              </p:cNvPr>
              <p:cNvSpPr txBox="1">
                <a:spLocks noRot="1" noChangeAspect="1" noMove="1" noResize="1" noEditPoints="1" noAdjustHandles="1" noChangeArrowheads="1" noChangeShapeType="1" noTextEdit="1"/>
              </p:cNvSpPr>
              <p:nvPr/>
            </p:nvSpPr>
            <p:spPr>
              <a:xfrm>
                <a:off x="7338663" y="2920131"/>
                <a:ext cx="2152128" cy="461665"/>
              </a:xfrm>
              <a:prstGeom prst="rect">
                <a:avLst/>
              </a:prstGeom>
              <a:blipFill>
                <a:blip r:embed="rId7"/>
                <a:stretch>
                  <a:fillRect t="-13158" r="-3399" b="-28947"/>
                </a:stretch>
              </a:blipFill>
            </p:spPr>
            <p:txBody>
              <a:bodyPr/>
              <a:lstStyle/>
              <a:p>
                <a:r>
                  <a:rPr lang="en-US">
                    <a:noFill/>
                  </a:rPr>
                  <a:t> </a:t>
                </a:r>
              </a:p>
            </p:txBody>
          </p:sp>
        </mc:Fallback>
      </mc:AlternateContent>
      <p:sp>
        <p:nvSpPr>
          <p:cNvPr id="28" name="TextBox 27">
            <a:extLst>
              <a:ext uri="{FF2B5EF4-FFF2-40B4-BE49-F238E27FC236}">
                <a16:creationId xmlns:a16="http://schemas.microsoft.com/office/drawing/2014/main" id="{4DA2172D-7DB0-796A-FE53-8786078D348C}"/>
              </a:ext>
            </a:extLst>
          </p:cNvPr>
          <p:cNvSpPr txBox="1"/>
          <p:nvPr/>
        </p:nvSpPr>
        <p:spPr>
          <a:xfrm>
            <a:off x="6540670" y="2110980"/>
            <a:ext cx="1228094" cy="646331"/>
          </a:xfrm>
          <a:prstGeom prst="rect">
            <a:avLst/>
          </a:prstGeom>
          <a:noFill/>
        </p:spPr>
        <p:txBody>
          <a:bodyPr wrap="square" rtlCol="0">
            <a:spAutoFit/>
          </a:bodyPr>
          <a:lstStyle/>
          <a:p>
            <a:pPr algn="ctr"/>
            <a:r>
              <a:rPr lang="en-US" dirty="0">
                <a:solidFill>
                  <a:srgbClr val="FF0000"/>
                </a:solidFill>
              </a:rPr>
              <a:t>Upstream Gradient</a:t>
            </a:r>
          </a:p>
        </p:txBody>
      </p:sp>
      <p:sp>
        <p:nvSpPr>
          <p:cNvPr id="29" name="TextBox 28">
            <a:extLst>
              <a:ext uri="{FF2B5EF4-FFF2-40B4-BE49-F238E27FC236}">
                <a16:creationId xmlns:a16="http://schemas.microsoft.com/office/drawing/2014/main" id="{20B06E1F-6ED3-FEB9-99DE-D785F6B18608}"/>
              </a:ext>
            </a:extLst>
          </p:cNvPr>
          <p:cNvSpPr txBox="1"/>
          <p:nvPr/>
        </p:nvSpPr>
        <p:spPr>
          <a:xfrm>
            <a:off x="7942191" y="2110980"/>
            <a:ext cx="1228094" cy="646331"/>
          </a:xfrm>
          <a:prstGeom prst="rect">
            <a:avLst/>
          </a:prstGeom>
          <a:noFill/>
        </p:spPr>
        <p:txBody>
          <a:bodyPr wrap="square" rtlCol="0">
            <a:spAutoFit/>
          </a:bodyPr>
          <a:lstStyle/>
          <a:p>
            <a:pPr algn="ctr"/>
            <a:r>
              <a:rPr lang="en-US" dirty="0">
                <a:solidFill>
                  <a:srgbClr val="FF0000"/>
                </a:solidFill>
              </a:rPr>
              <a:t>Local Gradient</a:t>
            </a:r>
          </a:p>
        </p:txBody>
      </p:sp>
      <p:sp>
        <p:nvSpPr>
          <p:cNvPr id="30" name="TextBox 29">
            <a:extLst>
              <a:ext uri="{FF2B5EF4-FFF2-40B4-BE49-F238E27FC236}">
                <a16:creationId xmlns:a16="http://schemas.microsoft.com/office/drawing/2014/main" id="{3AAF57C0-5960-BB83-D8C2-BFA12A533ADD}"/>
              </a:ext>
            </a:extLst>
          </p:cNvPr>
          <p:cNvSpPr txBox="1"/>
          <p:nvPr/>
        </p:nvSpPr>
        <p:spPr>
          <a:xfrm>
            <a:off x="9170285" y="2689670"/>
            <a:ext cx="1228094" cy="369332"/>
          </a:xfrm>
          <a:prstGeom prst="rect">
            <a:avLst/>
          </a:prstGeom>
          <a:noFill/>
        </p:spPr>
        <p:txBody>
          <a:bodyPr wrap="square" rtlCol="0">
            <a:spAutoFit/>
          </a:bodyPr>
          <a:lstStyle/>
          <a:p>
            <a:pPr algn="ctr"/>
            <a:r>
              <a:rPr lang="en-US" dirty="0">
                <a:solidFill>
                  <a:srgbClr val="FF0000"/>
                </a:solidFill>
              </a:rPr>
              <a:t>output</a:t>
            </a:r>
          </a:p>
        </p:txBody>
      </p:sp>
      <p:cxnSp>
        <p:nvCxnSpPr>
          <p:cNvPr id="32" name="Straight Arrow Connector 31">
            <a:extLst>
              <a:ext uri="{FF2B5EF4-FFF2-40B4-BE49-F238E27FC236}">
                <a16:creationId xmlns:a16="http://schemas.microsoft.com/office/drawing/2014/main" id="{B582B52D-ACC3-092F-2073-631736AD66EC}"/>
              </a:ext>
            </a:extLst>
          </p:cNvPr>
          <p:cNvCxnSpPr>
            <a:cxnSpLocks/>
            <a:stCxn id="28" idx="2"/>
          </p:cNvCxnSpPr>
          <p:nvPr/>
        </p:nvCxnSpPr>
        <p:spPr>
          <a:xfrm>
            <a:off x="7154717" y="2757311"/>
            <a:ext cx="614047" cy="30169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6A16EC3E-FCD0-9F34-FDAD-992C164FCF43}"/>
              </a:ext>
            </a:extLst>
          </p:cNvPr>
          <p:cNvCxnSpPr>
            <a:cxnSpLocks/>
            <a:endCxn id="27" idx="0"/>
          </p:cNvCxnSpPr>
          <p:nvPr/>
        </p:nvCxnSpPr>
        <p:spPr>
          <a:xfrm flipH="1">
            <a:off x="8414727" y="2773951"/>
            <a:ext cx="132612" cy="14618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72EFC87F-0F80-93FD-A22C-038217816958}"/>
              </a:ext>
            </a:extLst>
          </p:cNvPr>
          <p:cNvSpPr txBox="1"/>
          <p:nvPr/>
        </p:nvSpPr>
        <p:spPr>
          <a:xfrm>
            <a:off x="9081153" y="4310975"/>
            <a:ext cx="663964" cy="369332"/>
          </a:xfrm>
          <a:prstGeom prst="rect">
            <a:avLst/>
          </a:prstGeom>
          <a:noFill/>
        </p:spPr>
        <p:txBody>
          <a:bodyPr wrap="none" rtlCol="0">
            <a:spAutoFit/>
          </a:bodyPr>
          <a:lstStyle/>
          <a:p>
            <a:r>
              <a:rPr lang="en-US" dirty="0">
                <a:solidFill>
                  <a:srgbClr val="CC0000"/>
                </a:solidFill>
              </a:rPr>
              <a:t>-0.53</a:t>
            </a:r>
          </a:p>
        </p:txBody>
      </p:sp>
      <p:sp>
        <p:nvSpPr>
          <p:cNvPr id="3" name="TextBox 2">
            <a:extLst>
              <a:ext uri="{FF2B5EF4-FFF2-40B4-BE49-F238E27FC236}">
                <a16:creationId xmlns:a16="http://schemas.microsoft.com/office/drawing/2014/main" id="{477AE007-C66E-9080-C413-44E78E1612F8}"/>
              </a:ext>
            </a:extLst>
          </p:cNvPr>
          <p:cNvSpPr txBox="1"/>
          <p:nvPr/>
        </p:nvSpPr>
        <p:spPr>
          <a:xfrm>
            <a:off x="7940618" y="4303739"/>
            <a:ext cx="663964" cy="369332"/>
          </a:xfrm>
          <a:prstGeom prst="rect">
            <a:avLst/>
          </a:prstGeom>
          <a:noFill/>
        </p:spPr>
        <p:txBody>
          <a:bodyPr wrap="none" rtlCol="0">
            <a:spAutoFit/>
          </a:bodyPr>
          <a:lstStyle/>
          <a:p>
            <a:r>
              <a:rPr lang="en-US" dirty="0">
                <a:solidFill>
                  <a:srgbClr val="CC0000"/>
                </a:solidFill>
              </a:rPr>
              <a:t>-0.53</a:t>
            </a:r>
          </a:p>
        </p:txBody>
      </p:sp>
      <p:sp>
        <p:nvSpPr>
          <p:cNvPr id="4" name="TextBox 3">
            <a:extLst>
              <a:ext uri="{FF2B5EF4-FFF2-40B4-BE49-F238E27FC236}">
                <a16:creationId xmlns:a16="http://schemas.microsoft.com/office/drawing/2014/main" id="{913115A3-02B7-E6BE-8495-620E38732BB5}"/>
              </a:ext>
            </a:extLst>
          </p:cNvPr>
          <p:cNvSpPr txBox="1"/>
          <p:nvPr/>
        </p:nvSpPr>
        <p:spPr>
          <a:xfrm>
            <a:off x="6815449" y="4326064"/>
            <a:ext cx="663964" cy="369332"/>
          </a:xfrm>
          <a:prstGeom prst="rect">
            <a:avLst/>
          </a:prstGeom>
          <a:noFill/>
        </p:spPr>
        <p:txBody>
          <a:bodyPr wrap="none" rtlCol="0">
            <a:spAutoFit/>
          </a:bodyPr>
          <a:lstStyle/>
          <a:p>
            <a:r>
              <a:rPr lang="en-US" dirty="0">
                <a:solidFill>
                  <a:srgbClr val="CC0000"/>
                </a:solidFill>
              </a:rPr>
              <a:t>-0.20</a:t>
            </a:r>
          </a:p>
        </p:txBody>
      </p:sp>
      <p:sp>
        <p:nvSpPr>
          <p:cNvPr id="31" name="TextBox 30">
            <a:extLst>
              <a:ext uri="{FF2B5EF4-FFF2-40B4-BE49-F238E27FC236}">
                <a16:creationId xmlns:a16="http://schemas.microsoft.com/office/drawing/2014/main" id="{2404A45D-120B-1F6B-5A0A-08A60731ADB0}"/>
              </a:ext>
            </a:extLst>
          </p:cNvPr>
          <p:cNvSpPr txBox="1"/>
          <p:nvPr/>
        </p:nvSpPr>
        <p:spPr>
          <a:xfrm>
            <a:off x="5707275" y="4274425"/>
            <a:ext cx="646331" cy="369332"/>
          </a:xfrm>
          <a:prstGeom prst="rect">
            <a:avLst/>
          </a:prstGeom>
          <a:noFill/>
        </p:spPr>
        <p:txBody>
          <a:bodyPr wrap="none" rtlCol="0">
            <a:spAutoFit/>
          </a:bodyPr>
          <a:lstStyle/>
          <a:p>
            <a:r>
              <a:rPr lang="en-US" dirty="0">
                <a:solidFill>
                  <a:srgbClr val="CC0000"/>
                </a:solidFill>
              </a:rPr>
              <a:t> 0.20</a:t>
            </a:r>
          </a:p>
        </p:txBody>
      </p:sp>
      <p:sp>
        <p:nvSpPr>
          <p:cNvPr id="34" name="TextBox 33">
            <a:extLst>
              <a:ext uri="{FF2B5EF4-FFF2-40B4-BE49-F238E27FC236}">
                <a16:creationId xmlns:a16="http://schemas.microsoft.com/office/drawing/2014/main" id="{48AC6BA3-6F10-2C1B-EB57-FDA44780DE37}"/>
              </a:ext>
            </a:extLst>
          </p:cNvPr>
          <p:cNvSpPr txBox="1"/>
          <p:nvPr/>
        </p:nvSpPr>
        <p:spPr>
          <a:xfrm>
            <a:off x="4376119" y="3381796"/>
            <a:ext cx="646331" cy="369332"/>
          </a:xfrm>
          <a:prstGeom prst="rect">
            <a:avLst/>
          </a:prstGeom>
          <a:noFill/>
        </p:spPr>
        <p:txBody>
          <a:bodyPr wrap="none" rtlCol="0">
            <a:spAutoFit/>
          </a:bodyPr>
          <a:lstStyle/>
          <a:p>
            <a:r>
              <a:rPr lang="en-US" dirty="0">
                <a:solidFill>
                  <a:srgbClr val="CC0000"/>
                </a:solidFill>
              </a:rPr>
              <a:t> 0.20</a:t>
            </a:r>
          </a:p>
        </p:txBody>
      </p:sp>
      <p:sp>
        <p:nvSpPr>
          <p:cNvPr id="35" name="Rectangle 34">
            <a:extLst>
              <a:ext uri="{FF2B5EF4-FFF2-40B4-BE49-F238E27FC236}">
                <a16:creationId xmlns:a16="http://schemas.microsoft.com/office/drawing/2014/main" id="{8234EEB9-5E8E-D359-2A44-6E05D69B0E90}"/>
              </a:ext>
            </a:extLst>
          </p:cNvPr>
          <p:cNvSpPr/>
          <p:nvPr/>
        </p:nvSpPr>
        <p:spPr>
          <a:xfrm>
            <a:off x="9279006" y="5650403"/>
            <a:ext cx="2474843" cy="598962"/>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lowchart: Manual Input 4">
            <a:extLst>
              <a:ext uri="{FF2B5EF4-FFF2-40B4-BE49-F238E27FC236}">
                <a16:creationId xmlns:a16="http://schemas.microsoft.com/office/drawing/2014/main" id="{099CFD6F-2F42-F60F-FE66-2A68D704DD4B}"/>
              </a:ext>
            </a:extLst>
          </p:cNvPr>
          <p:cNvSpPr/>
          <p:nvPr/>
        </p:nvSpPr>
        <p:spPr>
          <a:xfrm rot="20812937">
            <a:off x="1896554" y="4237263"/>
            <a:ext cx="4451063" cy="1452875"/>
          </a:xfrm>
          <a:prstGeom prst="flowChartManualInpu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A9390BE0-DECD-549F-F6D3-1E6945D3540A}"/>
              </a:ext>
            </a:extLst>
          </p:cNvPr>
          <p:cNvSpPr txBox="1"/>
          <p:nvPr/>
        </p:nvSpPr>
        <p:spPr>
          <a:xfrm>
            <a:off x="1907195" y="5565477"/>
            <a:ext cx="646331" cy="369332"/>
          </a:xfrm>
          <a:prstGeom prst="rect">
            <a:avLst/>
          </a:prstGeom>
          <a:noFill/>
        </p:spPr>
        <p:txBody>
          <a:bodyPr wrap="none" rtlCol="0">
            <a:spAutoFit/>
          </a:bodyPr>
          <a:lstStyle/>
          <a:p>
            <a:r>
              <a:rPr lang="en-US" dirty="0">
                <a:solidFill>
                  <a:srgbClr val="CC0000"/>
                </a:solidFill>
              </a:rPr>
              <a:t> 0.20</a:t>
            </a:r>
          </a:p>
        </p:txBody>
      </p:sp>
      <p:pic>
        <p:nvPicPr>
          <p:cNvPr id="15" name="Picture 14">
            <a:extLst>
              <a:ext uri="{FF2B5EF4-FFF2-40B4-BE49-F238E27FC236}">
                <a16:creationId xmlns:a16="http://schemas.microsoft.com/office/drawing/2014/main" id="{0E266633-D590-2307-AE9B-0FCFD50B5FED}"/>
              </a:ext>
            </a:extLst>
          </p:cNvPr>
          <p:cNvPicPr>
            <a:picLocks noChangeAspect="1"/>
          </p:cNvPicPr>
          <p:nvPr/>
        </p:nvPicPr>
        <p:blipFill>
          <a:blip r:embed="rId8"/>
          <a:stretch>
            <a:fillRect/>
          </a:stretch>
        </p:blipFill>
        <p:spPr>
          <a:xfrm>
            <a:off x="1271587" y="2004222"/>
            <a:ext cx="9515475" cy="3886200"/>
          </a:xfrm>
          <a:prstGeom prst="rect">
            <a:avLst/>
          </a:prstGeom>
        </p:spPr>
      </p:pic>
    </p:spTree>
    <p:extLst>
      <p:ext uri="{BB962C8B-B14F-4D97-AF65-F5344CB8AC3E}">
        <p14:creationId xmlns:p14="http://schemas.microsoft.com/office/powerpoint/2010/main" val="62227820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25" name="Table 25">
                <a:extLst>
                  <a:ext uri="{FF2B5EF4-FFF2-40B4-BE49-F238E27FC236}">
                    <a16:creationId xmlns:a16="http://schemas.microsoft.com/office/drawing/2014/main" id="{55F725B8-8787-EF78-DC2F-751B990CC21E}"/>
                  </a:ext>
                </a:extLst>
              </p:cNvPr>
              <p:cNvGraphicFramePr>
                <a:graphicFrameLocks noGrp="1"/>
              </p:cNvGraphicFramePr>
              <p:nvPr/>
            </p:nvGraphicFramePr>
            <p:xfrm>
              <a:off x="6609680" y="5016945"/>
              <a:ext cx="5240090" cy="1225804"/>
            </p:xfrm>
            <a:graphic>
              <a:graphicData uri="http://schemas.openxmlformats.org/drawingml/2006/table">
                <a:tbl>
                  <a:tblPr firstRow="1" bandRow="1">
                    <a:tableStyleId>{5940675A-B579-460E-94D1-54222C63F5DA}</a:tableStyleId>
                  </a:tblPr>
                  <a:tblGrid>
                    <a:gridCol w="2573090">
                      <a:extLst>
                        <a:ext uri="{9D8B030D-6E8A-4147-A177-3AD203B41FA5}">
                          <a16:colId xmlns:a16="http://schemas.microsoft.com/office/drawing/2014/main" val="848589444"/>
                        </a:ext>
                      </a:extLst>
                    </a:gridCol>
                    <a:gridCol w="2667000">
                      <a:extLst>
                        <a:ext uri="{9D8B030D-6E8A-4147-A177-3AD203B41FA5}">
                          <a16:colId xmlns:a16="http://schemas.microsoft.com/office/drawing/2014/main" val="3912063689"/>
                        </a:ext>
                      </a:extLst>
                    </a:gridCol>
                  </a:tblGrid>
                  <a:tr h="370840">
                    <a:tc>
                      <a:txBody>
                        <a:bodyPr/>
                        <a:lstStyle/>
                        <a:p>
                          <a:pPr/>
                          <a14:m>
                            <m:oMathPara xmlns:m="http://schemas.openxmlformats.org/officeDocument/2006/math">
                              <m:oMathParaPr>
                                <m:jc m:val="centerGroup"/>
                              </m:oMathParaPr>
                              <m:oMath xmlns:m="http://schemas.openxmlformats.org/officeDocument/2006/math">
                                <m:r>
                                  <a:rPr lang="en-US" b="1" smtClean="0">
                                    <a:latin typeface="Cambria Math" panose="02040503050406030204" pitchFamily="18" charset="0"/>
                                  </a:rPr>
                                  <m:t>𝒇</m:t>
                                </m:r>
                                <m:d>
                                  <m:dPr>
                                    <m:ctrlPr>
                                      <a:rPr lang="en-US" b="1" i="1" smtClean="0">
                                        <a:latin typeface="Cambria Math" panose="02040503050406030204" pitchFamily="18" charset="0"/>
                                      </a:rPr>
                                    </m:ctrlPr>
                                  </m:dPr>
                                  <m:e>
                                    <m:r>
                                      <a:rPr lang="en-US" b="1" smtClean="0">
                                        <a:latin typeface="Cambria Math" panose="02040503050406030204" pitchFamily="18" charset="0"/>
                                      </a:rPr>
                                      <m:t>𝒙</m:t>
                                    </m:r>
                                  </m:e>
                                </m:d>
                                <m:r>
                                  <a:rPr lang="en-US" b="1" smtClean="0">
                                    <a:latin typeface="Cambria Math" panose="02040503050406030204" pitchFamily="18" charset="0"/>
                                  </a:rPr>
                                  <m:t>=</m:t>
                                </m:r>
                                <m:sSup>
                                  <m:sSupPr>
                                    <m:ctrlPr>
                                      <a:rPr lang="en-US" b="1" i="1" smtClean="0">
                                        <a:latin typeface="Cambria Math" panose="02040503050406030204" pitchFamily="18" charset="0"/>
                                      </a:rPr>
                                    </m:ctrlPr>
                                  </m:sSupPr>
                                  <m:e>
                                    <m:r>
                                      <a:rPr lang="en-US" b="1" smtClean="0">
                                        <a:latin typeface="Cambria Math" panose="02040503050406030204" pitchFamily="18" charset="0"/>
                                      </a:rPr>
                                      <m:t>𝒆</m:t>
                                    </m:r>
                                  </m:e>
                                  <m:sup>
                                    <m:r>
                                      <a:rPr lang="en-US" b="1" smtClean="0">
                                        <a:latin typeface="Cambria Math" panose="02040503050406030204" pitchFamily="18" charset="0"/>
                                      </a:rPr>
                                      <m:t>𝒙</m:t>
                                    </m:r>
                                  </m:sup>
                                </m:sSup>
                                <m:r>
                                  <a:rPr lang="en-US" b="1" smtClean="0">
                                    <a:latin typeface="Cambria Math" panose="02040503050406030204" pitchFamily="18" charset="0"/>
                                  </a:rPr>
                                  <m:t> → </m:t>
                                </m:r>
                                <m:f>
                                  <m:fPr>
                                    <m:ctrlPr>
                                      <a:rPr lang="en-US" b="1" i="1" smtClean="0">
                                        <a:latin typeface="Cambria Math" panose="02040503050406030204" pitchFamily="18" charset="0"/>
                                      </a:rPr>
                                    </m:ctrlPr>
                                  </m:fPr>
                                  <m:num>
                                    <m:r>
                                      <a:rPr lang="en-US" b="1" smtClean="0">
                                        <a:latin typeface="Cambria Math" panose="02040503050406030204" pitchFamily="18" charset="0"/>
                                      </a:rPr>
                                      <m:t>𝒅𝒇</m:t>
                                    </m:r>
                                  </m:num>
                                  <m:den>
                                    <m:r>
                                      <a:rPr lang="en-US" b="1" smtClean="0">
                                        <a:latin typeface="Cambria Math" panose="02040503050406030204" pitchFamily="18" charset="0"/>
                                      </a:rPr>
                                      <m:t>𝒅𝒙</m:t>
                                    </m:r>
                                  </m:den>
                                </m:f>
                                <m:r>
                                  <a:rPr lang="en-US" b="1" smtClean="0">
                                    <a:latin typeface="Cambria Math" panose="02040503050406030204" pitchFamily="18" charset="0"/>
                                  </a:rPr>
                                  <m:t>=</m:t>
                                </m:r>
                                <m:sSup>
                                  <m:sSupPr>
                                    <m:ctrlPr>
                                      <a:rPr lang="en-US" b="1" i="1" smtClean="0">
                                        <a:latin typeface="Cambria Math" panose="02040503050406030204" pitchFamily="18" charset="0"/>
                                      </a:rPr>
                                    </m:ctrlPr>
                                  </m:sSupPr>
                                  <m:e>
                                    <m:r>
                                      <a:rPr lang="en-US" b="1" smtClean="0">
                                        <a:latin typeface="Cambria Math" panose="02040503050406030204" pitchFamily="18" charset="0"/>
                                      </a:rPr>
                                      <m:t>𝒆</m:t>
                                    </m:r>
                                  </m:e>
                                  <m:sup>
                                    <m:r>
                                      <a:rPr lang="en-US" b="1" smtClean="0">
                                        <a:latin typeface="Cambria Math" panose="02040503050406030204" pitchFamily="18" charset="0"/>
                                      </a:rPr>
                                      <m:t>𝒙</m:t>
                                    </m:r>
                                  </m:sup>
                                </m:sSup>
                              </m:oMath>
                            </m:oMathPara>
                          </a14:m>
                          <a:endParaRPr lang="en-US" dirty="0"/>
                        </a:p>
                      </a:txBody>
                      <a:tcPr/>
                    </a:tc>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1" smtClean="0">
                                    <a:latin typeface="Cambria Math" panose="02040503050406030204" pitchFamily="18" charset="0"/>
                                  </a:rPr>
                                  <m:t>𝒇</m:t>
                                </m:r>
                                <m:d>
                                  <m:dPr>
                                    <m:ctrlPr>
                                      <a:rPr lang="en-US" b="1" i="1" smtClean="0">
                                        <a:latin typeface="Cambria Math" panose="02040503050406030204" pitchFamily="18" charset="0"/>
                                      </a:rPr>
                                    </m:ctrlPr>
                                  </m:dPr>
                                  <m:e>
                                    <m:r>
                                      <a:rPr lang="en-US" b="1" smtClean="0">
                                        <a:latin typeface="Cambria Math" panose="02040503050406030204" pitchFamily="18" charset="0"/>
                                      </a:rPr>
                                      <m:t>𝒙</m:t>
                                    </m:r>
                                  </m:e>
                                </m:d>
                                <m:r>
                                  <a:rPr lang="en-US" b="1" smtClean="0">
                                    <a:latin typeface="Cambria Math" panose="02040503050406030204" pitchFamily="18" charset="0"/>
                                  </a:rPr>
                                  <m:t>=</m:t>
                                </m:r>
                                <m:f>
                                  <m:fPr>
                                    <m:ctrlPr>
                                      <a:rPr lang="en-US" b="1" i="1" smtClean="0">
                                        <a:latin typeface="Cambria Math" panose="02040503050406030204" pitchFamily="18" charset="0"/>
                                      </a:rPr>
                                    </m:ctrlPr>
                                  </m:fPr>
                                  <m:num>
                                    <m:r>
                                      <a:rPr lang="en-US" b="1" smtClean="0">
                                        <a:latin typeface="Cambria Math" panose="02040503050406030204" pitchFamily="18" charset="0"/>
                                      </a:rPr>
                                      <m:t>𝟏</m:t>
                                    </m:r>
                                  </m:num>
                                  <m:den>
                                    <m:r>
                                      <a:rPr lang="en-US" b="1" smtClean="0">
                                        <a:latin typeface="Cambria Math" panose="02040503050406030204" pitchFamily="18" charset="0"/>
                                      </a:rPr>
                                      <m:t>𝒙</m:t>
                                    </m:r>
                                  </m:den>
                                </m:f>
                                <m:r>
                                  <a:rPr lang="en-US" b="1" smtClean="0">
                                    <a:latin typeface="Cambria Math" panose="02040503050406030204" pitchFamily="18" charset="0"/>
                                  </a:rPr>
                                  <m:t>→ </m:t>
                                </m:r>
                                <m:f>
                                  <m:fPr>
                                    <m:ctrlPr>
                                      <a:rPr lang="en-US" b="1" i="1" smtClean="0">
                                        <a:latin typeface="Cambria Math" panose="02040503050406030204" pitchFamily="18" charset="0"/>
                                      </a:rPr>
                                    </m:ctrlPr>
                                  </m:fPr>
                                  <m:num>
                                    <m:r>
                                      <a:rPr lang="en-US" b="1" smtClean="0">
                                        <a:latin typeface="Cambria Math" panose="02040503050406030204" pitchFamily="18" charset="0"/>
                                      </a:rPr>
                                      <m:t>𝒅𝒇</m:t>
                                    </m:r>
                                  </m:num>
                                  <m:den>
                                    <m:r>
                                      <a:rPr lang="en-US" b="1" smtClean="0">
                                        <a:latin typeface="Cambria Math" panose="02040503050406030204" pitchFamily="18" charset="0"/>
                                      </a:rPr>
                                      <m:t>𝒅𝒙</m:t>
                                    </m:r>
                                  </m:den>
                                </m:f>
                                <m:r>
                                  <a:rPr lang="en-US" b="1" smtClean="0">
                                    <a:latin typeface="Cambria Math" panose="02040503050406030204" pitchFamily="18" charset="0"/>
                                  </a:rPr>
                                  <m:t>=−</m:t>
                                </m:r>
                                <m:f>
                                  <m:fPr>
                                    <m:ctrlPr>
                                      <a:rPr lang="en-US" b="1" i="1" smtClean="0">
                                        <a:latin typeface="Cambria Math" panose="02040503050406030204" pitchFamily="18" charset="0"/>
                                      </a:rPr>
                                    </m:ctrlPr>
                                  </m:fPr>
                                  <m:num>
                                    <m:r>
                                      <a:rPr lang="en-US" b="1" smtClean="0">
                                        <a:latin typeface="Cambria Math" panose="02040503050406030204" pitchFamily="18" charset="0"/>
                                      </a:rPr>
                                      <m:t>𝟏</m:t>
                                    </m:r>
                                  </m:num>
                                  <m:den>
                                    <m:sSup>
                                      <m:sSupPr>
                                        <m:ctrlPr>
                                          <a:rPr lang="en-US" b="1" i="1" smtClean="0">
                                            <a:latin typeface="Cambria Math" panose="02040503050406030204" pitchFamily="18" charset="0"/>
                                          </a:rPr>
                                        </m:ctrlPr>
                                      </m:sSupPr>
                                      <m:e>
                                        <m:r>
                                          <a:rPr lang="en-US" b="1" smtClean="0">
                                            <a:latin typeface="Cambria Math" panose="02040503050406030204" pitchFamily="18" charset="0"/>
                                          </a:rPr>
                                          <m:t>𝒙</m:t>
                                        </m:r>
                                      </m:e>
                                      <m:sup>
                                        <m:r>
                                          <a:rPr lang="en-US" b="1" smtClean="0">
                                            <a:latin typeface="Cambria Math" panose="02040503050406030204" pitchFamily="18" charset="0"/>
                                          </a:rPr>
                                          <m:t>𝟐</m:t>
                                        </m:r>
                                      </m:sup>
                                    </m:sSup>
                                  </m:den>
                                </m:f>
                              </m:oMath>
                            </m:oMathPara>
                          </a14:m>
                          <a:endParaRPr lang="en-US" dirty="0"/>
                        </a:p>
                      </a:txBody>
                      <a:tcPr/>
                    </a:tc>
                    <a:extLst>
                      <a:ext uri="{0D108BD9-81ED-4DB2-BD59-A6C34878D82A}">
                        <a16:rowId xmlns:a16="http://schemas.microsoft.com/office/drawing/2014/main" val="2177242509"/>
                      </a:ext>
                    </a:extLst>
                  </a:tr>
                  <a:tr h="370840">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1" smtClean="0">
                                    <a:latin typeface="Cambria Math" panose="02040503050406030204" pitchFamily="18" charset="0"/>
                                  </a:rPr>
                                  <m:t>𝒇</m:t>
                                </m:r>
                                <m:d>
                                  <m:dPr>
                                    <m:ctrlPr>
                                      <a:rPr lang="en-US" b="1" i="1" smtClean="0">
                                        <a:latin typeface="Cambria Math" panose="02040503050406030204" pitchFamily="18" charset="0"/>
                                      </a:rPr>
                                    </m:ctrlPr>
                                  </m:dPr>
                                  <m:e>
                                    <m:r>
                                      <a:rPr lang="en-US" b="1" smtClean="0">
                                        <a:latin typeface="Cambria Math" panose="02040503050406030204" pitchFamily="18" charset="0"/>
                                      </a:rPr>
                                      <m:t>𝒙</m:t>
                                    </m:r>
                                  </m:e>
                                </m:d>
                                <m:r>
                                  <a:rPr lang="en-US" b="1" smtClean="0">
                                    <a:latin typeface="Cambria Math" panose="02040503050406030204" pitchFamily="18" charset="0"/>
                                  </a:rPr>
                                  <m:t>=</m:t>
                                </m:r>
                                <m:r>
                                  <a:rPr lang="en-US" b="1" smtClean="0">
                                    <a:latin typeface="Cambria Math" panose="02040503050406030204" pitchFamily="18" charset="0"/>
                                  </a:rPr>
                                  <m:t>𝒂𝒙</m:t>
                                </m:r>
                                <m:r>
                                  <a:rPr lang="en-US" b="1" smtClean="0">
                                    <a:latin typeface="Cambria Math" panose="02040503050406030204" pitchFamily="18" charset="0"/>
                                  </a:rPr>
                                  <m:t> → </m:t>
                                </m:r>
                                <m:f>
                                  <m:fPr>
                                    <m:ctrlPr>
                                      <a:rPr lang="en-US" b="1" i="1" smtClean="0">
                                        <a:latin typeface="Cambria Math" panose="02040503050406030204" pitchFamily="18" charset="0"/>
                                      </a:rPr>
                                    </m:ctrlPr>
                                  </m:fPr>
                                  <m:num>
                                    <m:r>
                                      <a:rPr lang="en-US" b="1" smtClean="0">
                                        <a:latin typeface="Cambria Math" panose="02040503050406030204" pitchFamily="18" charset="0"/>
                                      </a:rPr>
                                      <m:t>𝒅𝒇</m:t>
                                    </m:r>
                                  </m:num>
                                  <m:den>
                                    <m:r>
                                      <a:rPr lang="en-US" b="1" smtClean="0">
                                        <a:latin typeface="Cambria Math" panose="02040503050406030204" pitchFamily="18" charset="0"/>
                                      </a:rPr>
                                      <m:t>𝒅𝒙</m:t>
                                    </m:r>
                                  </m:den>
                                </m:f>
                                <m:r>
                                  <a:rPr lang="en-US" b="1" smtClean="0">
                                    <a:latin typeface="Cambria Math" panose="02040503050406030204" pitchFamily="18" charset="0"/>
                                  </a:rPr>
                                  <m:t>=</m:t>
                                </m:r>
                                <m:r>
                                  <a:rPr lang="en-US" b="1" smtClean="0">
                                    <a:latin typeface="Cambria Math" panose="02040503050406030204" pitchFamily="18" charset="0"/>
                                  </a:rPr>
                                  <m:t>𝒂</m:t>
                                </m:r>
                              </m:oMath>
                            </m:oMathPara>
                          </a14:m>
                          <a:endParaRPr lang="en-US" dirty="0"/>
                        </a:p>
                      </a:txBody>
                      <a:tcPr/>
                    </a:tc>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1" smtClean="0">
                                    <a:latin typeface="Cambria Math" panose="02040503050406030204" pitchFamily="18" charset="0"/>
                                  </a:rPr>
                                  <m:t>𝒇</m:t>
                                </m:r>
                                <m:d>
                                  <m:dPr>
                                    <m:ctrlPr>
                                      <a:rPr lang="en-US" b="1" i="1" smtClean="0">
                                        <a:latin typeface="Cambria Math" panose="02040503050406030204" pitchFamily="18" charset="0"/>
                                      </a:rPr>
                                    </m:ctrlPr>
                                  </m:dPr>
                                  <m:e>
                                    <m:r>
                                      <a:rPr lang="en-US" b="1" smtClean="0">
                                        <a:latin typeface="Cambria Math" panose="02040503050406030204" pitchFamily="18" charset="0"/>
                                      </a:rPr>
                                      <m:t>𝒙</m:t>
                                    </m:r>
                                  </m:e>
                                </m:d>
                                <m:r>
                                  <a:rPr lang="en-US" b="1" smtClean="0">
                                    <a:latin typeface="Cambria Math" panose="02040503050406030204" pitchFamily="18" charset="0"/>
                                  </a:rPr>
                                  <m:t>=</m:t>
                                </m:r>
                                <m:r>
                                  <a:rPr lang="en-US" b="1" smtClean="0">
                                    <a:latin typeface="Cambria Math" panose="02040503050406030204" pitchFamily="18" charset="0"/>
                                  </a:rPr>
                                  <m:t>𝒄</m:t>
                                </m:r>
                                <m:r>
                                  <a:rPr lang="en-US" b="1" smtClean="0">
                                    <a:latin typeface="Cambria Math" panose="02040503050406030204" pitchFamily="18" charset="0"/>
                                  </a:rPr>
                                  <m:t>+</m:t>
                                </m:r>
                                <m:r>
                                  <a:rPr lang="en-US" b="1" smtClean="0">
                                    <a:latin typeface="Cambria Math" panose="02040503050406030204" pitchFamily="18" charset="0"/>
                                  </a:rPr>
                                  <m:t>𝒙</m:t>
                                </m:r>
                                <m:r>
                                  <a:rPr lang="en-US" b="1" smtClean="0">
                                    <a:latin typeface="Cambria Math" panose="02040503050406030204" pitchFamily="18" charset="0"/>
                                  </a:rPr>
                                  <m:t> → </m:t>
                                </m:r>
                                <m:f>
                                  <m:fPr>
                                    <m:ctrlPr>
                                      <a:rPr lang="en-US" b="1" i="1" smtClean="0">
                                        <a:latin typeface="Cambria Math" panose="02040503050406030204" pitchFamily="18" charset="0"/>
                                      </a:rPr>
                                    </m:ctrlPr>
                                  </m:fPr>
                                  <m:num>
                                    <m:r>
                                      <a:rPr lang="en-US" b="1" smtClean="0">
                                        <a:latin typeface="Cambria Math" panose="02040503050406030204" pitchFamily="18" charset="0"/>
                                      </a:rPr>
                                      <m:t>𝒅𝒇</m:t>
                                    </m:r>
                                  </m:num>
                                  <m:den>
                                    <m:r>
                                      <a:rPr lang="en-US" b="1" smtClean="0">
                                        <a:latin typeface="Cambria Math" panose="02040503050406030204" pitchFamily="18" charset="0"/>
                                      </a:rPr>
                                      <m:t>𝒅𝒙</m:t>
                                    </m:r>
                                  </m:den>
                                </m:f>
                                <m:r>
                                  <a:rPr lang="en-US" b="1" smtClean="0">
                                    <a:latin typeface="Cambria Math" panose="02040503050406030204" pitchFamily="18" charset="0"/>
                                  </a:rPr>
                                  <m:t>=</m:t>
                                </m:r>
                                <m:r>
                                  <a:rPr lang="en-US" b="1" smtClean="0">
                                    <a:latin typeface="Cambria Math" panose="02040503050406030204" pitchFamily="18" charset="0"/>
                                  </a:rPr>
                                  <m:t>𝟏</m:t>
                                </m:r>
                              </m:oMath>
                            </m:oMathPara>
                          </a14:m>
                          <a:endParaRPr lang="en-US" dirty="0"/>
                        </a:p>
                      </a:txBody>
                      <a:tcPr/>
                    </a:tc>
                    <a:extLst>
                      <a:ext uri="{0D108BD9-81ED-4DB2-BD59-A6C34878D82A}">
                        <a16:rowId xmlns:a16="http://schemas.microsoft.com/office/drawing/2014/main" val="2398767101"/>
                      </a:ext>
                    </a:extLst>
                  </a:tr>
                </a:tbl>
              </a:graphicData>
            </a:graphic>
          </p:graphicFrame>
        </mc:Choice>
        <mc:Fallback xmlns="">
          <p:graphicFrame>
            <p:nvGraphicFramePr>
              <p:cNvPr id="25" name="Table 25">
                <a:extLst>
                  <a:ext uri="{FF2B5EF4-FFF2-40B4-BE49-F238E27FC236}">
                    <a16:creationId xmlns:a16="http://schemas.microsoft.com/office/drawing/2014/main" id="{55F725B8-8787-EF78-DC2F-751B990CC21E}"/>
                  </a:ext>
                </a:extLst>
              </p:cNvPr>
              <p:cNvGraphicFramePr>
                <a:graphicFrameLocks noGrp="1"/>
              </p:cNvGraphicFramePr>
              <p:nvPr/>
            </p:nvGraphicFramePr>
            <p:xfrm>
              <a:off x="6609680" y="5016945"/>
              <a:ext cx="5240090" cy="1225804"/>
            </p:xfrm>
            <a:graphic>
              <a:graphicData uri="http://schemas.openxmlformats.org/drawingml/2006/table">
                <a:tbl>
                  <a:tblPr firstRow="1" bandRow="1">
                    <a:tableStyleId>{5940675A-B579-460E-94D1-54222C63F5DA}</a:tableStyleId>
                  </a:tblPr>
                  <a:tblGrid>
                    <a:gridCol w="2573090">
                      <a:extLst>
                        <a:ext uri="{9D8B030D-6E8A-4147-A177-3AD203B41FA5}">
                          <a16:colId xmlns:a16="http://schemas.microsoft.com/office/drawing/2014/main" val="848589444"/>
                        </a:ext>
                      </a:extLst>
                    </a:gridCol>
                    <a:gridCol w="2667000">
                      <a:extLst>
                        <a:ext uri="{9D8B030D-6E8A-4147-A177-3AD203B41FA5}">
                          <a16:colId xmlns:a16="http://schemas.microsoft.com/office/drawing/2014/main" val="3912063689"/>
                        </a:ext>
                      </a:extLst>
                    </a:gridCol>
                  </a:tblGrid>
                  <a:tr h="612902">
                    <a:tc>
                      <a:txBody>
                        <a:bodyPr/>
                        <a:lstStyle/>
                        <a:p>
                          <a:endParaRPr lang="en-US"/>
                        </a:p>
                      </a:txBody>
                      <a:tcPr>
                        <a:blipFill>
                          <a:blip r:embed="rId5"/>
                          <a:stretch>
                            <a:fillRect l="-237" t="-980" r="-104265" b="-100980"/>
                          </a:stretch>
                        </a:blipFill>
                      </a:tcPr>
                    </a:tc>
                    <a:tc>
                      <a:txBody>
                        <a:bodyPr/>
                        <a:lstStyle/>
                        <a:p>
                          <a:endParaRPr lang="en-US"/>
                        </a:p>
                      </a:txBody>
                      <a:tcPr>
                        <a:blipFill>
                          <a:blip r:embed="rId5"/>
                          <a:stretch>
                            <a:fillRect l="-96575" t="-980" r="-457" b="-100980"/>
                          </a:stretch>
                        </a:blipFill>
                      </a:tcPr>
                    </a:tc>
                    <a:extLst>
                      <a:ext uri="{0D108BD9-81ED-4DB2-BD59-A6C34878D82A}">
                        <a16:rowId xmlns:a16="http://schemas.microsoft.com/office/drawing/2014/main" val="2177242509"/>
                      </a:ext>
                    </a:extLst>
                  </a:tr>
                  <a:tr h="612902">
                    <a:tc>
                      <a:txBody>
                        <a:bodyPr/>
                        <a:lstStyle/>
                        <a:p>
                          <a:endParaRPr lang="en-US"/>
                        </a:p>
                      </a:txBody>
                      <a:tcPr>
                        <a:blipFill>
                          <a:blip r:embed="rId5"/>
                          <a:stretch>
                            <a:fillRect l="-237" t="-101980" r="-104265" b="-1980"/>
                          </a:stretch>
                        </a:blipFill>
                      </a:tcPr>
                    </a:tc>
                    <a:tc>
                      <a:txBody>
                        <a:bodyPr/>
                        <a:lstStyle/>
                        <a:p>
                          <a:endParaRPr lang="en-US"/>
                        </a:p>
                      </a:txBody>
                      <a:tcPr>
                        <a:blipFill>
                          <a:blip r:embed="rId5"/>
                          <a:stretch>
                            <a:fillRect l="-96575" t="-101980" r="-457" b="-1980"/>
                          </a:stretch>
                        </a:blipFill>
                      </a:tcPr>
                    </a:tc>
                    <a:extLst>
                      <a:ext uri="{0D108BD9-81ED-4DB2-BD59-A6C34878D82A}">
                        <a16:rowId xmlns:a16="http://schemas.microsoft.com/office/drawing/2014/main" val="2398767101"/>
                      </a:ext>
                    </a:extLst>
                  </a:tr>
                </a:tbl>
              </a:graphicData>
            </a:graphic>
          </p:graphicFrame>
        </mc:Fallback>
      </mc:AlternateContent>
      <p:sp>
        <p:nvSpPr>
          <p:cNvPr id="2" name="Title 1"/>
          <p:cNvSpPr>
            <a:spLocks noGrp="1"/>
          </p:cNvSpPr>
          <p:nvPr>
            <p:ph type="title"/>
          </p:nvPr>
        </p:nvSpPr>
        <p:spPr/>
        <p:txBody>
          <a:bodyPr>
            <a:normAutofit fontScale="90000"/>
          </a:bodyPr>
          <a:lstStyle/>
          <a:p>
            <a:r>
              <a:rPr lang="en-US" dirty="0"/>
              <a:t>Example: Single Perceptron with Sigmoid Activation</a:t>
            </a:r>
          </a:p>
        </p:txBody>
      </p:sp>
      <mc:AlternateContent xmlns:mc="http://schemas.openxmlformats.org/markup-compatibility/2006" xmlns:a14="http://schemas.microsoft.com/office/drawing/2010/main">
        <mc:Choice Requires="a14">
          <p:sp>
            <p:nvSpPr>
              <p:cNvPr id="13" name="Content Placeholder 12">
                <a:extLst>
                  <a:ext uri="{FF2B5EF4-FFF2-40B4-BE49-F238E27FC236}">
                    <a16:creationId xmlns:a16="http://schemas.microsoft.com/office/drawing/2014/main" id="{D6BC5D20-3752-68D0-2485-95FAD4ECA45B}"/>
                  </a:ext>
                </a:extLst>
              </p:cNvPr>
              <p:cNvSpPr>
                <a:spLocks noGrp="1"/>
              </p:cNvSpPr>
              <p:nvPr>
                <p:ph idx="1"/>
              </p:nvPr>
            </p:nvSpPr>
            <p:spPr/>
            <p:txBody>
              <a:bodyPr/>
              <a:lstStyle/>
              <a:p>
                <a:r>
                  <a:rPr lang="en-US" dirty="0">
                    <a:latin typeface="Arial" panose="020B0604020202020204" pitchFamily="34" charset="0"/>
                  </a:rPr>
                  <a:t>Another example: </a:t>
                </a:r>
                <a14:m>
                  <m:oMath xmlns:m="http://schemas.openxmlformats.org/officeDocument/2006/math">
                    <m:r>
                      <a:rPr lang="en-US" i="1">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𝑤</m:t>
                        </m:r>
                        <m:r>
                          <a:rPr lang="en-US" i="1">
                            <a:latin typeface="Cambria Math" panose="02040503050406030204" pitchFamily="18" charset="0"/>
                          </a:rPr>
                          <m:t>,</m:t>
                        </m:r>
                        <m:r>
                          <a:rPr lang="en-US" i="1">
                            <a:latin typeface="Cambria Math" panose="02040503050406030204" pitchFamily="18" charset="0"/>
                          </a:rPr>
                          <m:t>𝑥</m:t>
                        </m:r>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1+</m:t>
                        </m:r>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m:t>
                            </m:r>
                            <m:r>
                              <a:rPr lang="en-US" i="1">
                                <a:latin typeface="Cambria Math" panose="02040503050406030204" pitchFamily="18" charset="0"/>
                              </a:rPr>
                              <m:t>𝑧</m:t>
                            </m:r>
                          </m:sup>
                        </m:sSup>
                      </m:den>
                    </m:f>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1+</m:t>
                        </m:r>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2</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0</m:t>
                                    </m:r>
                                  </m:sub>
                                </m:sSub>
                              </m:e>
                            </m:d>
                          </m:sup>
                        </m:sSup>
                      </m:den>
                    </m:f>
                  </m:oMath>
                </a14:m>
                <a:endParaRPr lang="en-US" dirty="0"/>
              </a:p>
            </p:txBody>
          </p:sp>
        </mc:Choice>
        <mc:Fallback xmlns="">
          <p:sp>
            <p:nvSpPr>
              <p:cNvPr id="13" name="Content Placeholder 12">
                <a:extLst>
                  <a:ext uri="{FF2B5EF4-FFF2-40B4-BE49-F238E27FC236}">
                    <a16:creationId xmlns:a16="http://schemas.microsoft.com/office/drawing/2014/main" id="{D6BC5D20-3752-68D0-2485-95FAD4ECA45B}"/>
                  </a:ext>
                </a:extLst>
              </p:cNvPr>
              <p:cNvSpPr>
                <a:spLocks noGrp="1" noRot="1" noChangeAspect="1" noMove="1" noResize="1" noEditPoints="1" noAdjustHandles="1" noChangeArrowheads="1" noChangeShapeType="1" noTextEdit="1"/>
              </p:cNvSpPr>
              <p:nvPr>
                <p:ph idx="1"/>
              </p:nvPr>
            </p:nvSpPr>
            <p:spPr>
              <a:blipFill>
                <a:blip r:embed="rId6"/>
                <a:stretch>
                  <a:fillRect l="-1474" t="-971"/>
                </a:stretch>
              </a:blipFill>
            </p:spPr>
            <p:txBody>
              <a:bodyPr/>
              <a:lstStyle/>
              <a:p>
                <a:r>
                  <a:rPr lang="en-US">
                    <a:noFill/>
                  </a:rPr>
                  <a:t> </a:t>
                </a:r>
              </a:p>
            </p:txBody>
          </p:sp>
        </mc:Fallback>
      </mc:AlternateContent>
      <p:sp>
        <p:nvSpPr>
          <p:cNvPr id="10" name="Date Placeholder 3">
            <a:extLst>
              <a:ext uri="{FF2B5EF4-FFF2-40B4-BE49-F238E27FC236}">
                <a16:creationId xmlns:a16="http://schemas.microsoft.com/office/drawing/2014/main" id="{CCB2257F-4114-D1B7-CF30-1F05042CD74E}"/>
              </a:ext>
            </a:extLst>
          </p:cNvPr>
          <p:cNvSpPr>
            <a:spLocks noGrp="1"/>
          </p:cNvSpPr>
          <p:nvPr>
            <p:ph type="dt" sz="half" idx="10"/>
          </p:nvPr>
        </p:nvSpPr>
        <p:spPr/>
        <p:txBody>
          <a:bodyPr/>
          <a:lstStyle/>
          <a:p>
            <a:endParaRPr lang="en-US" dirty="0"/>
          </a:p>
        </p:txBody>
      </p:sp>
      <p:sp>
        <p:nvSpPr>
          <p:cNvPr id="11" name="Footer Placeholder 4">
            <a:extLst>
              <a:ext uri="{FF2B5EF4-FFF2-40B4-BE49-F238E27FC236}">
                <a16:creationId xmlns:a16="http://schemas.microsoft.com/office/drawing/2014/main" id="{7AB85986-649C-A888-205A-22AE57F00436}"/>
              </a:ext>
            </a:extLst>
          </p:cNvPr>
          <p:cNvSpPr>
            <a:spLocks noGrp="1"/>
          </p:cNvSpPr>
          <p:nvPr>
            <p:ph type="ftr" sz="quarter" idx="11"/>
          </p:nvPr>
        </p:nvSpPr>
        <p:spPr/>
        <p:txBody>
          <a:bodyPr/>
          <a:lstStyle/>
          <a:p>
            <a:r>
              <a:rPr lang="en-US"/>
              <a:t>Introduction to AI</a:t>
            </a:r>
          </a:p>
        </p:txBody>
      </p:sp>
      <p:sp>
        <p:nvSpPr>
          <p:cNvPr id="12" name="Slide Number Placeholder 5">
            <a:extLst>
              <a:ext uri="{FF2B5EF4-FFF2-40B4-BE49-F238E27FC236}">
                <a16:creationId xmlns:a16="http://schemas.microsoft.com/office/drawing/2014/main" id="{C9064414-EBCB-8AEE-E095-0F3377A28F4F}"/>
              </a:ext>
            </a:extLst>
          </p:cNvPr>
          <p:cNvSpPr>
            <a:spLocks noGrp="1"/>
          </p:cNvSpPr>
          <p:nvPr>
            <p:ph type="sldNum" sz="quarter" idx="12"/>
          </p:nvPr>
        </p:nvSpPr>
        <p:spPr/>
        <p:txBody>
          <a:bodyPr/>
          <a:lstStyle/>
          <a:p>
            <a:fld id="{B7884E68-CE57-44C0-BE0F-84C629DF22D5}" type="slidenum">
              <a:rPr lang="en-US" smtClean="0"/>
              <a:t>72</a:t>
            </a:fld>
            <a:endParaRPr lang="en-US"/>
          </a:p>
        </p:txBody>
      </p:sp>
      <p:sp>
        <p:nvSpPr>
          <p:cNvPr id="7" name="TextBox 6">
            <a:extLst>
              <a:ext uri="{FF2B5EF4-FFF2-40B4-BE49-F238E27FC236}">
                <a16:creationId xmlns:a16="http://schemas.microsoft.com/office/drawing/2014/main" id="{2A04E7F4-FCFE-C9A2-0C38-1CD185E5A0F1}"/>
              </a:ext>
            </a:extLst>
          </p:cNvPr>
          <p:cNvSpPr txBox="1"/>
          <p:nvPr/>
        </p:nvSpPr>
        <p:spPr>
          <a:xfrm>
            <a:off x="1828802" y="1966878"/>
            <a:ext cx="593432" cy="369332"/>
          </a:xfrm>
          <a:prstGeom prst="rect">
            <a:avLst/>
          </a:prstGeom>
          <a:noFill/>
        </p:spPr>
        <p:txBody>
          <a:bodyPr wrap="none" rtlCol="0">
            <a:spAutoFit/>
          </a:bodyPr>
          <a:lstStyle/>
          <a:p>
            <a:r>
              <a:rPr lang="en-US" dirty="0">
                <a:solidFill>
                  <a:srgbClr val="00B050"/>
                </a:solidFill>
              </a:rPr>
              <a:t>2.00</a:t>
            </a:r>
          </a:p>
        </p:txBody>
      </p:sp>
      <p:sp>
        <p:nvSpPr>
          <p:cNvPr id="8" name="TextBox 7">
            <a:extLst>
              <a:ext uri="{FF2B5EF4-FFF2-40B4-BE49-F238E27FC236}">
                <a16:creationId xmlns:a16="http://schemas.microsoft.com/office/drawing/2014/main" id="{567667F9-56D3-A7FA-FC66-0B5651CEBF8F}"/>
              </a:ext>
            </a:extLst>
          </p:cNvPr>
          <p:cNvSpPr txBox="1"/>
          <p:nvPr/>
        </p:nvSpPr>
        <p:spPr>
          <a:xfrm>
            <a:off x="1822161" y="2758016"/>
            <a:ext cx="663964" cy="369332"/>
          </a:xfrm>
          <a:prstGeom prst="rect">
            <a:avLst/>
          </a:prstGeom>
          <a:noFill/>
        </p:spPr>
        <p:txBody>
          <a:bodyPr wrap="none" rtlCol="0">
            <a:spAutoFit/>
          </a:bodyPr>
          <a:lstStyle/>
          <a:p>
            <a:r>
              <a:rPr lang="en-US" dirty="0">
                <a:solidFill>
                  <a:srgbClr val="00B050"/>
                </a:solidFill>
              </a:rPr>
              <a:t>-1.00</a:t>
            </a:r>
          </a:p>
        </p:txBody>
      </p:sp>
      <p:sp>
        <p:nvSpPr>
          <p:cNvPr id="16" name="TextBox 15">
            <a:extLst>
              <a:ext uri="{FF2B5EF4-FFF2-40B4-BE49-F238E27FC236}">
                <a16:creationId xmlns:a16="http://schemas.microsoft.com/office/drawing/2014/main" id="{181D9952-05F8-02A1-4375-ED4649F12242}"/>
              </a:ext>
            </a:extLst>
          </p:cNvPr>
          <p:cNvSpPr txBox="1"/>
          <p:nvPr/>
        </p:nvSpPr>
        <p:spPr>
          <a:xfrm>
            <a:off x="1793536" y="3522427"/>
            <a:ext cx="663964" cy="369332"/>
          </a:xfrm>
          <a:prstGeom prst="rect">
            <a:avLst/>
          </a:prstGeom>
          <a:noFill/>
        </p:spPr>
        <p:txBody>
          <a:bodyPr wrap="none" rtlCol="0">
            <a:spAutoFit/>
          </a:bodyPr>
          <a:lstStyle/>
          <a:p>
            <a:r>
              <a:rPr lang="en-US" dirty="0">
                <a:solidFill>
                  <a:srgbClr val="00B050"/>
                </a:solidFill>
              </a:rPr>
              <a:t>-3.00</a:t>
            </a:r>
          </a:p>
        </p:txBody>
      </p:sp>
      <p:sp>
        <p:nvSpPr>
          <p:cNvPr id="17" name="TextBox 16">
            <a:extLst>
              <a:ext uri="{FF2B5EF4-FFF2-40B4-BE49-F238E27FC236}">
                <a16:creationId xmlns:a16="http://schemas.microsoft.com/office/drawing/2014/main" id="{1248438E-1A55-036E-AA05-CF2BABFC5255}"/>
              </a:ext>
            </a:extLst>
          </p:cNvPr>
          <p:cNvSpPr txBox="1"/>
          <p:nvPr/>
        </p:nvSpPr>
        <p:spPr>
          <a:xfrm>
            <a:off x="1828802" y="4445818"/>
            <a:ext cx="663964" cy="369332"/>
          </a:xfrm>
          <a:prstGeom prst="rect">
            <a:avLst/>
          </a:prstGeom>
          <a:noFill/>
        </p:spPr>
        <p:txBody>
          <a:bodyPr wrap="none" rtlCol="0">
            <a:spAutoFit/>
          </a:bodyPr>
          <a:lstStyle/>
          <a:p>
            <a:r>
              <a:rPr lang="en-US" dirty="0">
                <a:solidFill>
                  <a:srgbClr val="00B050"/>
                </a:solidFill>
              </a:rPr>
              <a:t>-2.00</a:t>
            </a:r>
          </a:p>
        </p:txBody>
      </p:sp>
      <p:sp>
        <p:nvSpPr>
          <p:cNvPr id="18" name="TextBox 17">
            <a:extLst>
              <a:ext uri="{FF2B5EF4-FFF2-40B4-BE49-F238E27FC236}">
                <a16:creationId xmlns:a16="http://schemas.microsoft.com/office/drawing/2014/main" id="{85823F97-6836-FCA1-FF3C-AB1A9A25D0E6}"/>
              </a:ext>
            </a:extLst>
          </p:cNvPr>
          <p:cNvSpPr txBox="1"/>
          <p:nvPr/>
        </p:nvSpPr>
        <p:spPr>
          <a:xfrm>
            <a:off x="1863145" y="5260515"/>
            <a:ext cx="663964" cy="369332"/>
          </a:xfrm>
          <a:prstGeom prst="rect">
            <a:avLst/>
          </a:prstGeom>
          <a:noFill/>
        </p:spPr>
        <p:txBody>
          <a:bodyPr wrap="none" rtlCol="0">
            <a:spAutoFit/>
          </a:bodyPr>
          <a:lstStyle/>
          <a:p>
            <a:r>
              <a:rPr lang="en-US" dirty="0">
                <a:solidFill>
                  <a:srgbClr val="00B050"/>
                </a:solidFill>
              </a:rPr>
              <a:t>-3.00</a:t>
            </a:r>
          </a:p>
        </p:txBody>
      </p:sp>
      <p:sp>
        <p:nvSpPr>
          <p:cNvPr id="9" name="TextBox 8">
            <a:extLst>
              <a:ext uri="{FF2B5EF4-FFF2-40B4-BE49-F238E27FC236}">
                <a16:creationId xmlns:a16="http://schemas.microsoft.com/office/drawing/2014/main" id="{9263CC86-54B7-7069-726D-066C37FF5A35}"/>
              </a:ext>
            </a:extLst>
          </p:cNvPr>
          <p:cNvSpPr txBox="1"/>
          <p:nvPr/>
        </p:nvSpPr>
        <p:spPr>
          <a:xfrm>
            <a:off x="3325165" y="2388684"/>
            <a:ext cx="663964" cy="369332"/>
          </a:xfrm>
          <a:prstGeom prst="rect">
            <a:avLst/>
          </a:prstGeom>
          <a:noFill/>
        </p:spPr>
        <p:txBody>
          <a:bodyPr wrap="none" rtlCol="0">
            <a:spAutoFit/>
          </a:bodyPr>
          <a:lstStyle/>
          <a:p>
            <a:r>
              <a:rPr lang="en-US" dirty="0">
                <a:solidFill>
                  <a:srgbClr val="00B050"/>
                </a:solidFill>
              </a:rPr>
              <a:t>-2.00</a:t>
            </a:r>
          </a:p>
        </p:txBody>
      </p:sp>
      <p:sp>
        <p:nvSpPr>
          <p:cNvPr id="14" name="TextBox 13">
            <a:extLst>
              <a:ext uri="{FF2B5EF4-FFF2-40B4-BE49-F238E27FC236}">
                <a16:creationId xmlns:a16="http://schemas.microsoft.com/office/drawing/2014/main" id="{1D6D6BF5-A76C-2F97-1097-9C06FE749849}"/>
              </a:ext>
            </a:extLst>
          </p:cNvPr>
          <p:cNvSpPr txBox="1"/>
          <p:nvPr/>
        </p:nvSpPr>
        <p:spPr>
          <a:xfrm>
            <a:off x="3219452" y="3976331"/>
            <a:ext cx="593432" cy="369332"/>
          </a:xfrm>
          <a:prstGeom prst="rect">
            <a:avLst/>
          </a:prstGeom>
          <a:noFill/>
        </p:spPr>
        <p:txBody>
          <a:bodyPr wrap="none" rtlCol="0">
            <a:spAutoFit/>
          </a:bodyPr>
          <a:lstStyle/>
          <a:p>
            <a:r>
              <a:rPr lang="en-US" dirty="0">
                <a:solidFill>
                  <a:srgbClr val="00B050"/>
                </a:solidFill>
              </a:rPr>
              <a:t>6.00</a:t>
            </a:r>
          </a:p>
        </p:txBody>
      </p:sp>
      <p:sp>
        <p:nvSpPr>
          <p:cNvPr id="19" name="TextBox 18">
            <a:extLst>
              <a:ext uri="{FF2B5EF4-FFF2-40B4-BE49-F238E27FC236}">
                <a16:creationId xmlns:a16="http://schemas.microsoft.com/office/drawing/2014/main" id="{8DAB8B16-8F45-AD1B-9BB9-50800D62F7C1}"/>
              </a:ext>
            </a:extLst>
          </p:cNvPr>
          <p:cNvSpPr txBox="1"/>
          <p:nvPr/>
        </p:nvSpPr>
        <p:spPr>
          <a:xfrm>
            <a:off x="4553489" y="3066317"/>
            <a:ext cx="593432" cy="369332"/>
          </a:xfrm>
          <a:prstGeom prst="rect">
            <a:avLst/>
          </a:prstGeom>
          <a:noFill/>
        </p:spPr>
        <p:txBody>
          <a:bodyPr wrap="none" rtlCol="0">
            <a:spAutoFit/>
          </a:bodyPr>
          <a:lstStyle/>
          <a:p>
            <a:r>
              <a:rPr lang="en-US" dirty="0">
                <a:solidFill>
                  <a:srgbClr val="00B050"/>
                </a:solidFill>
              </a:rPr>
              <a:t>4.00</a:t>
            </a:r>
          </a:p>
        </p:txBody>
      </p:sp>
      <p:sp>
        <p:nvSpPr>
          <p:cNvPr id="20" name="TextBox 19">
            <a:extLst>
              <a:ext uri="{FF2B5EF4-FFF2-40B4-BE49-F238E27FC236}">
                <a16:creationId xmlns:a16="http://schemas.microsoft.com/office/drawing/2014/main" id="{70312291-8129-288C-099D-13A9B9E5616C}"/>
              </a:ext>
            </a:extLst>
          </p:cNvPr>
          <p:cNvSpPr txBox="1"/>
          <p:nvPr/>
        </p:nvSpPr>
        <p:spPr>
          <a:xfrm>
            <a:off x="6854632" y="3978594"/>
            <a:ext cx="663964" cy="369332"/>
          </a:xfrm>
          <a:prstGeom prst="rect">
            <a:avLst/>
          </a:prstGeom>
          <a:noFill/>
        </p:spPr>
        <p:txBody>
          <a:bodyPr wrap="none" rtlCol="0">
            <a:spAutoFit/>
          </a:bodyPr>
          <a:lstStyle/>
          <a:p>
            <a:r>
              <a:rPr lang="en-US" dirty="0">
                <a:solidFill>
                  <a:srgbClr val="00B050"/>
                </a:solidFill>
              </a:rPr>
              <a:t>-1.00</a:t>
            </a:r>
          </a:p>
        </p:txBody>
      </p:sp>
      <p:sp>
        <p:nvSpPr>
          <p:cNvPr id="21" name="TextBox 20">
            <a:extLst>
              <a:ext uri="{FF2B5EF4-FFF2-40B4-BE49-F238E27FC236}">
                <a16:creationId xmlns:a16="http://schemas.microsoft.com/office/drawing/2014/main" id="{78A919D6-326A-8047-1504-CBD09AFDD096}"/>
              </a:ext>
            </a:extLst>
          </p:cNvPr>
          <p:cNvSpPr txBox="1"/>
          <p:nvPr/>
        </p:nvSpPr>
        <p:spPr>
          <a:xfrm>
            <a:off x="5665398" y="3947481"/>
            <a:ext cx="593432" cy="369332"/>
          </a:xfrm>
          <a:prstGeom prst="rect">
            <a:avLst/>
          </a:prstGeom>
          <a:noFill/>
        </p:spPr>
        <p:txBody>
          <a:bodyPr wrap="none" rtlCol="0">
            <a:spAutoFit/>
          </a:bodyPr>
          <a:lstStyle/>
          <a:p>
            <a:r>
              <a:rPr lang="en-US" dirty="0">
                <a:solidFill>
                  <a:srgbClr val="00B050"/>
                </a:solidFill>
              </a:rPr>
              <a:t>1.00</a:t>
            </a:r>
          </a:p>
        </p:txBody>
      </p:sp>
      <p:sp>
        <p:nvSpPr>
          <p:cNvPr id="22" name="TextBox 21">
            <a:extLst>
              <a:ext uri="{FF2B5EF4-FFF2-40B4-BE49-F238E27FC236}">
                <a16:creationId xmlns:a16="http://schemas.microsoft.com/office/drawing/2014/main" id="{FCC6A1DA-A3D1-19F1-5171-51BE0C75F703}"/>
              </a:ext>
            </a:extLst>
          </p:cNvPr>
          <p:cNvSpPr txBox="1"/>
          <p:nvPr/>
        </p:nvSpPr>
        <p:spPr>
          <a:xfrm>
            <a:off x="7962806" y="3976331"/>
            <a:ext cx="593432" cy="369332"/>
          </a:xfrm>
          <a:prstGeom prst="rect">
            <a:avLst/>
          </a:prstGeom>
          <a:noFill/>
        </p:spPr>
        <p:txBody>
          <a:bodyPr wrap="none" rtlCol="0">
            <a:spAutoFit/>
          </a:bodyPr>
          <a:lstStyle/>
          <a:p>
            <a:r>
              <a:rPr lang="en-US" dirty="0">
                <a:solidFill>
                  <a:srgbClr val="00B050"/>
                </a:solidFill>
              </a:rPr>
              <a:t>0.37</a:t>
            </a:r>
          </a:p>
        </p:txBody>
      </p:sp>
      <p:sp>
        <p:nvSpPr>
          <p:cNvPr id="23" name="TextBox 22">
            <a:extLst>
              <a:ext uri="{FF2B5EF4-FFF2-40B4-BE49-F238E27FC236}">
                <a16:creationId xmlns:a16="http://schemas.microsoft.com/office/drawing/2014/main" id="{E0626DE1-614A-E46B-3927-3CDAD4ED15D9}"/>
              </a:ext>
            </a:extLst>
          </p:cNvPr>
          <p:cNvSpPr txBox="1"/>
          <p:nvPr/>
        </p:nvSpPr>
        <p:spPr>
          <a:xfrm>
            <a:off x="9110667" y="3976331"/>
            <a:ext cx="593432" cy="369332"/>
          </a:xfrm>
          <a:prstGeom prst="rect">
            <a:avLst/>
          </a:prstGeom>
          <a:noFill/>
        </p:spPr>
        <p:txBody>
          <a:bodyPr wrap="none" rtlCol="0">
            <a:spAutoFit/>
          </a:bodyPr>
          <a:lstStyle/>
          <a:p>
            <a:r>
              <a:rPr lang="en-US" dirty="0">
                <a:solidFill>
                  <a:srgbClr val="00B050"/>
                </a:solidFill>
              </a:rPr>
              <a:t>1.37</a:t>
            </a:r>
          </a:p>
        </p:txBody>
      </p:sp>
      <p:sp>
        <p:nvSpPr>
          <p:cNvPr id="24" name="TextBox 23">
            <a:extLst>
              <a:ext uri="{FF2B5EF4-FFF2-40B4-BE49-F238E27FC236}">
                <a16:creationId xmlns:a16="http://schemas.microsoft.com/office/drawing/2014/main" id="{A6A4BC33-AE3A-6B30-1478-7A73FCBD4A80}"/>
              </a:ext>
            </a:extLst>
          </p:cNvPr>
          <p:cNvSpPr txBox="1"/>
          <p:nvPr/>
        </p:nvSpPr>
        <p:spPr>
          <a:xfrm>
            <a:off x="10134604" y="3962391"/>
            <a:ext cx="593432" cy="369332"/>
          </a:xfrm>
          <a:prstGeom prst="rect">
            <a:avLst/>
          </a:prstGeom>
          <a:noFill/>
        </p:spPr>
        <p:txBody>
          <a:bodyPr wrap="none" rtlCol="0">
            <a:spAutoFit/>
          </a:bodyPr>
          <a:lstStyle/>
          <a:p>
            <a:r>
              <a:rPr lang="en-US" dirty="0">
                <a:solidFill>
                  <a:srgbClr val="00B050"/>
                </a:solidFill>
              </a:rPr>
              <a:t>0.73</a:t>
            </a:r>
          </a:p>
        </p:txBody>
      </p:sp>
      <p:sp>
        <p:nvSpPr>
          <p:cNvPr id="26" name="TextBox 25">
            <a:extLst>
              <a:ext uri="{FF2B5EF4-FFF2-40B4-BE49-F238E27FC236}">
                <a16:creationId xmlns:a16="http://schemas.microsoft.com/office/drawing/2014/main" id="{E030AD1A-4962-3C87-BD98-C17056C4000A}"/>
              </a:ext>
            </a:extLst>
          </p:cNvPr>
          <p:cNvSpPr txBox="1"/>
          <p:nvPr/>
        </p:nvSpPr>
        <p:spPr>
          <a:xfrm>
            <a:off x="10164116" y="4316912"/>
            <a:ext cx="593432" cy="369332"/>
          </a:xfrm>
          <a:prstGeom prst="rect">
            <a:avLst/>
          </a:prstGeom>
          <a:noFill/>
        </p:spPr>
        <p:txBody>
          <a:bodyPr wrap="none" rtlCol="0">
            <a:spAutoFit/>
          </a:bodyPr>
          <a:lstStyle/>
          <a:p>
            <a:r>
              <a:rPr lang="en-US" dirty="0">
                <a:solidFill>
                  <a:srgbClr val="CC0000"/>
                </a:solidFill>
              </a:rPr>
              <a:t>1.00</a:t>
            </a: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401E0632-FADD-8B8B-58EF-F7A59DD20786}"/>
                  </a:ext>
                </a:extLst>
              </p:cNvPr>
              <p:cNvSpPr txBox="1"/>
              <p:nvPr/>
            </p:nvSpPr>
            <p:spPr>
              <a:xfrm>
                <a:off x="7338663" y="2920131"/>
                <a:ext cx="2152128" cy="461665"/>
              </a:xfrm>
              <a:prstGeom prst="rect">
                <a:avLst/>
              </a:prstGeom>
              <a:noFill/>
            </p:spPr>
            <p:txBody>
              <a:bodyPr wrap="none" rtlCol="0">
                <a:spAutoFit/>
              </a:bodyPr>
              <a:lstStyle/>
              <a:p>
                <a14:m>
                  <m:oMath xmlns:m="http://schemas.openxmlformats.org/officeDocument/2006/math">
                    <m:d>
                      <m:dPr>
                        <m:ctrlPr>
                          <a:rPr lang="en-US" sz="240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0.20</m:t>
                        </m:r>
                      </m:e>
                    </m:d>
                  </m:oMath>
                </a14:m>
                <a:r>
                  <a:rPr lang="en-US" sz="2400" i="0" dirty="0">
                    <a:latin typeface="+mj-lt"/>
                    <a:ea typeface="Cambria Math" panose="02040503050406030204" pitchFamily="18" charset="0"/>
                  </a:rPr>
                  <a:t>(1)</a:t>
                </a:r>
                <a:r>
                  <a:rPr lang="en-US" sz="2400" dirty="0">
                    <a:latin typeface="Cambria Math" panose="02040503050406030204" pitchFamily="18" charset="0"/>
                    <a:ea typeface="Cambria Math" panose="02040503050406030204" pitchFamily="18" charset="0"/>
                  </a:rPr>
                  <a:t>=0.20</a:t>
                </a:r>
              </a:p>
            </p:txBody>
          </p:sp>
        </mc:Choice>
        <mc:Fallback xmlns="">
          <p:sp>
            <p:nvSpPr>
              <p:cNvPr id="27" name="TextBox 26">
                <a:extLst>
                  <a:ext uri="{FF2B5EF4-FFF2-40B4-BE49-F238E27FC236}">
                    <a16:creationId xmlns:a16="http://schemas.microsoft.com/office/drawing/2014/main" id="{401E0632-FADD-8B8B-58EF-F7A59DD20786}"/>
                  </a:ext>
                </a:extLst>
              </p:cNvPr>
              <p:cNvSpPr txBox="1">
                <a:spLocks noRot="1" noChangeAspect="1" noMove="1" noResize="1" noEditPoints="1" noAdjustHandles="1" noChangeArrowheads="1" noChangeShapeType="1" noTextEdit="1"/>
              </p:cNvSpPr>
              <p:nvPr/>
            </p:nvSpPr>
            <p:spPr>
              <a:xfrm>
                <a:off x="7338663" y="2920131"/>
                <a:ext cx="2152128" cy="461665"/>
              </a:xfrm>
              <a:prstGeom prst="rect">
                <a:avLst/>
              </a:prstGeom>
              <a:blipFill>
                <a:blip r:embed="rId7"/>
                <a:stretch>
                  <a:fillRect t="-13158" r="-3399" b="-28947"/>
                </a:stretch>
              </a:blipFill>
            </p:spPr>
            <p:txBody>
              <a:bodyPr/>
              <a:lstStyle/>
              <a:p>
                <a:r>
                  <a:rPr lang="en-US">
                    <a:noFill/>
                  </a:rPr>
                  <a:t> </a:t>
                </a:r>
              </a:p>
            </p:txBody>
          </p:sp>
        </mc:Fallback>
      </mc:AlternateContent>
      <p:sp>
        <p:nvSpPr>
          <p:cNvPr id="28" name="TextBox 27">
            <a:extLst>
              <a:ext uri="{FF2B5EF4-FFF2-40B4-BE49-F238E27FC236}">
                <a16:creationId xmlns:a16="http://schemas.microsoft.com/office/drawing/2014/main" id="{4DA2172D-7DB0-796A-FE53-8786078D348C}"/>
              </a:ext>
            </a:extLst>
          </p:cNvPr>
          <p:cNvSpPr txBox="1"/>
          <p:nvPr/>
        </p:nvSpPr>
        <p:spPr>
          <a:xfrm>
            <a:off x="6540670" y="2110980"/>
            <a:ext cx="1228094" cy="646331"/>
          </a:xfrm>
          <a:prstGeom prst="rect">
            <a:avLst/>
          </a:prstGeom>
          <a:noFill/>
        </p:spPr>
        <p:txBody>
          <a:bodyPr wrap="square" rtlCol="0">
            <a:spAutoFit/>
          </a:bodyPr>
          <a:lstStyle/>
          <a:p>
            <a:pPr algn="ctr"/>
            <a:r>
              <a:rPr lang="en-US" dirty="0">
                <a:solidFill>
                  <a:srgbClr val="FF0000"/>
                </a:solidFill>
              </a:rPr>
              <a:t>Upstream Gradient</a:t>
            </a:r>
          </a:p>
        </p:txBody>
      </p:sp>
      <p:sp>
        <p:nvSpPr>
          <p:cNvPr id="29" name="TextBox 28">
            <a:extLst>
              <a:ext uri="{FF2B5EF4-FFF2-40B4-BE49-F238E27FC236}">
                <a16:creationId xmlns:a16="http://schemas.microsoft.com/office/drawing/2014/main" id="{20B06E1F-6ED3-FEB9-99DE-D785F6B18608}"/>
              </a:ext>
            </a:extLst>
          </p:cNvPr>
          <p:cNvSpPr txBox="1"/>
          <p:nvPr/>
        </p:nvSpPr>
        <p:spPr>
          <a:xfrm>
            <a:off x="7942191" y="2110980"/>
            <a:ext cx="1228094" cy="646331"/>
          </a:xfrm>
          <a:prstGeom prst="rect">
            <a:avLst/>
          </a:prstGeom>
          <a:noFill/>
        </p:spPr>
        <p:txBody>
          <a:bodyPr wrap="square" rtlCol="0">
            <a:spAutoFit/>
          </a:bodyPr>
          <a:lstStyle/>
          <a:p>
            <a:pPr algn="ctr"/>
            <a:r>
              <a:rPr lang="en-US" dirty="0">
                <a:solidFill>
                  <a:srgbClr val="FF0000"/>
                </a:solidFill>
              </a:rPr>
              <a:t>Local Gradient</a:t>
            </a:r>
          </a:p>
        </p:txBody>
      </p:sp>
      <p:sp>
        <p:nvSpPr>
          <p:cNvPr id="30" name="TextBox 29">
            <a:extLst>
              <a:ext uri="{FF2B5EF4-FFF2-40B4-BE49-F238E27FC236}">
                <a16:creationId xmlns:a16="http://schemas.microsoft.com/office/drawing/2014/main" id="{3AAF57C0-5960-BB83-D8C2-BFA12A533ADD}"/>
              </a:ext>
            </a:extLst>
          </p:cNvPr>
          <p:cNvSpPr txBox="1"/>
          <p:nvPr/>
        </p:nvSpPr>
        <p:spPr>
          <a:xfrm>
            <a:off x="9170285" y="2689670"/>
            <a:ext cx="1228094" cy="369332"/>
          </a:xfrm>
          <a:prstGeom prst="rect">
            <a:avLst/>
          </a:prstGeom>
          <a:noFill/>
        </p:spPr>
        <p:txBody>
          <a:bodyPr wrap="square" rtlCol="0">
            <a:spAutoFit/>
          </a:bodyPr>
          <a:lstStyle/>
          <a:p>
            <a:pPr algn="ctr"/>
            <a:r>
              <a:rPr lang="en-US" dirty="0">
                <a:solidFill>
                  <a:srgbClr val="FF0000"/>
                </a:solidFill>
              </a:rPr>
              <a:t>output</a:t>
            </a:r>
          </a:p>
        </p:txBody>
      </p:sp>
      <p:cxnSp>
        <p:nvCxnSpPr>
          <p:cNvPr id="32" name="Straight Arrow Connector 31">
            <a:extLst>
              <a:ext uri="{FF2B5EF4-FFF2-40B4-BE49-F238E27FC236}">
                <a16:creationId xmlns:a16="http://schemas.microsoft.com/office/drawing/2014/main" id="{B582B52D-ACC3-092F-2073-631736AD66EC}"/>
              </a:ext>
            </a:extLst>
          </p:cNvPr>
          <p:cNvCxnSpPr>
            <a:cxnSpLocks/>
            <a:stCxn id="28" idx="2"/>
          </p:cNvCxnSpPr>
          <p:nvPr/>
        </p:nvCxnSpPr>
        <p:spPr>
          <a:xfrm>
            <a:off x="7154717" y="2757311"/>
            <a:ext cx="614047" cy="30169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6A16EC3E-FCD0-9F34-FDAD-992C164FCF43}"/>
              </a:ext>
            </a:extLst>
          </p:cNvPr>
          <p:cNvCxnSpPr>
            <a:cxnSpLocks/>
            <a:endCxn id="27" idx="0"/>
          </p:cNvCxnSpPr>
          <p:nvPr/>
        </p:nvCxnSpPr>
        <p:spPr>
          <a:xfrm flipH="1">
            <a:off x="8414727" y="2773951"/>
            <a:ext cx="132612" cy="14618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72EFC87F-0F80-93FD-A22C-038217816958}"/>
              </a:ext>
            </a:extLst>
          </p:cNvPr>
          <p:cNvSpPr txBox="1"/>
          <p:nvPr/>
        </p:nvSpPr>
        <p:spPr>
          <a:xfrm>
            <a:off x="9081153" y="4310975"/>
            <a:ext cx="663964" cy="369332"/>
          </a:xfrm>
          <a:prstGeom prst="rect">
            <a:avLst/>
          </a:prstGeom>
          <a:noFill/>
        </p:spPr>
        <p:txBody>
          <a:bodyPr wrap="none" rtlCol="0">
            <a:spAutoFit/>
          </a:bodyPr>
          <a:lstStyle/>
          <a:p>
            <a:r>
              <a:rPr lang="en-US" dirty="0">
                <a:solidFill>
                  <a:srgbClr val="CC0000"/>
                </a:solidFill>
              </a:rPr>
              <a:t>-0.53</a:t>
            </a:r>
          </a:p>
        </p:txBody>
      </p:sp>
      <p:sp>
        <p:nvSpPr>
          <p:cNvPr id="3" name="TextBox 2">
            <a:extLst>
              <a:ext uri="{FF2B5EF4-FFF2-40B4-BE49-F238E27FC236}">
                <a16:creationId xmlns:a16="http://schemas.microsoft.com/office/drawing/2014/main" id="{477AE007-C66E-9080-C413-44E78E1612F8}"/>
              </a:ext>
            </a:extLst>
          </p:cNvPr>
          <p:cNvSpPr txBox="1"/>
          <p:nvPr/>
        </p:nvSpPr>
        <p:spPr>
          <a:xfrm>
            <a:off x="7940618" y="4303739"/>
            <a:ext cx="663964" cy="369332"/>
          </a:xfrm>
          <a:prstGeom prst="rect">
            <a:avLst/>
          </a:prstGeom>
          <a:noFill/>
        </p:spPr>
        <p:txBody>
          <a:bodyPr wrap="none" rtlCol="0">
            <a:spAutoFit/>
          </a:bodyPr>
          <a:lstStyle/>
          <a:p>
            <a:r>
              <a:rPr lang="en-US" dirty="0">
                <a:solidFill>
                  <a:srgbClr val="CC0000"/>
                </a:solidFill>
              </a:rPr>
              <a:t>-0.53</a:t>
            </a:r>
          </a:p>
        </p:txBody>
      </p:sp>
      <p:sp>
        <p:nvSpPr>
          <p:cNvPr id="4" name="TextBox 3">
            <a:extLst>
              <a:ext uri="{FF2B5EF4-FFF2-40B4-BE49-F238E27FC236}">
                <a16:creationId xmlns:a16="http://schemas.microsoft.com/office/drawing/2014/main" id="{913115A3-02B7-E6BE-8495-620E38732BB5}"/>
              </a:ext>
            </a:extLst>
          </p:cNvPr>
          <p:cNvSpPr txBox="1"/>
          <p:nvPr/>
        </p:nvSpPr>
        <p:spPr>
          <a:xfrm>
            <a:off x="6815449" y="4326064"/>
            <a:ext cx="663964" cy="369332"/>
          </a:xfrm>
          <a:prstGeom prst="rect">
            <a:avLst/>
          </a:prstGeom>
          <a:noFill/>
        </p:spPr>
        <p:txBody>
          <a:bodyPr wrap="none" rtlCol="0">
            <a:spAutoFit/>
          </a:bodyPr>
          <a:lstStyle/>
          <a:p>
            <a:r>
              <a:rPr lang="en-US" dirty="0">
                <a:solidFill>
                  <a:srgbClr val="CC0000"/>
                </a:solidFill>
              </a:rPr>
              <a:t>-0.20</a:t>
            </a:r>
          </a:p>
        </p:txBody>
      </p:sp>
      <p:sp>
        <p:nvSpPr>
          <p:cNvPr id="31" name="TextBox 30">
            <a:extLst>
              <a:ext uri="{FF2B5EF4-FFF2-40B4-BE49-F238E27FC236}">
                <a16:creationId xmlns:a16="http://schemas.microsoft.com/office/drawing/2014/main" id="{2404A45D-120B-1F6B-5A0A-08A60731ADB0}"/>
              </a:ext>
            </a:extLst>
          </p:cNvPr>
          <p:cNvSpPr txBox="1"/>
          <p:nvPr/>
        </p:nvSpPr>
        <p:spPr>
          <a:xfrm>
            <a:off x="5707275" y="4274425"/>
            <a:ext cx="646331" cy="369332"/>
          </a:xfrm>
          <a:prstGeom prst="rect">
            <a:avLst/>
          </a:prstGeom>
          <a:noFill/>
        </p:spPr>
        <p:txBody>
          <a:bodyPr wrap="none" rtlCol="0">
            <a:spAutoFit/>
          </a:bodyPr>
          <a:lstStyle/>
          <a:p>
            <a:r>
              <a:rPr lang="en-US" dirty="0">
                <a:solidFill>
                  <a:srgbClr val="CC0000"/>
                </a:solidFill>
              </a:rPr>
              <a:t> 0.20</a:t>
            </a:r>
          </a:p>
        </p:txBody>
      </p:sp>
      <p:sp>
        <p:nvSpPr>
          <p:cNvPr id="34" name="TextBox 33">
            <a:extLst>
              <a:ext uri="{FF2B5EF4-FFF2-40B4-BE49-F238E27FC236}">
                <a16:creationId xmlns:a16="http://schemas.microsoft.com/office/drawing/2014/main" id="{48AC6BA3-6F10-2C1B-EB57-FDA44780DE37}"/>
              </a:ext>
            </a:extLst>
          </p:cNvPr>
          <p:cNvSpPr txBox="1"/>
          <p:nvPr/>
        </p:nvSpPr>
        <p:spPr>
          <a:xfrm>
            <a:off x="4376119" y="3381796"/>
            <a:ext cx="646331" cy="369332"/>
          </a:xfrm>
          <a:prstGeom prst="rect">
            <a:avLst/>
          </a:prstGeom>
          <a:noFill/>
        </p:spPr>
        <p:txBody>
          <a:bodyPr wrap="none" rtlCol="0">
            <a:spAutoFit/>
          </a:bodyPr>
          <a:lstStyle/>
          <a:p>
            <a:r>
              <a:rPr lang="en-US" dirty="0">
                <a:solidFill>
                  <a:srgbClr val="CC0000"/>
                </a:solidFill>
              </a:rPr>
              <a:t> 0.20</a:t>
            </a:r>
          </a:p>
        </p:txBody>
      </p:sp>
      <p:sp>
        <p:nvSpPr>
          <p:cNvPr id="35" name="Rectangle 34">
            <a:extLst>
              <a:ext uri="{FF2B5EF4-FFF2-40B4-BE49-F238E27FC236}">
                <a16:creationId xmlns:a16="http://schemas.microsoft.com/office/drawing/2014/main" id="{8234EEB9-5E8E-D359-2A44-6E05D69B0E90}"/>
              </a:ext>
            </a:extLst>
          </p:cNvPr>
          <p:cNvSpPr/>
          <p:nvPr/>
        </p:nvSpPr>
        <p:spPr>
          <a:xfrm>
            <a:off x="9279006" y="5650403"/>
            <a:ext cx="2474843" cy="598962"/>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A9390BE0-DECD-549F-F6D3-1E6945D3540A}"/>
              </a:ext>
            </a:extLst>
          </p:cNvPr>
          <p:cNvSpPr txBox="1"/>
          <p:nvPr/>
        </p:nvSpPr>
        <p:spPr>
          <a:xfrm>
            <a:off x="1907195" y="5565477"/>
            <a:ext cx="646331" cy="369332"/>
          </a:xfrm>
          <a:prstGeom prst="rect">
            <a:avLst/>
          </a:prstGeom>
          <a:noFill/>
        </p:spPr>
        <p:txBody>
          <a:bodyPr wrap="none" rtlCol="0">
            <a:spAutoFit/>
          </a:bodyPr>
          <a:lstStyle/>
          <a:p>
            <a:r>
              <a:rPr lang="en-US" dirty="0">
                <a:solidFill>
                  <a:srgbClr val="CC0000"/>
                </a:solidFill>
              </a:rPr>
              <a:t> 0.20</a:t>
            </a:r>
          </a:p>
        </p:txBody>
      </p:sp>
      <p:sp>
        <p:nvSpPr>
          <p:cNvPr id="6" name="Rectangle 5">
            <a:extLst>
              <a:ext uri="{FF2B5EF4-FFF2-40B4-BE49-F238E27FC236}">
                <a16:creationId xmlns:a16="http://schemas.microsoft.com/office/drawing/2014/main" id="{9EF7E084-B8C8-3A3D-AC6D-82F18E17F05B}"/>
              </a:ext>
            </a:extLst>
          </p:cNvPr>
          <p:cNvSpPr/>
          <p:nvPr/>
        </p:nvSpPr>
        <p:spPr>
          <a:xfrm>
            <a:off x="3200111" y="2388684"/>
            <a:ext cx="1951878" cy="2426466"/>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502558D3-E9A7-D57B-8FDC-94D06C945922}"/>
              </a:ext>
            </a:extLst>
          </p:cNvPr>
          <p:cNvSpPr txBox="1"/>
          <p:nvPr/>
        </p:nvSpPr>
        <p:spPr>
          <a:xfrm>
            <a:off x="3179345" y="2697003"/>
            <a:ext cx="646331" cy="369332"/>
          </a:xfrm>
          <a:prstGeom prst="rect">
            <a:avLst/>
          </a:prstGeom>
          <a:noFill/>
        </p:spPr>
        <p:txBody>
          <a:bodyPr wrap="none" rtlCol="0">
            <a:spAutoFit/>
          </a:bodyPr>
          <a:lstStyle/>
          <a:p>
            <a:r>
              <a:rPr lang="en-US" dirty="0">
                <a:solidFill>
                  <a:srgbClr val="CC0000"/>
                </a:solidFill>
              </a:rPr>
              <a:t> 0.20</a:t>
            </a:r>
          </a:p>
        </p:txBody>
      </p:sp>
      <p:sp>
        <p:nvSpPr>
          <p:cNvPr id="38" name="TextBox 37">
            <a:extLst>
              <a:ext uri="{FF2B5EF4-FFF2-40B4-BE49-F238E27FC236}">
                <a16:creationId xmlns:a16="http://schemas.microsoft.com/office/drawing/2014/main" id="{67682F57-6BBA-7742-E283-F46BEF4BF111}"/>
              </a:ext>
            </a:extLst>
          </p:cNvPr>
          <p:cNvSpPr txBox="1"/>
          <p:nvPr/>
        </p:nvSpPr>
        <p:spPr>
          <a:xfrm>
            <a:off x="3206751" y="4303739"/>
            <a:ext cx="646331" cy="369332"/>
          </a:xfrm>
          <a:prstGeom prst="rect">
            <a:avLst/>
          </a:prstGeom>
          <a:noFill/>
        </p:spPr>
        <p:txBody>
          <a:bodyPr wrap="none" rtlCol="0">
            <a:spAutoFit/>
          </a:bodyPr>
          <a:lstStyle/>
          <a:p>
            <a:r>
              <a:rPr lang="en-US" dirty="0">
                <a:solidFill>
                  <a:srgbClr val="CC0000"/>
                </a:solidFill>
              </a:rPr>
              <a:t> 0.20</a:t>
            </a:r>
          </a:p>
        </p:txBody>
      </p:sp>
      <p:pic>
        <p:nvPicPr>
          <p:cNvPr id="15" name="Picture 14">
            <a:extLst>
              <a:ext uri="{FF2B5EF4-FFF2-40B4-BE49-F238E27FC236}">
                <a16:creationId xmlns:a16="http://schemas.microsoft.com/office/drawing/2014/main" id="{319F0B41-742B-066A-73CC-CB130551BE11}"/>
              </a:ext>
            </a:extLst>
          </p:cNvPr>
          <p:cNvPicPr>
            <a:picLocks noChangeAspect="1"/>
          </p:cNvPicPr>
          <p:nvPr/>
        </p:nvPicPr>
        <p:blipFill>
          <a:blip r:embed="rId8"/>
          <a:stretch>
            <a:fillRect/>
          </a:stretch>
        </p:blipFill>
        <p:spPr>
          <a:xfrm>
            <a:off x="1271587" y="2004222"/>
            <a:ext cx="9515475" cy="3886200"/>
          </a:xfrm>
          <a:prstGeom prst="rect">
            <a:avLst/>
          </a:prstGeom>
        </p:spPr>
      </p:pic>
    </p:spTree>
    <p:extLst>
      <p:ext uri="{BB962C8B-B14F-4D97-AF65-F5344CB8AC3E}">
        <p14:creationId xmlns:p14="http://schemas.microsoft.com/office/powerpoint/2010/main" val="306685663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25" name="Table 25">
                <a:extLst>
                  <a:ext uri="{FF2B5EF4-FFF2-40B4-BE49-F238E27FC236}">
                    <a16:creationId xmlns:a16="http://schemas.microsoft.com/office/drawing/2014/main" id="{55F725B8-8787-EF78-DC2F-751B990CC21E}"/>
                  </a:ext>
                </a:extLst>
              </p:cNvPr>
              <p:cNvGraphicFramePr>
                <a:graphicFrameLocks noGrp="1"/>
              </p:cNvGraphicFramePr>
              <p:nvPr/>
            </p:nvGraphicFramePr>
            <p:xfrm>
              <a:off x="6609680" y="5016945"/>
              <a:ext cx="5240090" cy="1225804"/>
            </p:xfrm>
            <a:graphic>
              <a:graphicData uri="http://schemas.openxmlformats.org/drawingml/2006/table">
                <a:tbl>
                  <a:tblPr firstRow="1" bandRow="1">
                    <a:tableStyleId>{5940675A-B579-460E-94D1-54222C63F5DA}</a:tableStyleId>
                  </a:tblPr>
                  <a:tblGrid>
                    <a:gridCol w="2573090">
                      <a:extLst>
                        <a:ext uri="{9D8B030D-6E8A-4147-A177-3AD203B41FA5}">
                          <a16:colId xmlns:a16="http://schemas.microsoft.com/office/drawing/2014/main" val="848589444"/>
                        </a:ext>
                      </a:extLst>
                    </a:gridCol>
                    <a:gridCol w="2667000">
                      <a:extLst>
                        <a:ext uri="{9D8B030D-6E8A-4147-A177-3AD203B41FA5}">
                          <a16:colId xmlns:a16="http://schemas.microsoft.com/office/drawing/2014/main" val="3912063689"/>
                        </a:ext>
                      </a:extLst>
                    </a:gridCol>
                  </a:tblGrid>
                  <a:tr h="370840">
                    <a:tc>
                      <a:txBody>
                        <a:bodyPr/>
                        <a:lstStyle/>
                        <a:p>
                          <a:pPr/>
                          <a14:m>
                            <m:oMathPara xmlns:m="http://schemas.openxmlformats.org/officeDocument/2006/math">
                              <m:oMathParaPr>
                                <m:jc m:val="centerGroup"/>
                              </m:oMathParaPr>
                              <m:oMath xmlns:m="http://schemas.openxmlformats.org/officeDocument/2006/math">
                                <m:r>
                                  <a:rPr lang="en-US" b="1" smtClean="0">
                                    <a:latin typeface="Cambria Math" panose="02040503050406030204" pitchFamily="18" charset="0"/>
                                  </a:rPr>
                                  <m:t>𝒇</m:t>
                                </m:r>
                                <m:d>
                                  <m:dPr>
                                    <m:ctrlPr>
                                      <a:rPr lang="en-US" b="1" i="1" smtClean="0">
                                        <a:latin typeface="Cambria Math" panose="02040503050406030204" pitchFamily="18" charset="0"/>
                                      </a:rPr>
                                    </m:ctrlPr>
                                  </m:dPr>
                                  <m:e>
                                    <m:r>
                                      <a:rPr lang="en-US" b="1" smtClean="0">
                                        <a:latin typeface="Cambria Math" panose="02040503050406030204" pitchFamily="18" charset="0"/>
                                      </a:rPr>
                                      <m:t>𝒙</m:t>
                                    </m:r>
                                  </m:e>
                                </m:d>
                                <m:r>
                                  <a:rPr lang="en-US" b="1" smtClean="0">
                                    <a:latin typeface="Cambria Math" panose="02040503050406030204" pitchFamily="18" charset="0"/>
                                  </a:rPr>
                                  <m:t>=</m:t>
                                </m:r>
                                <m:sSup>
                                  <m:sSupPr>
                                    <m:ctrlPr>
                                      <a:rPr lang="en-US" b="1" i="1" smtClean="0">
                                        <a:latin typeface="Cambria Math" panose="02040503050406030204" pitchFamily="18" charset="0"/>
                                      </a:rPr>
                                    </m:ctrlPr>
                                  </m:sSupPr>
                                  <m:e>
                                    <m:r>
                                      <a:rPr lang="en-US" b="1" smtClean="0">
                                        <a:latin typeface="Cambria Math" panose="02040503050406030204" pitchFamily="18" charset="0"/>
                                      </a:rPr>
                                      <m:t>𝒆</m:t>
                                    </m:r>
                                  </m:e>
                                  <m:sup>
                                    <m:r>
                                      <a:rPr lang="en-US" b="1" smtClean="0">
                                        <a:latin typeface="Cambria Math" panose="02040503050406030204" pitchFamily="18" charset="0"/>
                                      </a:rPr>
                                      <m:t>𝒙</m:t>
                                    </m:r>
                                  </m:sup>
                                </m:sSup>
                                <m:r>
                                  <a:rPr lang="en-US" b="1" smtClean="0">
                                    <a:latin typeface="Cambria Math" panose="02040503050406030204" pitchFamily="18" charset="0"/>
                                  </a:rPr>
                                  <m:t> → </m:t>
                                </m:r>
                                <m:f>
                                  <m:fPr>
                                    <m:ctrlPr>
                                      <a:rPr lang="en-US" b="1" i="1" smtClean="0">
                                        <a:latin typeface="Cambria Math" panose="02040503050406030204" pitchFamily="18" charset="0"/>
                                      </a:rPr>
                                    </m:ctrlPr>
                                  </m:fPr>
                                  <m:num>
                                    <m:r>
                                      <a:rPr lang="en-US" b="1" smtClean="0">
                                        <a:latin typeface="Cambria Math" panose="02040503050406030204" pitchFamily="18" charset="0"/>
                                      </a:rPr>
                                      <m:t>𝒅𝒇</m:t>
                                    </m:r>
                                  </m:num>
                                  <m:den>
                                    <m:r>
                                      <a:rPr lang="en-US" b="1" smtClean="0">
                                        <a:latin typeface="Cambria Math" panose="02040503050406030204" pitchFamily="18" charset="0"/>
                                      </a:rPr>
                                      <m:t>𝒅𝒙</m:t>
                                    </m:r>
                                  </m:den>
                                </m:f>
                                <m:r>
                                  <a:rPr lang="en-US" b="1" smtClean="0">
                                    <a:latin typeface="Cambria Math" panose="02040503050406030204" pitchFamily="18" charset="0"/>
                                  </a:rPr>
                                  <m:t>=</m:t>
                                </m:r>
                                <m:sSup>
                                  <m:sSupPr>
                                    <m:ctrlPr>
                                      <a:rPr lang="en-US" b="1" i="1" smtClean="0">
                                        <a:latin typeface="Cambria Math" panose="02040503050406030204" pitchFamily="18" charset="0"/>
                                      </a:rPr>
                                    </m:ctrlPr>
                                  </m:sSupPr>
                                  <m:e>
                                    <m:r>
                                      <a:rPr lang="en-US" b="1" smtClean="0">
                                        <a:latin typeface="Cambria Math" panose="02040503050406030204" pitchFamily="18" charset="0"/>
                                      </a:rPr>
                                      <m:t>𝒆</m:t>
                                    </m:r>
                                  </m:e>
                                  <m:sup>
                                    <m:r>
                                      <a:rPr lang="en-US" b="1" smtClean="0">
                                        <a:latin typeface="Cambria Math" panose="02040503050406030204" pitchFamily="18" charset="0"/>
                                      </a:rPr>
                                      <m:t>𝒙</m:t>
                                    </m:r>
                                  </m:sup>
                                </m:sSup>
                              </m:oMath>
                            </m:oMathPara>
                          </a14:m>
                          <a:endParaRPr lang="en-US" dirty="0"/>
                        </a:p>
                      </a:txBody>
                      <a:tcPr/>
                    </a:tc>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1" smtClean="0">
                                    <a:latin typeface="Cambria Math" panose="02040503050406030204" pitchFamily="18" charset="0"/>
                                  </a:rPr>
                                  <m:t>𝒇</m:t>
                                </m:r>
                                <m:d>
                                  <m:dPr>
                                    <m:ctrlPr>
                                      <a:rPr lang="en-US" b="1" i="1" smtClean="0">
                                        <a:latin typeface="Cambria Math" panose="02040503050406030204" pitchFamily="18" charset="0"/>
                                      </a:rPr>
                                    </m:ctrlPr>
                                  </m:dPr>
                                  <m:e>
                                    <m:r>
                                      <a:rPr lang="en-US" b="1" smtClean="0">
                                        <a:latin typeface="Cambria Math" panose="02040503050406030204" pitchFamily="18" charset="0"/>
                                      </a:rPr>
                                      <m:t>𝒙</m:t>
                                    </m:r>
                                  </m:e>
                                </m:d>
                                <m:r>
                                  <a:rPr lang="en-US" b="1" smtClean="0">
                                    <a:latin typeface="Cambria Math" panose="02040503050406030204" pitchFamily="18" charset="0"/>
                                  </a:rPr>
                                  <m:t>=</m:t>
                                </m:r>
                                <m:f>
                                  <m:fPr>
                                    <m:ctrlPr>
                                      <a:rPr lang="en-US" b="1" i="1" smtClean="0">
                                        <a:latin typeface="Cambria Math" panose="02040503050406030204" pitchFamily="18" charset="0"/>
                                      </a:rPr>
                                    </m:ctrlPr>
                                  </m:fPr>
                                  <m:num>
                                    <m:r>
                                      <a:rPr lang="en-US" b="1" smtClean="0">
                                        <a:latin typeface="Cambria Math" panose="02040503050406030204" pitchFamily="18" charset="0"/>
                                      </a:rPr>
                                      <m:t>𝟏</m:t>
                                    </m:r>
                                  </m:num>
                                  <m:den>
                                    <m:r>
                                      <a:rPr lang="en-US" b="1" smtClean="0">
                                        <a:latin typeface="Cambria Math" panose="02040503050406030204" pitchFamily="18" charset="0"/>
                                      </a:rPr>
                                      <m:t>𝒙</m:t>
                                    </m:r>
                                  </m:den>
                                </m:f>
                                <m:r>
                                  <a:rPr lang="en-US" b="1" smtClean="0">
                                    <a:latin typeface="Cambria Math" panose="02040503050406030204" pitchFamily="18" charset="0"/>
                                  </a:rPr>
                                  <m:t>→ </m:t>
                                </m:r>
                                <m:f>
                                  <m:fPr>
                                    <m:ctrlPr>
                                      <a:rPr lang="en-US" b="1" i="1" smtClean="0">
                                        <a:latin typeface="Cambria Math" panose="02040503050406030204" pitchFamily="18" charset="0"/>
                                      </a:rPr>
                                    </m:ctrlPr>
                                  </m:fPr>
                                  <m:num>
                                    <m:r>
                                      <a:rPr lang="en-US" b="1" smtClean="0">
                                        <a:latin typeface="Cambria Math" panose="02040503050406030204" pitchFamily="18" charset="0"/>
                                      </a:rPr>
                                      <m:t>𝒅𝒇</m:t>
                                    </m:r>
                                  </m:num>
                                  <m:den>
                                    <m:r>
                                      <a:rPr lang="en-US" b="1" smtClean="0">
                                        <a:latin typeface="Cambria Math" panose="02040503050406030204" pitchFamily="18" charset="0"/>
                                      </a:rPr>
                                      <m:t>𝒅𝒙</m:t>
                                    </m:r>
                                  </m:den>
                                </m:f>
                                <m:r>
                                  <a:rPr lang="en-US" b="1" smtClean="0">
                                    <a:latin typeface="Cambria Math" panose="02040503050406030204" pitchFamily="18" charset="0"/>
                                  </a:rPr>
                                  <m:t>=−</m:t>
                                </m:r>
                                <m:f>
                                  <m:fPr>
                                    <m:ctrlPr>
                                      <a:rPr lang="en-US" b="1" i="1" smtClean="0">
                                        <a:latin typeface="Cambria Math" panose="02040503050406030204" pitchFamily="18" charset="0"/>
                                      </a:rPr>
                                    </m:ctrlPr>
                                  </m:fPr>
                                  <m:num>
                                    <m:r>
                                      <a:rPr lang="en-US" b="1" smtClean="0">
                                        <a:latin typeface="Cambria Math" panose="02040503050406030204" pitchFamily="18" charset="0"/>
                                      </a:rPr>
                                      <m:t>𝟏</m:t>
                                    </m:r>
                                  </m:num>
                                  <m:den>
                                    <m:sSup>
                                      <m:sSupPr>
                                        <m:ctrlPr>
                                          <a:rPr lang="en-US" b="1" i="1" smtClean="0">
                                            <a:latin typeface="Cambria Math" panose="02040503050406030204" pitchFamily="18" charset="0"/>
                                          </a:rPr>
                                        </m:ctrlPr>
                                      </m:sSupPr>
                                      <m:e>
                                        <m:r>
                                          <a:rPr lang="en-US" b="1" smtClean="0">
                                            <a:latin typeface="Cambria Math" panose="02040503050406030204" pitchFamily="18" charset="0"/>
                                          </a:rPr>
                                          <m:t>𝒙</m:t>
                                        </m:r>
                                      </m:e>
                                      <m:sup>
                                        <m:r>
                                          <a:rPr lang="en-US" b="1" smtClean="0">
                                            <a:latin typeface="Cambria Math" panose="02040503050406030204" pitchFamily="18" charset="0"/>
                                          </a:rPr>
                                          <m:t>𝟐</m:t>
                                        </m:r>
                                      </m:sup>
                                    </m:sSup>
                                  </m:den>
                                </m:f>
                              </m:oMath>
                            </m:oMathPara>
                          </a14:m>
                          <a:endParaRPr lang="en-US" dirty="0"/>
                        </a:p>
                      </a:txBody>
                      <a:tcPr/>
                    </a:tc>
                    <a:extLst>
                      <a:ext uri="{0D108BD9-81ED-4DB2-BD59-A6C34878D82A}">
                        <a16:rowId xmlns:a16="http://schemas.microsoft.com/office/drawing/2014/main" val="2177242509"/>
                      </a:ext>
                    </a:extLst>
                  </a:tr>
                  <a:tr h="370840">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1" smtClean="0">
                                    <a:latin typeface="Cambria Math" panose="02040503050406030204" pitchFamily="18" charset="0"/>
                                  </a:rPr>
                                  <m:t>𝒇</m:t>
                                </m:r>
                                <m:d>
                                  <m:dPr>
                                    <m:ctrlPr>
                                      <a:rPr lang="en-US" b="1" i="1" smtClean="0">
                                        <a:latin typeface="Cambria Math" panose="02040503050406030204" pitchFamily="18" charset="0"/>
                                      </a:rPr>
                                    </m:ctrlPr>
                                  </m:dPr>
                                  <m:e>
                                    <m:r>
                                      <a:rPr lang="en-US" b="1" smtClean="0">
                                        <a:latin typeface="Cambria Math" panose="02040503050406030204" pitchFamily="18" charset="0"/>
                                      </a:rPr>
                                      <m:t>𝒙</m:t>
                                    </m:r>
                                  </m:e>
                                </m:d>
                                <m:r>
                                  <a:rPr lang="en-US" b="1" smtClean="0">
                                    <a:latin typeface="Cambria Math" panose="02040503050406030204" pitchFamily="18" charset="0"/>
                                  </a:rPr>
                                  <m:t>=</m:t>
                                </m:r>
                                <m:r>
                                  <a:rPr lang="en-US" b="1" smtClean="0">
                                    <a:latin typeface="Cambria Math" panose="02040503050406030204" pitchFamily="18" charset="0"/>
                                  </a:rPr>
                                  <m:t>𝒂𝒙</m:t>
                                </m:r>
                                <m:r>
                                  <a:rPr lang="en-US" b="1" smtClean="0">
                                    <a:latin typeface="Cambria Math" panose="02040503050406030204" pitchFamily="18" charset="0"/>
                                  </a:rPr>
                                  <m:t> → </m:t>
                                </m:r>
                                <m:f>
                                  <m:fPr>
                                    <m:ctrlPr>
                                      <a:rPr lang="en-US" b="1" i="1" smtClean="0">
                                        <a:latin typeface="Cambria Math" panose="02040503050406030204" pitchFamily="18" charset="0"/>
                                      </a:rPr>
                                    </m:ctrlPr>
                                  </m:fPr>
                                  <m:num>
                                    <m:r>
                                      <a:rPr lang="en-US" b="1" smtClean="0">
                                        <a:latin typeface="Cambria Math" panose="02040503050406030204" pitchFamily="18" charset="0"/>
                                      </a:rPr>
                                      <m:t>𝒅𝒇</m:t>
                                    </m:r>
                                  </m:num>
                                  <m:den>
                                    <m:r>
                                      <a:rPr lang="en-US" b="1" smtClean="0">
                                        <a:latin typeface="Cambria Math" panose="02040503050406030204" pitchFamily="18" charset="0"/>
                                      </a:rPr>
                                      <m:t>𝒅𝒙</m:t>
                                    </m:r>
                                  </m:den>
                                </m:f>
                                <m:r>
                                  <a:rPr lang="en-US" b="1" smtClean="0">
                                    <a:latin typeface="Cambria Math" panose="02040503050406030204" pitchFamily="18" charset="0"/>
                                  </a:rPr>
                                  <m:t>=</m:t>
                                </m:r>
                                <m:r>
                                  <a:rPr lang="en-US" b="1" smtClean="0">
                                    <a:latin typeface="Cambria Math" panose="02040503050406030204" pitchFamily="18" charset="0"/>
                                  </a:rPr>
                                  <m:t>𝒂</m:t>
                                </m:r>
                              </m:oMath>
                            </m:oMathPara>
                          </a14:m>
                          <a:endParaRPr lang="en-US" dirty="0"/>
                        </a:p>
                      </a:txBody>
                      <a:tcPr/>
                    </a:tc>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1" smtClean="0">
                                    <a:latin typeface="Cambria Math" panose="02040503050406030204" pitchFamily="18" charset="0"/>
                                  </a:rPr>
                                  <m:t>𝒇</m:t>
                                </m:r>
                                <m:d>
                                  <m:dPr>
                                    <m:ctrlPr>
                                      <a:rPr lang="en-US" b="1" i="1" smtClean="0">
                                        <a:latin typeface="Cambria Math" panose="02040503050406030204" pitchFamily="18" charset="0"/>
                                      </a:rPr>
                                    </m:ctrlPr>
                                  </m:dPr>
                                  <m:e>
                                    <m:r>
                                      <a:rPr lang="en-US" b="1" smtClean="0">
                                        <a:latin typeface="Cambria Math" panose="02040503050406030204" pitchFamily="18" charset="0"/>
                                      </a:rPr>
                                      <m:t>𝒙</m:t>
                                    </m:r>
                                  </m:e>
                                </m:d>
                                <m:r>
                                  <a:rPr lang="en-US" b="1" smtClean="0">
                                    <a:latin typeface="Cambria Math" panose="02040503050406030204" pitchFamily="18" charset="0"/>
                                  </a:rPr>
                                  <m:t>=</m:t>
                                </m:r>
                                <m:r>
                                  <a:rPr lang="en-US" b="1" smtClean="0">
                                    <a:latin typeface="Cambria Math" panose="02040503050406030204" pitchFamily="18" charset="0"/>
                                  </a:rPr>
                                  <m:t>𝒄</m:t>
                                </m:r>
                                <m:r>
                                  <a:rPr lang="en-US" b="1" smtClean="0">
                                    <a:latin typeface="Cambria Math" panose="02040503050406030204" pitchFamily="18" charset="0"/>
                                  </a:rPr>
                                  <m:t>+</m:t>
                                </m:r>
                                <m:r>
                                  <a:rPr lang="en-US" b="1" smtClean="0">
                                    <a:latin typeface="Cambria Math" panose="02040503050406030204" pitchFamily="18" charset="0"/>
                                  </a:rPr>
                                  <m:t>𝒙</m:t>
                                </m:r>
                                <m:r>
                                  <a:rPr lang="en-US" b="1" smtClean="0">
                                    <a:latin typeface="Cambria Math" panose="02040503050406030204" pitchFamily="18" charset="0"/>
                                  </a:rPr>
                                  <m:t> → </m:t>
                                </m:r>
                                <m:f>
                                  <m:fPr>
                                    <m:ctrlPr>
                                      <a:rPr lang="en-US" b="1" i="1" smtClean="0">
                                        <a:latin typeface="Cambria Math" panose="02040503050406030204" pitchFamily="18" charset="0"/>
                                      </a:rPr>
                                    </m:ctrlPr>
                                  </m:fPr>
                                  <m:num>
                                    <m:r>
                                      <a:rPr lang="en-US" b="1" smtClean="0">
                                        <a:latin typeface="Cambria Math" panose="02040503050406030204" pitchFamily="18" charset="0"/>
                                      </a:rPr>
                                      <m:t>𝒅𝒇</m:t>
                                    </m:r>
                                  </m:num>
                                  <m:den>
                                    <m:r>
                                      <a:rPr lang="en-US" b="1" smtClean="0">
                                        <a:latin typeface="Cambria Math" panose="02040503050406030204" pitchFamily="18" charset="0"/>
                                      </a:rPr>
                                      <m:t>𝒅𝒙</m:t>
                                    </m:r>
                                  </m:den>
                                </m:f>
                                <m:r>
                                  <a:rPr lang="en-US" b="1" smtClean="0">
                                    <a:latin typeface="Cambria Math" panose="02040503050406030204" pitchFamily="18" charset="0"/>
                                  </a:rPr>
                                  <m:t>=</m:t>
                                </m:r>
                                <m:r>
                                  <a:rPr lang="en-US" b="1" smtClean="0">
                                    <a:latin typeface="Cambria Math" panose="02040503050406030204" pitchFamily="18" charset="0"/>
                                  </a:rPr>
                                  <m:t>𝟏</m:t>
                                </m:r>
                              </m:oMath>
                            </m:oMathPara>
                          </a14:m>
                          <a:endParaRPr lang="en-US" dirty="0"/>
                        </a:p>
                      </a:txBody>
                      <a:tcPr/>
                    </a:tc>
                    <a:extLst>
                      <a:ext uri="{0D108BD9-81ED-4DB2-BD59-A6C34878D82A}">
                        <a16:rowId xmlns:a16="http://schemas.microsoft.com/office/drawing/2014/main" val="2398767101"/>
                      </a:ext>
                    </a:extLst>
                  </a:tr>
                </a:tbl>
              </a:graphicData>
            </a:graphic>
          </p:graphicFrame>
        </mc:Choice>
        <mc:Fallback xmlns="">
          <p:graphicFrame>
            <p:nvGraphicFramePr>
              <p:cNvPr id="25" name="Table 25">
                <a:extLst>
                  <a:ext uri="{FF2B5EF4-FFF2-40B4-BE49-F238E27FC236}">
                    <a16:creationId xmlns:a16="http://schemas.microsoft.com/office/drawing/2014/main" id="{55F725B8-8787-EF78-DC2F-751B990CC21E}"/>
                  </a:ext>
                </a:extLst>
              </p:cNvPr>
              <p:cNvGraphicFramePr>
                <a:graphicFrameLocks noGrp="1"/>
              </p:cNvGraphicFramePr>
              <p:nvPr/>
            </p:nvGraphicFramePr>
            <p:xfrm>
              <a:off x="6609680" y="5016945"/>
              <a:ext cx="5240090" cy="1225804"/>
            </p:xfrm>
            <a:graphic>
              <a:graphicData uri="http://schemas.openxmlformats.org/drawingml/2006/table">
                <a:tbl>
                  <a:tblPr firstRow="1" bandRow="1">
                    <a:tableStyleId>{5940675A-B579-460E-94D1-54222C63F5DA}</a:tableStyleId>
                  </a:tblPr>
                  <a:tblGrid>
                    <a:gridCol w="2573090">
                      <a:extLst>
                        <a:ext uri="{9D8B030D-6E8A-4147-A177-3AD203B41FA5}">
                          <a16:colId xmlns:a16="http://schemas.microsoft.com/office/drawing/2014/main" val="848589444"/>
                        </a:ext>
                      </a:extLst>
                    </a:gridCol>
                    <a:gridCol w="2667000">
                      <a:extLst>
                        <a:ext uri="{9D8B030D-6E8A-4147-A177-3AD203B41FA5}">
                          <a16:colId xmlns:a16="http://schemas.microsoft.com/office/drawing/2014/main" val="3912063689"/>
                        </a:ext>
                      </a:extLst>
                    </a:gridCol>
                  </a:tblGrid>
                  <a:tr h="612902">
                    <a:tc>
                      <a:txBody>
                        <a:bodyPr/>
                        <a:lstStyle/>
                        <a:p>
                          <a:endParaRPr lang="en-US"/>
                        </a:p>
                      </a:txBody>
                      <a:tcPr>
                        <a:blipFill>
                          <a:blip r:embed="rId5"/>
                          <a:stretch>
                            <a:fillRect l="-237" t="-980" r="-104265" b="-100980"/>
                          </a:stretch>
                        </a:blipFill>
                      </a:tcPr>
                    </a:tc>
                    <a:tc>
                      <a:txBody>
                        <a:bodyPr/>
                        <a:lstStyle/>
                        <a:p>
                          <a:endParaRPr lang="en-US"/>
                        </a:p>
                      </a:txBody>
                      <a:tcPr>
                        <a:blipFill>
                          <a:blip r:embed="rId5"/>
                          <a:stretch>
                            <a:fillRect l="-96575" t="-980" r="-457" b="-100980"/>
                          </a:stretch>
                        </a:blipFill>
                      </a:tcPr>
                    </a:tc>
                    <a:extLst>
                      <a:ext uri="{0D108BD9-81ED-4DB2-BD59-A6C34878D82A}">
                        <a16:rowId xmlns:a16="http://schemas.microsoft.com/office/drawing/2014/main" val="2177242509"/>
                      </a:ext>
                    </a:extLst>
                  </a:tr>
                  <a:tr h="612902">
                    <a:tc>
                      <a:txBody>
                        <a:bodyPr/>
                        <a:lstStyle/>
                        <a:p>
                          <a:endParaRPr lang="en-US"/>
                        </a:p>
                      </a:txBody>
                      <a:tcPr>
                        <a:blipFill>
                          <a:blip r:embed="rId5"/>
                          <a:stretch>
                            <a:fillRect l="-237" t="-101980" r="-104265" b="-1980"/>
                          </a:stretch>
                        </a:blipFill>
                      </a:tcPr>
                    </a:tc>
                    <a:tc>
                      <a:txBody>
                        <a:bodyPr/>
                        <a:lstStyle/>
                        <a:p>
                          <a:endParaRPr lang="en-US"/>
                        </a:p>
                      </a:txBody>
                      <a:tcPr>
                        <a:blipFill>
                          <a:blip r:embed="rId5"/>
                          <a:stretch>
                            <a:fillRect l="-96575" t="-101980" r="-457" b="-1980"/>
                          </a:stretch>
                        </a:blipFill>
                      </a:tcPr>
                    </a:tc>
                    <a:extLst>
                      <a:ext uri="{0D108BD9-81ED-4DB2-BD59-A6C34878D82A}">
                        <a16:rowId xmlns:a16="http://schemas.microsoft.com/office/drawing/2014/main" val="2398767101"/>
                      </a:ext>
                    </a:extLst>
                  </a:tr>
                </a:tbl>
              </a:graphicData>
            </a:graphic>
          </p:graphicFrame>
        </mc:Fallback>
      </mc:AlternateContent>
      <p:sp>
        <p:nvSpPr>
          <p:cNvPr id="2" name="Title 1"/>
          <p:cNvSpPr>
            <a:spLocks noGrp="1"/>
          </p:cNvSpPr>
          <p:nvPr>
            <p:ph type="title"/>
          </p:nvPr>
        </p:nvSpPr>
        <p:spPr/>
        <p:txBody>
          <a:bodyPr>
            <a:normAutofit fontScale="90000"/>
          </a:bodyPr>
          <a:lstStyle/>
          <a:p>
            <a:r>
              <a:rPr lang="en-US" dirty="0"/>
              <a:t>Example: Single Perceptron with Sigmoid Activation</a:t>
            </a:r>
          </a:p>
        </p:txBody>
      </p:sp>
      <mc:AlternateContent xmlns:mc="http://schemas.openxmlformats.org/markup-compatibility/2006" xmlns:a14="http://schemas.microsoft.com/office/drawing/2010/main">
        <mc:Choice Requires="a14">
          <p:sp>
            <p:nvSpPr>
              <p:cNvPr id="13" name="Content Placeholder 12">
                <a:extLst>
                  <a:ext uri="{FF2B5EF4-FFF2-40B4-BE49-F238E27FC236}">
                    <a16:creationId xmlns:a16="http://schemas.microsoft.com/office/drawing/2014/main" id="{D6BC5D20-3752-68D0-2485-95FAD4ECA45B}"/>
                  </a:ext>
                </a:extLst>
              </p:cNvPr>
              <p:cNvSpPr>
                <a:spLocks noGrp="1"/>
              </p:cNvSpPr>
              <p:nvPr>
                <p:ph idx="1"/>
              </p:nvPr>
            </p:nvSpPr>
            <p:spPr/>
            <p:txBody>
              <a:bodyPr/>
              <a:lstStyle/>
              <a:p>
                <a:r>
                  <a:rPr lang="en-US" dirty="0">
                    <a:latin typeface="Arial" panose="020B0604020202020204" pitchFamily="34" charset="0"/>
                  </a:rPr>
                  <a:t>Another example: </a:t>
                </a:r>
                <a14:m>
                  <m:oMath xmlns:m="http://schemas.openxmlformats.org/officeDocument/2006/math">
                    <m:r>
                      <a:rPr lang="en-US" i="1">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𝑤</m:t>
                        </m:r>
                        <m:r>
                          <a:rPr lang="en-US" i="1">
                            <a:latin typeface="Cambria Math" panose="02040503050406030204" pitchFamily="18" charset="0"/>
                          </a:rPr>
                          <m:t>,</m:t>
                        </m:r>
                        <m:r>
                          <a:rPr lang="en-US" i="1">
                            <a:latin typeface="Cambria Math" panose="02040503050406030204" pitchFamily="18" charset="0"/>
                          </a:rPr>
                          <m:t>𝑥</m:t>
                        </m:r>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1+</m:t>
                        </m:r>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m:t>
                            </m:r>
                            <m:r>
                              <a:rPr lang="en-US" i="1">
                                <a:latin typeface="Cambria Math" panose="02040503050406030204" pitchFamily="18" charset="0"/>
                              </a:rPr>
                              <m:t>𝑧</m:t>
                            </m:r>
                          </m:sup>
                        </m:sSup>
                      </m:den>
                    </m:f>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1+</m:t>
                        </m:r>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2</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0</m:t>
                                    </m:r>
                                  </m:sub>
                                </m:sSub>
                              </m:e>
                            </m:d>
                          </m:sup>
                        </m:sSup>
                      </m:den>
                    </m:f>
                  </m:oMath>
                </a14:m>
                <a:endParaRPr lang="en-US" dirty="0"/>
              </a:p>
            </p:txBody>
          </p:sp>
        </mc:Choice>
        <mc:Fallback xmlns="">
          <p:sp>
            <p:nvSpPr>
              <p:cNvPr id="13" name="Content Placeholder 12">
                <a:extLst>
                  <a:ext uri="{FF2B5EF4-FFF2-40B4-BE49-F238E27FC236}">
                    <a16:creationId xmlns:a16="http://schemas.microsoft.com/office/drawing/2014/main" id="{D6BC5D20-3752-68D0-2485-95FAD4ECA45B}"/>
                  </a:ext>
                </a:extLst>
              </p:cNvPr>
              <p:cNvSpPr>
                <a:spLocks noGrp="1" noRot="1" noChangeAspect="1" noMove="1" noResize="1" noEditPoints="1" noAdjustHandles="1" noChangeArrowheads="1" noChangeShapeType="1" noTextEdit="1"/>
              </p:cNvSpPr>
              <p:nvPr>
                <p:ph idx="1"/>
              </p:nvPr>
            </p:nvSpPr>
            <p:spPr>
              <a:blipFill>
                <a:blip r:embed="rId6"/>
                <a:stretch>
                  <a:fillRect l="-1474" t="-971"/>
                </a:stretch>
              </a:blipFill>
            </p:spPr>
            <p:txBody>
              <a:bodyPr/>
              <a:lstStyle/>
              <a:p>
                <a:r>
                  <a:rPr lang="en-US">
                    <a:noFill/>
                  </a:rPr>
                  <a:t> </a:t>
                </a:r>
              </a:p>
            </p:txBody>
          </p:sp>
        </mc:Fallback>
      </mc:AlternateContent>
      <p:sp>
        <p:nvSpPr>
          <p:cNvPr id="10" name="Date Placeholder 3">
            <a:extLst>
              <a:ext uri="{FF2B5EF4-FFF2-40B4-BE49-F238E27FC236}">
                <a16:creationId xmlns:a16="http://schemas.microsoft.com/office/drawing/2014/main" id="{CCB2257F-4114-D1B7-CF30-1F05042CD74E}"/>
              </a:ext>
            </a:extLst>
          </p:cNvPr>
          <p:cNvSpPr>
            <a:spLocks noGrp="1"/>
          </p:cNvSpPr>
          <p:nvPr>
            <p:ph type="dt" sz="half" idx="10"/>
          </p:nvPr>
        </p:nvSpPr>
        <p:spPr/>
        <p:txBody>
          <a:bodyPr/>
          <a:lstStyle/>
          <a:p>
            <a:endParaRPr lang="en-US" dirty="0"/>
          </a:p>
        </p:txBody>
      </p:sp>
      <p:sp>
        <p:nvSpPr>
          <p:cNvPr id="11" name="Footer Placeholder 4">
            <a:extLst>
              <a:ext uri="{FF2B5EF4-FFF2-40B4-BE49-F238E27FC236}">
                <a16:creationId xmlns:a16="http://schemas.microsoft.com/office/drawing/2014/main" id="{7AB85986-649C-A888-205A-22AE57F00436}"/>
              </a:ext>
            </a:extLst>
          </p:cNvPr>
          <p:cNvSpPr>
            <a:spLocks noGrp="1"/>
          </p:cNvSpPr>
          <p:nvPr>
            <p:ph type="ftr" sz="quarter" idx="11"/>
          </p:nvPr>
        </p:nvSpPr>
        <p:spPr/>
        <p:txBody>
          <a:bodyPr/>
          <a:lstStyle/>
          <a:p>
            <a:r>
              <a:rPr lang="en-US"/>
              <a:t>Introduction to AI</a:t>
            </a:r>
          </a:p>
        </p:txBody>
      </p:sp>
      <p:sp>
        <p:nvSpPr>
          <p:cNvPr id="12" name="Slide Number Placeholder 5">
            <a:extLst>
              <a:ext uri="{FF2B5EF4-FFF2-40B4-BE49-F238E27FC236}">
                <a16:creationId xmlns:a16="http://schemas.microsoft.com/office/drawing/2014/main" id="{C9064414-EBCB-8AEE-E095-0F3377A28F4F}"/>
              </a:ext>
            </a:extLst>
          </p:cNvPr>
          <p:cNvSpPr>
            <a:spLocks noGrp="1"/>
          </p:cNvSpPr>
          <p:nvPr>
            <p:ph type="sldNum" sz="quarter" idx="12"/>
          </p:nvPr>
        </p:nvSpPr>
        <p:spPr/>
        <p:txBody>
          <a:bodyPr/>
          <a:lstStyle/>
          <a:p>
            <a:fld id="{B7884E68-CE57-44C0-BE0F-84C629DF22D5}" type="slidenum">
              <a:rPr lang="en-US" smtClean="0"/>
              <a:t>73</a:t>
            </a:fld>
            <a:endParaRPr lang="en-US"/>
          </a:p>
        </p:txBody>
      </p:sp>
      <p:sp>
        <p:nvSpPr>
          <p:cNvPr id="7" name="TextBox 6">
            <a:extLst>
              <a:ext uri="{FF2B5EF4-FFF2-40B4-BE49-F238E27FC236}">
                <a16:creationId xmlns:a16="http://schemas.microsoft.com/office/drawing/2014/main" id="{2A04E7F4-FCFE-C9A2-0C38-1CD185E5A0F1}"/>
              </a:ext>
            </a:extLst>
          </p:cNvPr>
          <p:cNvSpPr txBox="1"/>
          <p:nvPr/>
        </p:nvSpPr>
        <p:spPr>
          <a:xfrm>
            <a:off x="1828802" y="1966878"/>
            <a:ext cx="593432" cy="369332"/>
          </a:xfrm>
          <a:prstGeom prst="rect">
            <a:avLst/>
          </a:prstGeom>
          <a:noFill/>
        </p:spPr>
        <p:txBody>
          <a:bodyPr wrap="none" rtlCol="0">
            <a:spAutoFit/>
          </a:bodyPr>
          <a:lstStyle/>
          <a:p>
            <a:r>
              <a:rPr lang="en-US" dirty="0">
                <a:solidFill>
                  <a:srgbClr val="00B050"/>
                </a:solidFill>
              </a:rPr>
              <a:t>2.00</a:t>
            </a:r>
          </a:p>
        </p:txBody>
      </p:sp>
      <p:sp>
        <p:nvSpPr>
          <p:cNvPr id="8" name="TextBox 7">
            <a:extLst>
              <a:ext uri="{FF2B5EF4-FFF2-40B4-BE49-F238E27FC236}">
                <a16:creationId xmlns:a16="http://schemas.microsoft.com/office/drawing/2014/main" id="{567667F9-56D3-A7FA-FC66-0B5651CEBF8F}"/>
              </a:ext>
            </a:extLst>
          </p:cNvPr>
          <p:cNvSpPr txBox="1"/>
          <p:nvPr/>
        </p:nvSpPr>
        <p:spPr>
          <a:xfrm>
            <a:off x="1822161" y="2758016"/>
            <a:ext cx="663964" cy="369332"/>
          </a:xfrm>
          <a:prstGeom prst="rect">
            <a:avLst/>
          </a:prstGeom>
          <a:noFill/>
        </p:spPr>
        <p:txBody>
          <a:bodyPr wrap="none" rtlCol="0">
            <a:spAutoFit/>
          </a:bodyPr>
          <a:lstStyle/>
          <a:p>
            <a:r>
              <a:rPr lang="en-US" dirty="0">
                <a:solidFill>
                  <a:srgbClr val="00B050"/>
                </a:solidFill>
              </a:rPr>
              <a:t>-1.00</a:t>
            </a:r>
          </a:p>
        </p:txBody>
      </p:sp>
      <p:sp>
        <p:nvSpPr>
          <p:cNvPr id="16" name="TextBox 15">
            <a:extLst>
              <a:ext uri="{FF2B5EF4-FFF2-40B4-BE49-F238E27FC236}">
                <a16:creationId xmlns:a16="http://schemas.microsoft.com/office/drawing/2014/main" id="{181D9952-05F8-02A1-4375-ED4649F12242}"/>
              </a:ext>
            </a:extLst>
          </p:cNvPr>
          <p:cNvSpPr txBox="1"/>
          <p:nvPr/>
        </p:nvSpPr>
        <p:spPr>
          <a:xfrm>
            <a:off x="1793536" y="3522427"/>
            <a:ext cx="663964" cy="369332"/>
          </a:xfrm>
          <a:prstGeom prst="rect">
            <a:avLst/>
          </a:prstGeom>
          <a:noFill/>
        </p:spPr>
        <p:txBody>
          <a:bodyPr wrap="none" rtlCol="0">
            <a:spAutoFit/>
          </a:bodyPr>
          <a:lstStyle/>
          <a:p>
            <a:r>
              <a:rPr lang="en-US" dirty="0">
                <a:solidFill>
                  <a:srgbClr val="00B050"/>
                </a:solidFill>
              </a:rPr>
              <a:t>-3.00</a:t>
            </a:r>
          </a:p>
        </p:txBody>
      </p:sp>
      <p:sp>
        <p:nvSpPr>
          <p:cNvPr id="17" name="TextBox 16">
            <a:extLst>
              <a:ext uri="{FF2B5EF4-FFF2-40B4-BE49-F238E27FC236}">
                <a16:creationId xmlns:a16="http://schemas.microsoft.com/office/drawing/2014/main" id="{1248438E-1A55-036E-AA05-CF2BABFC5255}"/>
              </a:ext>
            </a:extLst>
          </p:cNvPr>
          <p:cNvSpPr txBox="1"/>
          <p:nvPr/>
        </p:nvSpPr>
        <p:spPr>
          <a:xfrm>
            <a:off x="1828802" y="4445818"/>
            <a:ext cx="663964" cy="369332"/>
          </a:xfrm>
          <a:prstGeom prst="rect">
            <a:avLst/>
          </a:prstGeom>
          <a:noFill/>
        </p:spPr>
        <p:txBody>
          <a:bodyPr wrap="none" rtlCol="0">
            <a:spAutoFit/>
          </a:bodyPr>
          <a:lstStyle/>
          <a:p>
            <a:r>
              <a:rPr lang="en-US" dirty="0">
                <a:solidFill>
                  <a:srgbClr val="00B050"/>
                </a:solidFill>
              </a:rPr>
              <a:t>-2.00</a:t>
            </a:r>
          </a:p>
        </p:txBody>
      </p:sp>
      <p:sp>
        <p:nvSpPr>
          <p:cNvPr id="18" name="TextBox 17">
            <a:extLst>
              <a:ext uri="{FF2B5EF4-FFF2-40B4-BE49-F238E27FC236}">
                <a16:creationId xmlns:a16="http://schemas.microsoft.com/office/drawing/2014/main" id="{85823F97-6836-FCA1-FF3C-AB1A9A25D0E6}"/>
              </a:ext>
            </a:extLst>
          </p:cNvPr>
          <p:cNvSpPr txBox="1"/>
          <p:nvPr/>
        </p:nvSpPr>
        <p:spPr>
          <a:xfrm>
            <a:off x="1863145" y="5260515"/>
            <a:ext cx="663964" cy="369332"/>
          </a:xfrm>
          <a:prstGeom prst="rect">
            <a:avLst/>
          </a:prstGeom>
          <a:noFill/>
        </p:spPr>
        <p:txBody>
          <a:bodyPr wrap="none" rtlCol="0">
            <a:spAutoFit/>
          </a:bodyPr>
          <a:lstStyle/>
          <a:p>
            <a:r>
              <a:rPr lang="en-US" dirty="0">
                <a:solidFill>
                  <a:srgbClr val="00B050"/>
                </a:solidFill>
              </a:rPr>
              <a:t>-3.00</a:t>
            </a:r>
          </a:p>
        </p:txBody>
      </p:sp>
      <p:sp>
        <p:nvSpPr>
          <p:cNvPr id="9" name="TextBox 8">
            <a:extLst>
              <a:ext uri="{FF2B5EF4-FFF2-40B4-BE49-F238E27FC236}">
                <a16:creationId xmlns:a16="http://schemas.microsoft.com/office/drawing/2014/main" id="{9263CC86-54B7-7069-726D-066C37FF5A35}"/>
              </a:ext>
            </a:extLst>
          </p:cNvPr>
          <p:cNvSpPr txBox="1"/>
          <p:nvPr/>
        </p:nvSpPr>
        <p:spPr>
          <a:xfrm>
            <a:off x="3325165" y="2388684"/>
            <a:ext cx="663964" cy="369332"/>
          </a:xfrm>
          <a:prstGeom prst="rect">
            <a:avLst/>
          </a:prstGeom>
          <a:noFill/>
        </p:spPr>
        <p:txBody>
          <a:bodyPr wrap="none" rtlCol="0">
            <a:spAutoFit/>
          </a:bodyPr>
          <a:lstStyle/>
          <a:p>
            <a:r>
              <a:rPr lang="en-US" dirty="0">
                <a:solidFill>
                  <a:srgbClr val="00B050"/>
                </a:solidFill>
              </a:rPr>
              <a:t>-2.00</a:t>
            </a:r>
          </a:p>
        </p:txBody>
      </p:sp>
      <p:sp>
        <p:nvSpPr>
          <p:cNvPr id="14" name="TextBox 13">
            <a:extLst>
              <a:ext uri="{FF2B5EF4-FFF2-40B4-BE49-F238E27FC236}">
                <a16:creationId xmlns:a16="http://schemas.microsoft.com/office/drawing/2014/main" id="{1D6D6BF5-A76C-2F97-1097-9C06FE749849}"/>
              </a:ext>
            </a:extLst>
          </p:cNvPr>
          <p:cNvSpPr txBox="1"/>
          <p:nvPr/>
        </p:nvSpPr>
        <p:spPr>
          <a:xfrm>
            <a:off x="3219452" y="3976331"/>
            <a:ext cx="593432" cy="369332"/>
          </a:xfrm>
          <a:prstGeom prst="rect">
            <a:avLst/>
          </a:prstGeom>
          <a:noFill/>
        </p:spPr>
        <p:txBody>
          <a:bodyPr wrap="none" rtlCol="0">
            <a:spAutoFit/>
          </a:bodyPr>
          <a:lstStyle/>
          <a:p>
            <a:r>
              <a:rPr lang="en-US" dirty="0">
                <a:solidFill>
                  <a:srgbClr val="00B050"/>
                </a:solidFill>
              </a:rPr>
              <a:t>6.00</a:t>
            </a:r>
          </a:p>
        </p:txBody>
      </p:sp>
      <p:sp>
        <p:nvSpPr>
          <p:cNvPr id="19" name="TextBox 18">
            <a:extLst>
              <a:ext uri="{FF2B5EF4-FFF2-40B4-BE49-F238E27FC236}">
                <a16:creationId xmlns:a16="http://schemas.microsoft.com/office/drawing/2014/main" id="{8DAB8B16-8F45-AD1B-9BB9-50800D62F7C1}"/>
              </a:ext>
            </a:extLst>
          </p:cNvPr>
          <p:cNvSpPr txBox="1"/>
          <p:nvPr/>
        </p:nvSpPr>
        <p:spPr>
          <a:xfrm>
            <a:off x="4553489" y="3066317"/>
            <a:ext cx="593432" cy="369332"/>
          </a:xfrm>
          <a:prstGeom prst="rect">
            <a:avLst/>
          </a:prstGeom>
          <a:noFill/>
        </p:spPr>
        <p:txBody>
          <a:bodyPr wrap="none" rtlCol="0">
            <a:spAutoFit/>
          </a:bodyPr>
          <a:lstStyle/>
          <a:p>
            <a:r>
              <a:rPr lang="en-US" dirty="0">
                <a:solidFill>
                  <a:srgbClr val="00B050"/>
                </a:solidFill>
              </a:rPr>
              <a:t>4.00</a:t>
            </a:r>
          </a:p>
        </p:txBody>
      </p:sp>
      <p:sp>
        <p:nvSpPr>
          <p:cNvPr id="20" name="TextBox 19">
            <a:extLst>
              <a:ext uri="{FF2B5EF4-FFF2-40B4-BE49-F238E27FC236}">
                <a16:creationId xmlns:a16="http://schemas.microsoft.com/office/drawing/2014/main" id="{70312291-8129-288C-099D-13A9B9E5616C}"/>
              </a:ext>
            </a:extLst>
          </p:cNvPr>
          <p:cNvSpPr txBox="1"/>
          <p:nvPr/>
        </p:nvSpPr>
        <p:spPr>
          <a:xfrm>
            <a:off x="6854632" y="3978594"/>
            <a:ext cx="663964" cy="369332"/>
          </a:xfrm>
          <a:prstGeom prst="rect">
            <a:avLst/>
          </a:prstGeom>
          <a:noFill/>
        </p:spPr>
        <p:txBody>
          <a:bodyPr wrap="none" rtlCol="0">
            <a:spAutoFit/>
          </a:bodyPr>
          <a:lstStyle/>
          <a:p>
            <a:r>
              <a:rPr lang="en-US" dirty="0">
                <a:solidFill>
                  <a:srgbClr val="00B050"/>
                </a:solidFill>
              </a:rPr>
              <a:t>-1.00</a:t>
            </a:r>
          </a:p>
        </p:txBody>
      </p:sp>
      <p:sp>
        <p:nvSpPr>
          <p:cNvPr id="21" name="TextBox 20">
            <a:extLst>
              <a:ext uri="{FF2B5EF4-FFF2-40B4-BE49-F238E27FC236}">
                <a16:creationId xmlns:a16="http://schemas.microsoft.com/office/drawing/2014/main" id="{78A919D6-326A-8047-1504-CBD09AFDD096}"/>
              </a:ext>
            </a:extLst>
          </p:cNvPr>
          <p:cNvSpPr txBox="1"/>
          <p:nvPr/>
        </p:nvSpPr>
        <p:spPr>
          <a:xfrm>
            <a:off x="5665398" y="3947481"/>
            <a:ext cx="593432" cy="369332"/>
          </a:xfrm>
          <a:prstGeom prst="rect">
            <a:avLst/>
          </a:prstGeom>
          <a:noFill/>
        </p:spPr>
        <p:txBody>
          <a:bodyPr wrap="none" rtlCol="0">
            <a:spAutoFit/>
          </a:bodyPr>
          <a:lstStyle/>
          <a:p>
            <a:r>
              <a:rPr lang="en-US" dirty="0">
                <a:solidFill>
                  <a:srgbClr val="00B050"/>
                </a:solidFill>
              </a:rPr>
              <a:t>1.00</a:t>
            </a:r>
          </a:p>
        </p:txBody>
      </p:sp>
      <p:sp>
        <p:nvSpPr>
          <p:cNvPr id="22" name="TextBox 21">
            <a:extLst>
              <a:ext uri="{FF2B5EF4-FFF2-40B4-BE49-F238E27FC236}">
                <a16:creationId xmlns:a16="http://schemas.microsoft.com/office/drawing/2014/main" id="{FCC6A1DA-A3D1-19F1-5171-51BE0C75F703}"/>
              </a:ext>
            </a:extLst>
          </p:cNvPr>
          <p:cNvSpPr txBox="1"/>
          <p:nvPr/>
        </p:nvSpPr>
        <p:spPr>
          <a:xfrm>
            <a:off x="7962806" y="3976331"/>
            <a:ext cx="593432" cy="369332"/>
          </a:xfrm>
          <a:prstGeom prst="rect">
            <a:avLst/>
          </a:prstGeom>
          <a:noFill/>
        </p:spPr>
        <p:txBody>
          <a:bodyPr wrap="none" rtlCol="0">
            <a:spAutoFit/>
          </a:bodyPr>
          <a:lstStyle/>
          <a:p>
            <a:r>
              <a:rPr lang="en-US" dirty="0">
                <a:solidFill>
                  <a:srgbClr val="00B050"/>
                </a:solidFill>
              </a:rPr>
              <a:t>0.37</a:t>
            </a:r>
          </a:p>
        </p:txBody>
      </p:sp>
      <p:sp>
        <p:nvSpPr>
          <p:cNvPr id="23" name="TextBox 22">
            <a:extLst>
              <a:ext uri="{FF2B5EF4-FFF2-40B4-BE49-F238E27FC236}">
                <a16:creationId xmlns:a16="http://schemas.microsoft.com/office/drawing/2014/main" id="{E0626DE1-614A-E46B-3927-3CDAD4ED15D9}"/>
              </a:ext>
            </a:extLst>
          </p:cNvPr>
          <p:cNvSpPr txBox="1"/>
          <p:nvPr/>
        </p:nvSpPr>
        <p:spPr>
          <a:xfrm>
            <a:off x="9110667" y="3976331"/>
            <a:ext cx="593432" cy="369332"/>
          </a:xfrm>
          <a:prstGeom prst="rect">
            <a:avLst/>
          </a:prstGeom>
          <a:noFill/>
        </p:spPr>
        <p:txBody>
          <a:bodyPr wrap="none" rtlCol="0">
            <a:spAutoFit/>
          </a:bodyPr>
          <a:lstStyle/>
          <a:p>
            <a:r>
              <a:rPr lang="en-US" dirty="0">
                <a:solidFill>
                  <a:srgbClr val="00B050"/>
                </a:solidFill>
              </a:rPr>
              <a:t>1.37</a:t>
            </a:r>
          </a:p>
        </p:txBody>
      </p:sp>
      <p:sp>
        <p:nvSpPr>
          <p:cNvPr id="24" name="TextBox 23">
            <a:extLst>
              <a:ext uri="{FF2B5EF4-FFF2-40B4-BE49-F238E27FC236}">
                <a16:creationId xmlns:a16="http://schemas.microsoft.com/office/drawing/2014/main" id="{A6A4BC33-AE3A-6B30-1478-7A73FCBD4A80}"/>
              </a:ext>
            </a:extLst>
          </p:cNvPr>
          <p:cNvSpPr txBox="1"/>
          <p:nvPr/>
        </p:nvSpPr>
        <p:spPr>
          <a:xfrm>
            <a:off x="10134604" y="3962391"/>
            <a:ext cx="593432" cy="369332"/>
          </a:xfrm>
          <a:prstGeom prst="rect">
            <a:avLst/>
          </a:prstGeom>
          <a:noFill/>
        </p:spPr>
        <p:txBody>
          <a:bodyPr wrap="none" rtlCol="0">
            <a:spAutoFit/>
          </a:bodyPr>
          <a:lstStyle/>
          <a:p>
            <a:r>
              <a:rPr lang="en-US" dirty="0">
                <a:solidFill>
                  <a:srgbClr val="00B050"/>
                </a:solidFill>
              </a:rPr>
              <a:t>0.73</a:t>
            </a:r>
          </a:p>
        </p:txBody>
      </p:sp>
      <p:sp>
        <p:nvSpPr>
          <p:cNvPr id="26" name="TextBox 25">
            <a:extLst>
              <a:ext uri="{FF2B5EF4-FFF2-40B4-BE49-F238E27FC236}">
                <a16:creationId xmlns:a16="http://schemas.microsoft.com/office/drawing/2014/main" id="{E030AD1A-4962-3C87-BD98-C17056C4000A}"/>
              </a:ext>
            </a:extLst>
          </p:cNvPr>
          <p:cNvSpPr txBox="1"/>
          <p:nvPr/>
        </p:nvSpPr>
        <p:spPr>
          <a:xfrm>
            <a:off x="10164116" y="4316912"/>
            <a:ext cx="593432" cy="369332"/>
          </a:xfrm>
          <a:prstGeom prst="rect">
            <a:avLst/>
          </a:prstGeom>
          <a:noFill/>
        </p:spPr>
        <p:txBody>
          <a:bodyPr wrap="none" rtlCol="0">
            <a:spAutoFit/>
          </a:bodyPr>
          <a:lstStyle/>
          <a:p>
            <a:r>
              <a:rPr lang="en-US" dirty="0">
                <a:solidFill>
                  <a:srgbClr val="CC0000"/>
                </a:solidFill>
              </a:rPr>
              <a:t>1.00</a:t>
            </a: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401E0632-FADD-8B8B-58EF-F7A59DD20786}"/>
                  </a:ext>
                </a:extLst>
              </p:cNvPr>
              <p:cNvSpPr txBox="1"/>
              <p:nvPr/>
            </p:nvSpPr>
            <p:spPr>
              <a:xfrm>
                <a:off x="7338663" y="2920131"/>
                <a:ext cx="2349297" cy="461665"/>
              </a:xfrm>
              <a:prstGeom prst="rect">
                <a:avLst/>
              </a:prstGeom>
              <a:noFill/>
            </p:spPr>
            <p:txBody>
              <a:bodyPr wrap="none" rtlCol="0">
                <a:spAutoFit/>
              </a:bodyPr>
              <a:lstStyle/>
              <a:p>
                <a14:m>
                  <m:oMath xmlns:m="http://schemas.openxmlformats.org/officeDocument/2006/math">
                    <m:d>
                      <m:dPr>
                        <m:ctrlPr>
                          <a:rPr lang="en-US" sz="240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0.20</m:t>
                        </m:r>
                      </m:e>
                    </m:d>
                  </m:oMath>
                </a14:m>
                <a:r>
                  <a:rPr lang="en-US" sz="2400" i="0" dirty="0">
                    <a:latin typeface="+mj-lt"/>
                    <a:ea typeface="Cambria Math" panose="02040503050406030204" pitchFamily="18" charset="0"/>
                  </a:rPr>
                  <a:t>(-1)</a:t>
                </a:r>
                <a:r>
                  <a:rPr lang="en-US" sz="2400" dirty="0">
                    <a:latin typeface="Cambria Math" panose="02040503050406030204" pitchFamily="18" charset="0"/>
                    <a:ea typeface="Cambria Math" panose="02040503050406030204" pitchFamily="18" charset="0"/>
                  </a:rPr>
                  <a:t>=-0.20</a:t>
                </a:r>
              </a:p>
            </p:txBody>
          </p:sp>
        </mc:Choice>
        <mc:Fallback xmlns="">
          <p:sp>
            <p:nvSpPr>
              <p:cNvPr id="27" name="TextBox 26">
                <a:extLst>
                  <a:ext uri="{FF2B5EF4-FFF2-40B4-BE49-F238E27FC236}">
                    <a16:creationId xmlns:a16="http://schemas.microsoft.com/office/drawing/2014/main" id="{401E0632-FADD-8B8B-58EF-F7A59DD20786}"/>
                  </a:ext>
                </a:extLst>
              </p:cNvPr>
              <p:cNvSpPr txBox="1">
                <a:spLocks noRot="1" noChangeAspect="1" noMove="1" noResize="1" noEditPoints="1" noAdjustHandles="1" noChangeArrowheads="1" noChangeShapeType="1" noTextEdit="1"/>
              </p:cNvSpPr>
              <p:nvPr/>
            </p:nvSpPr>
            <p:spPr>
              <a:xfrm>
                <a:off x="7338663" y="2920131"/>
                <a:ext cx="2349297" cy="461665"/>
              </a:xfrm>
              <a:prstGeom prst="rect">
                <a:avLst/>
              </a:prstGeom>
              <a:blipFill>
                <a:blip r:embed="rId7"/>
                <a:stretch>
                  <a:fillRect t="-13158" r="-3117" b="-28947"/>
                </a:stretch>
              </a:blipFill>
            </p:spPr>
            <p:txBody>
              <a:bodyPr/>
              <a:lstStyle/>
              <a:p>
                <a:r>
                  <a:rPr lang="en-US">
                    <a:noFill/>
                  </a:rPr>
                  <a:t> </a:t>
                </a:r>
              </a:p>
            </p:txBody>
          </p:sp>
        </mc:Fallback>
      </mc:AlternateContent>
      <p:sp>
        <p:nvSpPr>
          <p:cNvPr id="28" name="TextBox 27">
            <a:extLst>
              <a:ext uri="{FF2B5EF4-FFF2-40B4-BE49-F238E27FC236}">
                <a16:creationId xmlns:a16="http://schemas.microsoft.com/office/drawing/2014/main" id="{4DA2172D-7DB0-796A-FE53-8786078D348C}"/>
              </a:ext>
            </a:extLst>
          </p:cNvPr>
          <p:cNvSpPr txBox="1"/>
          <p:nvPr/>
        </p:nvSpPr>
        <p:spPr>
          <a:xfrm>
            <a:off x="6540670" y="2110980"/>
            <a:ext cx="1228094" cy="646331"/>
          </a:xfrm>
          <a:prstGeom prst="rect">
            <a:avLst/>
          </a:prstGeom>
          <a:noFill/>
        </p:spPr>
        <p:txBody>
          <a:bodyPr wrap="square" rtlCol="0">
            <a:spAutoFit/>
          </a:bodyPr>
          <a:lstStyle/>
          <a:p>
            <a:pPr algn="ctr"/>
            <a:r>
              <a:rPr lang="en-US" dirty="0">
                <a:solidFill>
                  <a:srgbClr val="FF0000"/>
                </a:solidFill>
              </a:rPr>
              <a:t>Upstream Gradient</a:t>
            </a:r>
          </a:p>
        </p:txBody>
      </p:sp>
      <p:sp>
        <p:nvSpPr>
          <p:cNvPr id="29" name="TextBox 28">
            <a:extLst>
              <a:ext uri="{FF2B5EF4-FFF2-40B4-BE49-F238E27FC236}">
                <a16:creationId xmlns:a16="http://schemas.microsoft.com/office/drawing/2014/main" id="{20B06E1F-6ED3-FEB9-99DE-D785F6B18608}"/>
              </a:ext>
            </a:extLst>
          </p:cNvPr>
          <p:cNvSpPr txBox="1"/>
          <p:nvPr/>
        </p:nvSpPr>
        <p:spPr>
          <a:xfrm>
            <a:off x="7942191" y="2110980"/>
            <a:ext cx="1228094" cy="646331"/>
          </a:xfrm>
          <a:prstGeom prst="rect">
            <a:avLst/>
          </a:prstGeom>
          <a:noFill/>
        </p:spPr>
        <p:txBody>
          <a:bodyPr wrap="square" rtlCol="0">
            <a:spAutoFit/>
          </a:bodyPr>
          <a:lstStyle/>
          <a:p>
            <a:pPr algn="ctr"/>
            <a:r>
              <a:rPr lang="en-US" dirty="0">
                <a:solidFill>
                  <a:srgbClr val="FF0000"/>
                </a:solidFill>
              </a:rPr>
              <a:t>Local Gradient</a:t>
            </a:r>
          </a:p>
        </p:txBody>
      </p:sp>
      <p:sp>
        <p:nvSpPr>
          <p:cNvPr id="30" name="TextBox 29">
            <a:extLst>
              <a:ext uri="{FF2B5EF4-FFF2-40B4-BE49-F238E27FC236}">
                <a16:creationId xmlns:a16="http://schemas.microsoft.com/office/drawing/2014/main" id="{3AAF57C0-5960-BB83-D8C2-BFA12A533ADD}"/>
              </a:ext>
            </a:extLst>
          </p:cNvPr>
          <p:cNvSpPr txBox="1"/>
          <p:nvPr/>
        </p:nvSpPr>
        <p:spPr>
          <a:xfrm>
            <a:off x="9170285" y="2689670"/>
            <a:ext cx="1228094" cy="369332"/>
          </a:xfrm>
          <a:prstGeom prst="rect">
            <a:avLst/>
          </a:prstGeom>
          <a:noFill/>
        </p:spPr>
        <p:txBody>
          <a:bodyPr wrap="square" rtlCol="0">
            <a:spAutoFit/>
          </a:bodyPr>
          <a:lstStyle/>
          <a:p>
            <a:pPr algn="ctr"/>
            <a:r>
              <a:rPr lang="en-US" dirty="0">
                <a:solidFill>
                  <a:srgbClr val="FF0000"/>
                </a:solidFill>
              </a:rPr>
              <a:t>output</a:t>
            </a:r>
          </a:p>
        </p:txBody>
      </p:sp>
      <p:cxnSp>
        <p:nvCxnSpPr>
          <p:cNvPr id="32" name="Straight Arrow Connector 31">
            <a:extLst>
              <a:ext uri="{FF2B5EF4-FFF2-40B4-BE49-F238E27FC236}">
                <a16:creationId xmlns:a16="http://schemas.microsoft.com/office/drawing/2014/main" id="{B582B52D-ACC3-092F-2073-631736AD66EC}"/>
              </a:ext>
            </a:extLst>
          </p:cNvPr>
          <p:cNvCxnSpPr>
            <a:cxnSpLocks/>
            <a:stCxn id="28" idx="2"/>
          </p:cNvCxnSpPr>
          <p:nvPr/>
        </p:nvCxnSpPr>
        <p:spPr>
          <a:xfrm>
            <a:off x="7154717" y="2757311"/>
            <a:ext cx="614047" cy="30169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6A16EC3E-FCD0-9F34-FDAD-992C164FCF43}"/>
              </a:ext>
            </a:extLst>
          </p:cNvPr>
          <p:cNvCxnSpPr>
            <a:cxnSpLocks/>
            <a:endCxn id="27" idx="0"/>
          </p:cNvCxnSpPr>
          <p:nvPr/>
        </p:nvCxnSpPr>
        <p:spPr>
          <a:xfrm flipH="1">
            <a:off x="8513312" y="2773951"/>
            <a:ext cx="34027" cy="14618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72EFC87F-0F80-93FD-A22C-038217816958}"/>
              </a:ext>
            </a:extLst>
          </p:cNvPr>
          <p:cNvSpPr txBox="1"/>
          <p:nvPr/>
        </p:nvSpPr>
        <p:spPr>
          <a:xfrm>
            <a:off x="9081153" y="4310975"/>
            <a:ext cx="663964" cy="369332"/>
          </a:xfrm>
          <a:prstGeom prst="rect">
            <a:avLst/>
          </a:prstGeom>
          <a:noFill/>
        </p:spPr>
        <p:txBody>
          <a:bodyPr wrap="none" rtlCol="0">
            <a:spAutoFit/>
          </a:bodyPr>
          <a:lstStyle/>
          <a:p>
            <a:r>
              <a:rPr lang="en-US" dirty="0">
                <a:solidFill>
                  <a:srgbClr val="CC0000"/>
                </a:solidFill>
              </a:rPr>
              <a:t>-0.53</a:t>
            </a:r>
          </a:p>
        </p:txBody>
      </p:sp>
      <p:sp>
        <p:nvSpPr>
          <p:cNvPr id="3" name="TextBox 2">
            <a:extLst>
              <a:ext uri="{FF2B5EF4-FFF2-40B4-BE49-F238E27FC236}">
                <a16:creationId xmlns:a16="http://schemas.microsoft.com/office/drawing/2014/main" id="{477AE007-C66E-9080-C413-44E78E1612F8}"/>
              </a:ext>
            </a:extLst>
          </p:cNvPr>
          <p:cNvSpPr txBox="1"/>
          <p:nvPr/>
        </p:nvSpPr>
        <p:spPr>
          <a:xfrm>
            <a:off x="7940618" y="4303739"/>
            <a:ext cx="663964" cy="369332"/>
          </a:xfrm>
          <a:prstGeom prst="rect">
            <a:avLst/>
          </a:prstGeom>
          <a:noFill/>
        </p:spPr>
        <p:txBody>
          <a:bodyPr wrap="none" rtlCol="0">
            <a:spAutoFit/>
          </a:bodyPr>
          <a:lstStyle/>
          <a:p>
            <a:r>
              <a:rPr lang="en-US" dirty="0">
                <a:solidFill>
                  <a:srgbClr val="CC0000"/>
                </a:solidFill>
              </a:rPr>
              <a:t>-0.53</a:t>
            </a:r>
          </a:p>
        </p:txBody>
      </p:sp>
      <p:sp>
        <p:nvSpPr>
          <p:cNvPr id="4" name="TextBox 3">
            <a:extLst>
              <a:ext uri="{FF2B5EF4-FFF2-40B4-BE49-F238E27FC236}">
                <a16:creationId xmlns:a16="http://schemas.microsoft.com/office/drawing/2014/main" id="{913115A3-02B7-E6BE-8495-620E38732BB5}"/>
              </a:ext>
            </a:extLst>
          </p:cNvPr>
          <p:cNvSpPr txBox="1"/>
          <p:nvPr/>
        </p:nvSpPr>
        <p:spPr>
          <a:xfrm>
            <a:off x="6815449" y="4326064"/>
            <a:ext cx="663964" cy="369332"/>
          </a:xfrm>
          <a:prstGeom prst="rect">
            <a:avLst/>
          </a:prstGeom>
          <a:noFill/>
        </p:spPr>
        <p:txBody>
          <a:bodyPr wrap="none" rtlCol="0">
            <a:spAutoFit/>
          </a:bodyPr>
          <a:lstStyle/>
          <a:p>
            <a:r>
              <a:rPr lang="en-US" dirty="0">
                <a:solidFill>
                  <a:srgbClr val="CC0000"/>
                </a:solidFill>
              </a:rPr>
              <a:t>-0.20</a:t>
            </a:r>
          </a:p>
        </p:txBody>
      </p:sp>
      <p:sp>
        <p:nvSpPr>
          <p:cNvPr id="31" name="TextBox 30">
            <a:extLst>
              <a:ext uri="{FF2B5EF4-FFF2-40B4-BE49-F238E27FC236}">
                <a16:creationId xmlns:a16="http://schemas.microsoft.com/office/drawing/2014/main" id="{2404A45D-120B-1F6B-5A0A-08A60731ADB0}"/>
              </a:ext>
            </a:extLst>
          </p:cNvPr>
          <p:cNvSpPr txBox="1"/>
          <p:nvPr/>
        </p:nvSpPr>
        <p:spPr>
          <a:xfrm>
            <a:off x="5707275" y="4274425"/>
            <a:ext cx="646331" cy="369332"/>
          </a:xfrm>
          <a:prstGeom prst="rect">
            <a:avLst/>
          </a:prstGeom>
          <a:noFill/>
        </p:spPr>
        <p:txBody>
          <a:bodyPr wrap="none" rtlCol="0">
            <a:spAutoFit/>
          </a:bodyPr>
          <a:lstStyle/>
          <a:p>
            <a:r>
              <a:rPr lang="en-US" dirty="0">
                <a:solidFill>
                  <a:srgbClr val="CC0000"/>
                </a:solidFill>
              </a:rPr>
              <a:t> 0.20</a:t>
            </a:r>
          </a:p>
        </p:txBody>
      </p:sp>
      <p:sp>
        <p:nvSpPr>
          <p:cNvPr id="34" name="TextBox 33">
            <a:extLst>
              <a:ext uri="{FF2B5EF4-FFF2-40B4-BE49-F238E27FC236}">
                <a16:creationId xmlns:a16="http://schemas.microsoft.com/office/drawing/2014/main" id="{48AC6BA3-6F10-2C1B-EB57-FDA44780DE37}"/>
              </a:ext>
            </a:extLst>
          </p:cNvPr>
          <p:cNvSpPr txBox="1"/>
          <p:nvPr/>
        </p:nvSpPr>
        <p:spPr>
          <a:xfrm>
            <a:off x="4376119" y="3381796"/>
            <a:ext cx="646331" cy="369332"/>
          </a:xfrm>
          <a:prstGeom prst="rect">
            <a:avLst/>
          </a:prstGeom>
          <a:noFill/>
        </p:spPr>
        <p:txBody>
          <a:bodyPr wrap="none" rtlCol="0">
            <a:spAutoFit/>
          </a:bodyPr>
          <a:lstStyle/>
          <a:p>
            <a:r>
              <a:rPr lang="en-US" dirty="0">
                <a:solidFill>
                  <a:srgbClr val="CC0000"/>
                </a:solidFill>
              </a:rPr>
              <a:t> 0.20</a:t>
            </a:r>
          </a:p>
        </p:txBody>
      </p:sp>
      <p:sp>
        <p:nvSpPr>
          <p:cNvPr id="35" name="Rectangle 34">
            <a:extLst>
              <a:ext uri="{FF2B5EF4-FFF2-40B4-BE49-F238E27FC236}">
                <a16:creationId xmlns:a16="http://schemas.microsoft.com/office/drawing/2014/main" id="{8234EEB9-5E8E-D359-2A44-6E05D69B0E90}"/>
              </a:ext>
            </a:extLst>
          </p:cNvPr>
          <p:cNvSpPr/>
          <p:nvPr/>
        </p:nvSpPr>
        <p:spPr>
          <a:xfrm>
            <a:off x="6695442" y="5609486"/>
            <a:ext cx="2474843" cy="598962"/>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A9390BE0-DECD-549F-F6D3-1E6945D3540A}"/>
              </a:ext>
            </a:extLst>
          </p:cNvPr>
          <p:cNvSpPr txBox="1"/>
          <p:nvPr/>
        </p:nvSpPr>
        <p:spPr>
          <a:xfrm>
            <a:off x="1907195" y="5565477"/>
            <a:ext cx="646331" cy="369332"/>
          </a:xfrm>
          <a:prstGeom prst="rect">
            <a:avLst/>
          </a:prstGeom>
          <a:noFill/>
        </p:spPr>
        <p:txBody>
          <a:bodyPr wrap="none" rtlCol="0">
            <a:spAutoFit/>
          </a:bodyPr>
          <a:lstStyle/>
          <a:p>
            <a:r>
              <a:rPr lang="en-US" dirty="0">
                <a:solidFill>
                  <a:srgbClr val="CC0000"/>
                </a:solidFill>
              </a:rPr>
              <a:t> 0.20</a:t>
            </a:r>
          </a:p>
        </p:txBody>
      </p:sp>
      <p:sp>
        <p:nvSpPr>
          <p:cNvPr id="6" name="Rectangle 5">
            <a:extLst>
              <a:ext uri="{FF2B5EF4-FFF2-40B4-BE49-F238E27FC236}">
                <a16:creationId xmlns:a16="http://schemas.microsoft.com/office/drawing/2014/main" id="{9EF7E084-B8C8-3A3D-AC6D-82F18E17F05B}"/>
              </a:ext>
            </a:extLst>
          </p:cNvPr>
          <p:cNvSpPr/>
          <p:nvPr/>
        </p:nvSpPr>
        <p:spPr>
          <a:xfrm>
            <a:off x="1404938" y="2019291"/>
            <a:ext cx="2525604" cy="949077"/>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502558D3-E9A7-D57B-8FDC-94D06C945922}"/>
              </a:ext>
            </a:extLst>
          </p:cNvPr>
          <p:cNvSpPr txBox="1"/>
          <p:nvPr/>
        </p:nvSpPr>
        <p:spPr>
          <a:xfrm>
            <a:off x="3179345" y="2697003"/>
            <a:ext cx="646331" cy="369332"/>
          </a:xfrm>
          <a:prstGeom prst="rect">
            <a:avLst/>
          </a:prstGeom>
          <a:noFill/>
        </p:spPr>
        <p:txBody>
          <a:bodyPr wrap="none" rtlCol="0">
            <a:spAutoFit/>
          </a:bodyPr>
          <a:lstStyle/>
          <a:p>
            <a:r>
              <a:rPr lang="en-US" dirty="0">
                <a:solidFill>
                  <a:srgbClr val="CC0000"/>
                </a:solidFill>
              </a:rPr>
              <a:t> 0.20</a:t>
            </a:r>
          </a:p>
        </p:txBody>
      </p:sp>
      <p:sp>
        <p:nvSpPr>
          <p:cNvPr id="38" name="TextBox 37">
            <a:extLst>
              <a:ext uri="{FF2B5EF4-FFF2-40B4-BE49-F238E27FC236}">
                <a16:creationId xmlns:a16="http://schemas.microsoft.com/office/drawing/2014/main" id="{67682F57-6BBA-7742-E283-F46BEF4BF111}"/>
              </a:ext>
            </a:extLst>
          </p:cNvPr>
          <p:cNvSpPr txBox="1"/>
          <p:nvPr/>
        </p:nvSpPr>
        <p:spPr>
          <a:xfrm>
            <a:off x="3206751" y="4303739"/>
            <a:ext cx="646331" cy="369332"/>
          </a:xfrm>
          <a:prstGeom prst="rect">
            <a:avLst/>
          </a:prstGeom>
          <a:noFill/>
        </p:spPr>
        <p:txBody>
          <a:bodyPr wrap="none" rtlCol="0">
            <a:spAutoFit/>
          </a:bodyPr>
          <a:lstStyle/>
          <a:p>
            <a:r>
              <a:rPr lang="en-US" dirty="0">
                <a:solidFill>
                  <a:srgbClr val="CC0000"/>
                </a:solidFill>
              </a:rPr>
              <a:t> 0.20</a:t>
            </a:r>
          </a:p>
        </p:txBody>
      </p:sp>
      <p:sp>
        <p:nvSpPr>
          <p:cNvPr id="5" name="TextBox 4">
            <a:extLst>
              <a:ext uri="{FF2B5EF4-FFF2-40B4-BE49-F238E27FC236}">
                <a16:creationId xmlns:a16="http://schemas.microsoft.com/office/drawing/2014/main" id="{F4CDBD63-5F11-0FFE-883A-5A89D539298A}"/>
              </a:ext>
            </a:extLst>
          </p:cNvPr>
          <p:cNvSpPr txBox="1"/>
          <p:nvPr/>
        </p:nvSpPr>
        <p:spPr>
          <a:xfrm>
            <a:off x="1780702" y="2250712"/>
            <a:ext cx="716863" cy="369332"/>
          </a:xfrm>
          <a:prstGeom prst="rect">
            <a:avLst/>
          </a:prstGeom>
          <a:noFill/>
        </p:spPr>
        <p:txBody>
          <a:bodyPr wrap="none" rtlCol="0">
            <a:spAutoFit/>
          </a:bodyPr>
          <a:lstStyle/>
          <a:p>
            <a:r>
              <a:rPr lang="en-US" dirty="0">
                <a:solidFill>
                  <a:srgbClr val="CC0000"/>
                </a:solidFill>
              </a:rPr>
              <a:t> -0.20</a:t>
            </a:r>
          </a:p>
        </p:txBody>
      </p:sp>
      <p:pic>
        <p:nvPicPr>
          <p:cNvPr id="39" name="Picture 38">
            <a:extLst>
              <a:ext uri="{FF2B5EF4-FFF2-40B4-BE49-F238E27FC236}">
                <a16:creationId xmlns:a16="http://schemas.microsoft.com/office/drawing/2014/main" id="{B655030F-DF35-FEA0-D70F-34BF601466B0}"/>
              </a:ext>
            </a:extLst>
          </p:cNvPr>
          <p:cNvPicPr>
            <a:picLocks noChangeAspect="1"/>
          </p:cNvPicPr>
          <p:nvPr/>
        </p:nvPicPr>
        <p:blipFill>
          <a:blip r:embed="rId8"/>
          <a:stretch>
            <a:fillRect/>
          </a:stretch>
        </p:blipFill>
        <p:spPr>
          <a:xfrm>
            <a:off x="1271587" y="2004222"/>
            <a:ext cx="9515475" cy="3886200"/>
          </a:xfrm>
          <a:prstGeom prst="rect">
            <a:avLst/>
          </a:prstGeom>
        </p:spPr>
      </p:pic>
    </p:spTree>
    <p:extLst>
      <p:ext uri="{BB962C8B-B14F-4D97-AF65-F5344CB8AC3E}">
        <p14:creationId xmlns:p14="http://schemas.microsoft.com/office/powerpoint/2010/main" val="258405772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25" name="Table 25">
                <a:extLst>
                  <a:ext uri="{FF2B5EF4-FFF2-40B4-BE49-F238E27FC236}">
                    <a16:creationId xmlns:a16="http://schemas.microsoft.com/office/drawing/2014/main" id="{55F725B8-8787-EF78-DC2F-751B990CC21E}"/>
                  </a:ext>
                </a:extLst>
              </p:cNvPr>
              <p:cNvGraphicFramePr>
                <a:graphicFrameLocks noGrp="1"/>
              </p:cNvGraphicFramePr>
              <p:nvPr/>
            </p:nvGraphicFramePr>
            <p:xfrm>
              <a:off x="6609680" y="5016945"/>
              <a:ext cx="5240090" cy="1225804"/>
            </p:xfrm>
            <a:graphic>
              <a:graphicData uri="http://schemas.openxmlformats.org/drawingml/2006/table">
                <a:tbl>
                  <a:tblPr firstRow="1" bandRow="1">
                    <a:tableStyleId>{5940675A-B579-460E-94D1-54222C63F5DA}</a:tableStyleId>
                  </a:tblPr>
                  <a:tblGrid>
                    <a:gridCol w="2573090">
                      <a:extLst>
                        <a:ext uri="{9D8B030D-6E8A-4147-A177-3AD203B41FA5}">
                          <a16:colId xmlns:a16="http://schemas.microsoft.com/office/drawing/2014/main" val="848589444"/>
                        </a:ext>
                      </a:extLst>
                    </a:gridCol>
                    <a:gridCol w="2667000">
                      <a:extLst>
                        <a:ext uri="{9D8B030D-6E8A-4147-A177-3AD203B41FA5}">
                          <a16:colId xmlns:a16="http://schemas.microsoft.com/office/drawing/2014/main" val="3912063689"/>
                        </a:ext>
                      </a:extLst>
                    </a:gridCol>
                  </a:tblGrid>
                  <a:tr h="370840">
                    <a:tc>
                      <a:txBody>
                        <a:bodyPr/>
                        <a:lstStyle/>
                        <a:p>
                          <a:pPr/>
                          <a14:m>
                            <m:oMathPara xmlns:m="http://schemas.openxmlformats.org/officeDocument/2006/math">
                              <m:oMathParaPr>
                                <m:jc m:val="centerGroup"/>
                              </m:oMathParaPr>
                              <m:oMath xmlns:m="http://schemas.openxmlformats.org/officeDocument/2006/math">
                                <m:r>
                                  <a:rPr lang="en-US" b="1" smtClean="0">
                                    <a:latin typeface="Cambria Math" panose="02040503050406030204" pitchFamily="18" charset="0"/>
                                  </a:rPr>
                                  <m:t>𝒇</m:t>
                                </m:r>
                                <m:d>
                                  <m:dPr>
                                    <m:ctrlPr>
                                      <a:rPr lang="en-US" b="1" i="1" smtClean="0">
                                        <a:latin typeface="Cambria Math" panose="02040503050406030204" pitchFamily="18" charset="0"/>
                                      </a:rPr>
                                    </m:ctrlPr>
                                  </m:dPr>
                                  <m:e>
                                    <m:r>
                                      <a:rPr lang="en-US" b="1" smtClean="0">
                                        <a:latin typeface="Cambria Math" panose="02040503050406030204" pitchFamily="18" charset="0"/>
                                      </a:rPr>
                                      <m:t>𝒙</m:t>
                                    </m:r>
                                  </m:e>
                                </m:d>
                                <m:r>
                                  <a:rPr lang="en-US" b="1" smtClean="0">
                                    <a:latin typeface="Cambria Math" panose="02040503050406030204" pitchFamily="18" charset="0"/>
                                  </a:rPr>
                                  <m:t>=</m:t>
                                </m:r>
                                <m:sSup>
                                  <m:sSupPr>
                                    <m:ctrlPr>
                                      <a:rPr lang="en-US" b="1" i="1" smtClean="0">
                                        <a:latin typeface="Cambria Math" panose="02040503050406030204" pitchFamily="18" charset="0"/>
                                      </a:rPr>
                                    </m:ctrlPr>
                                  </m:sSupPr>
                                  <m:e>
                                    <m:r>
                                      <a:rPr lang="en-US" b="1" smtClean="0">
                                        <a:latin typeface="Cambria Math" panose="02040503050406030204" pitchFamily="18" charset="0"/>
                                      </a:rPr>
                                      <m:t>𝒆</m:t>
                                    </m:r>
                                  </m:e>
                                  <m:sup>
                                    <m:r>
                                      <a:rPr lang="en-US" b="1" smtClean="0">
                                        <a:latin typeface="Cambria Math" panose="02040503050406030204" pitchFamily="18" charset="0"/>
                                      </a:rPr>
                                      <m:t>𝒙</m:t>
                                    </m:r>
                                  </m:sup>
                                </m:sSup>
                                <m:r>
                                  <a:rPr lang="en-US" b="1" smtClean="0">
                                    <a:latin typeface="Cambria Math" panose="02040503050406030204" pitchFamily="18" charset="0"/>
                                  </a:rPr>
                                  <m:t> → </m:t>
                                </m:r>
                                <m:f>
                                  <m:fPr>
                                    <m:ctrlPr>
                                      <a:rPr lang="en-US" b="1" i="1" smtClean="0">
                                        <a:latin typeface="Cambria Math" panose="02040503050406030204" pitchFamily="18" charset="0"/>
                                      </a:rPr>
                                    </m:ctrlPr>
                                  </m:fPr>
                                  <m:num>
                                    <m:r>
                                      <a:rPr lang="en-US" b="1" smtClean="0">
                                        <a:latin typeface="Cambria Math" panose="02040503050406030204" pitchFamily="18" charset="0"/>
                                      </a:rPr>
                                      <m:t>𝒅𝒇</m:t>
                                    </m:r>
                                  </m:num>
                                  <m:den>
                                    <m:r>
                                      <a:rPr lang="en-US" b="1" smtClean="0">
                                        <a:latin typeface="Cambria Math" panose="02040503050406030204" pitchFamily="18" charset="0"/>
                                      </a:rPr>
                                      <m:t>𝒅𝒙</m:t>
                                    </m:r>
                                  </m:den>
                                </m:f>
                                <m:r>
                                  <a:rPr lang="en-US" b="1" smtClean="0">
                                    <a:latin typeface="Cambria Math" panose="02040503050406030204" pitchFamily="18" charset="0"/>
                                  </a:rPr>
                                  <m:t>=</m:t>
                                </m:r>
                                <m:sSup>
                                  <m:sSupPr>
                                    <m:ctrlPr>
                                      <a:rPr lang="en-US" b="1" i="1" smtClean="0">
                                        <a:latin typeface="Cambria Math" panose="02040503050406030204" pitchFamily="18" charset="0"/>
                                      </a:rPr>
                                    </m:ctrlPr>
                                  </m:sSupPr>
                                  <m:e>
                                    <m:r>
                                      <a:rPr lang="en-US" b="1" smtClean="0">
                                        <a:latin typeface="Cambria Math" panose="02040503050406030204" pitchFamily="18" charset="0"/>
                                      </a:rPr>
                                      <m:t>𝒆</m:t>
                                    </m:r>
                                  </m:e>
                                  <m:sup>
                                    <m:r>
                                      <a:rPr lang="en-US" b="1" smtClean="0">
                                        <a:latin typeface="Cambria Math" panose="02040503050406030204" pitchFamily="18" charset="0"/>
                                      </a:rPr>
                                      <m:t>𝒙</m:t>
                                    </m:r>
                                  </m:sup>
                                </m:sSup>
                              </m:oMath>
                            </m:oMathPara>
                          </a14:m>
                          <a:endParaRPr lang="en-US" dirty="0"/>
                        </a:p>
                      </a:txBody>
                      <a:tcPr/>
                    </a:tc>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1" smtClean="0">
                                    <a:latin typeface="Cambria Math" panose="02040503050406030204" pitchFamily="18" charset="0"/>
                                  </a:rPr>
                                  <m:t>𝒇</m:t>
                                </m:r>
                                <m:d>
                                  <m:dPr>
                                    <m:ctrlPr>
                                      <a:rPr lang="en-US" b="1" i="1" smtClean="0">
                                        <a:latin typeface="Cambria Math" panose="02040503050406030204" pitchFamily="18" charset="0"/>
                                      </a:rPr>
                                    </m:ctrlPr>
                                  </m:dPr>
                                  <m:e>
                                    <m:r>
                                      <a:rPr lang="en-US" b="1" smtClean="0">
                                        <a:latin typeface="Cambria Math" panose="02040503050406030204" pitchFamily="18" charset="0"/>
                                      </a:rPr>
                                      <m:t>𝒙</m:t>
                                    </m:r>
                                  </m:e>
                                </m:d>
                                <m:r>
                                  <a:rPr lang="en-US" b="1" smtClean="0">
                                    <a:latin typeface="Cambria Math" panose="02040503050406030204" pitchFamily="18" charset="0"/>
                                  </a:rPr>
                                  <m:t>=</m:t>
                                </m:r>
                                <m:f>
                                  <m:fPr>
                                    <m:ctrlPr>
                                      <a:rPr lang="en-US" b="1" i="1" smtClean="0">
                                        <a:latin typeface="Cambria Math" panose="02040503050406030204" pitchFamily="18" charset="0"/>
                                      </a:rPr>
                                    </m:ctrlPr>
                                  </m:fPr>
                                  <m:num>
                                    <m:r>
                                      <a:rPr lang="en-US" b="1" smtClean="0">
                                        <a:latin typeface="Cambria Math" panose="02040503050406030204" pitchFamily="18" charset="0"/>
                                      </a:rPr>
                                      <m:t>𝟏</m:t>
                                    </m:r>
                                  </m:num>
                                  <m:den>
                                    <m:r>
                                      <a:rPr lang="en-US" b="1" smtClean="0">
                                        <a:latin typeface="Cambria Math" panose="02040503050406030204" pitchFamily="18" charset="0"/>
                                      </a:rPr>
                                      <m:t>𝒙</m:t>
                                    </m:r>
                                  </m:den>
                                </m:f>
                                <m:r>
                                  <a:rPr lang="en-US" b="1" smtClean="0">
                                    <a:latin typeface="Cambria Math" panose="02040503050406030204" pitchFamily="18" charset="0"/>
                                  </a:rPr>
                                  <m:t>→ </m:t>
                                </m:r>
                                <m:f>
                                  <m:fPr>
                                    <m:ctrlPr>
                                      <a:rPr lang="en-US" b="1" i="1" smtClean="0">
                                        <a:latin typeface="Cambria Math" panose="02040503050406030204" pitchFamily="18" charset="0"/>
                                      </a:rPr>
                                    </m:ctrlPr>
                                  </m:fPr>
                                  <m:num>
                                    <m:r>
                                      <a:rPr lang="en-US" b="1" smtClean="0">
                                        <a:latin typeface="Cambria Math" panose="02040503050406030204" pitchFamily="18" charset="0"/>
                                      </a:rPr>
                                      <m:t>𝒅𝒇</m:t>
                                    </m:r>
                                  </m:num>
                                  <m:den>
                                    <m:r>
                                      <a:rPr lang="en-US" b="1" smtClean="0">
                                        <a:latin typeface="Cambria Math" panose="02040503050406030204" pitchFamily="18" charset="0"/>
                                      </a:rPr>
                                      <m:t>𝒅𝒙</m:t>
                                    </m:r>
                                  </m:den>
                                </m:f>
                                <m:r>
                                  <a:rPr lang="en-US" b="1" smtClean="0">
                                    <a:latin typeface="Cambria Math" panose="02040503050406030204" pitchFamily="18" charset="0"/>
                                  </a:rPr>
                                  <m:t>=−</m:t>
                                </m:r>
                                <m:f>
                                  <m:fPr>
                                    <m:ctrlPr>
                                      <a:rPr lang="en-US" b="1" i="1" smtClean="0">
                                        <a:latin typeface="Cambria Math" panose="02040503050406030204" pitchFamily="18" charset="0"/>
                                      </a:rPr>
                                    </m:ctrlPr>
                                  </m:fPr>
                                  <m:num>
                                    <m:r>
                                      <a:rPr lang="en-US" b="1" smtClean="0">
                                        <a:latin typeface="Cambria Math" panose="02040503050406030204" pitchFamily="18" charset="0"/>
                                      </a:rPr>
                                      <m:t>𝟏</m:t>
                                    </m:r>
                                  </m:num>
                                  <m:den>
                                    <m:sSup>
                                      <m:sSupPr>
                                        <m:ctrlPr>
                                          <a:rPr lang="en-US" b="1" i="1" smtClean="0">
                                            <a:latin typeface="Cambria Math" panose="02040503050406030204" pitchFamily="18" charset="0"/>
                                          </a:rPr>
                                        </m:ctrlPr>
                                      </m:sSupPr>
                                      <m:e>
                                        <m:r>
                                          <a:rPr lang="en-US" b="1" smtClean="0">
                                            <a:latin typeface="Cambria Math" panose="02040503050406030204" pitchFamily="18" charset="0"/>
                                          </a:rPr>
                                          <m:t>𝒙</m:t>
                                        </m:r>
                                      </m:e>
                                      <m:sup>
                                        <m:r>
                                          <a:rPr lang="en-US" b="1" smtClean="0">
                                            <a:latin typeface="Cambria Math" panose="02040503050406030204" pitchFamily="18" charset="0"/>
                                          </a:rPr>
                                          <m:t>𝟐</m:t>
                                        </m:r>
                                      </m:sup>
                                    </m:sSup>
                                  </m:den>
                                </m:f>
                              </m:oMath>
                            </m:oMathPara>
                          </a14:m>
                          <a:endParaRPr lang="en-US" dirty="0"/>
                        </a:p>
                      </a:txBody>
                      <a:tcPr/>
                    </a:tc>
                    <a:extLst>
                      <a:ext uri="{0D108BD9-81ED-4DB2-BD59-A6C34878D82A}">
                        <a16:rowId xmlns:a16="http://schemas.microsoft.com/office/drawing/2014/main" val="2177242509"/>
                      </a:ext>
                    </a:extLst>
                  </a:tr>
                  <a:tr h="370840">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1" smtClean="0">
                                    <a:latin typeface="Cambria Math" panose="02040503050406030204" pitchFamily="18" charset="0"/>
                                  </a:rPr>
                                  <m:t>𝒇</m:t>
                                </m:r>
                                <m:d>
                                  <m:dPr>
                                    <m:ctrlPr>
                                      <a:rPr lang="en-US" b="1" i="1" smtClean="0">
                                        <a:latin typeface="Cambria Math" panose="02040503050406030204" pitchFamily="18" charset="0"/>
                                      </a:rPr>
                                    </m:ctrlPr>
                                  </m:dPr>
                                  <m:e>
                                    <m:r>
                                      <a:rPr lang="en-US" b="1" smtClean="0">
                                        <a:latin typeface="Cambria Math" panose="02040503050406030204" pitchFamily="18" charset="0"/>
                                      </a:rPr>
                                      <m:t>𝒙</m:t>
                                    </m:r>
                                  </m:e>
                                </m:d>
                                <m:r>
                                  <a:rPr lang="en-US" b="1" smtClean="0">
                                    <a:latin typeface="Cambria Math" panose="02040503050406030204" pitchFamily="18" charset="0"/>
                                  </a:rPr>
                                  <m:t>=</m:t>
                                </m:r>
                                <m:r>
                                  <a:rPr lang="en-US" b="1" smtClean="0">
                                    <a:latin typeface="Cambria Math" panose="02040503050406030204" pitchFamily="18" charset="0"/>
                                  </a:rPr>
                                  <m:t>𝒂𝒙</m:t>
                                </m:r>
                                <m:r>
                                  <a:rPr lang="en-US" b="1" smtClean="0">
                                    <a:latin typeface="Cambria Math" panose="02040503050406030204" pitchFamily="18" charset="0"/>
                                  </a:rPr>
                                  <m:t> → </m:t>
                                </m:r>
                                <m:f>
                                  <m:fPr>
                                    <m:ctrlPr>
                                      <a:rPr lang="en-US" b="1" i="1" smtClean="0">
                                        <a:latin typeface="Cambria Math" panose="02040503050406030204" pitchFamily="18" charset="0"/>
                                      </a:rPr>
                                    </m:ctrlPr>
                                  </m:fPr>
                                  <m:num>
                                    <m:r>
                                      <a:rPr lang="en-US" b="1" smtClean="0">
                                        <a:latin typeface="Cambria Math" panose="02040503050406030204" pitchFamily="18" charset="0"/>
                                      </a:rPr>
                                      <m:t>𝒅𝒇</m:t>
                                    </m:r>
                                  </m:num>
                                  <m:den>
                                    <m:r>
                                      <a:rPr lang="en-US" b="1" smtClean="0">
                                        <a:latin typeface="Cambria Math" panose="02040503050406030204" pitchFamily="18" charset="0"/>
                                      </a:rPr>
                                      <m:t>𝒅𝒙</m:t>
                                    </m:r>
                                  </m:den>
                                </m:f>
                                <m:r>
                                  <a:rPr lang="en-US" b="1" smtClean="0">
                                    <a:latin typeface="Cambria Math" panose="02040503050406030204" pitchFamily="18" charset="0"/>
                                  </a:rPr>
                                  <m:t>=</m:t>
                                </m:r>
                                <m:r>
                                  <a:rPr lang="en-US" b="1" smtClean="0">
                                    <a:latin typeface="Cambria Math" panose="02040503050406030204" pitchFamily="18" charset="0"/>
                                  </a:rPr>
                                  <m:t>𝒂</m:t>
                                </m:r>
                              </m:oMath>
                            </m:oMathPara>
                          </a14:m>
                          <a:endParaRPr lang="en-US" dirty="0"/>
                        </a:p>
                      </a:txBody>
                      <a:tcPr/>
                    </a:tc>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1" smtClean="0">
                                    <a:latin typeface="Cambria Math" panose="02040503050406030204" pitchFamily="18" charset="0"/>
                                  </a:rPr>
                                  <m:t>𝒇</m:t>
                                </m:r>
                                <m:d>
                                  <m:dPr>
                                    <m:ctrlPr>
                                      <a:rPr lang="en-US" b="1" i="1" smtClean="0">
                                        <a:latin typeface="Cambria Math" panose="02040503050406030204" pitchFamily="18" charset="0"/>
                                      </a:rPr>
                                    </m:ctrlPr>
                                  </m:dPr>
                                  <m:e>
                                    <m:r>
                                      <a:rPr lang="en-US" b="1" smtClean="0">
                                        <a:latin typeface="Cambria Math" panose="02040503050406030204" pitchFamily="18" charset="0"/>
                                      </a:rPr>
                                      <m:t>𝒙</m:t>
                                    </m:r>
                                  </m:e>
                                </m:d>
                                <m:r>
                                  <a:rPr lang="en-US" b="1" smtClean="0">
                                    <a:latin typeface="Cambria Math" panose="02040503050406030204" pitchFamily="18" charset="0"/>
                                  </a:rPr>
                                  <m:t>=</m:t>
                                </m:r>
                                <m:r>
                                  <a:rPr lang="en-US" b="1" smtClean="0">
                                    <a:latin typeface="Cambria Math" panose="02040503050406030204" pitchFamily="18" charset="0"/>
                                  </a:rPr>
                                  <m:t>𝒄</m:t>
                                </m:r>
                                <m:r>
                                  <a:rPr lang="en-US" b="1" smtClean="0">
                                    <a:latin typeface="Cambria Math" panose="02040503050406030204" pitchFamily="18" charset="0"/>
                                  </a:rPr>
                                  <m:t>+</m:t>
                                </m:r>
                                <m:r>
                                  <a:rPr lang="en-US" b="1" smtClean="0">
                                    <a:latin typeface="Cambria Math" panose="02040503050406030204" pitchFamily="18" charset="0"/>
                                  </a:rPr>
                                  <m:t>𝒙</m:t>
                                </m:r>
                                <m:r>
                                  <a:rPr lang="en-US" b="1" smtClean="0">
                                    <a:latin typeface="Cambria Math" panose="02040503050406030204" pitchFamily="18" charset="0"/>
                                  </a:rPr>
                                  <m:t> → </m:t>
                                </m:r>
                                <m:f>
                                  <m:fPr>
                                    <m:ctrlPr>
                                      <a:rPr lang="en-US" b="1" i="1" smtClean="0">
                                        <a:latin typeface="Cambria Math" panose="02040503050406030204" pitchFamily="18" charset="0"/>
                                      </a:rPr>
                                    </m:ctrlPr>
                                  </m:fPr>
                                  <m:num>
                                    <m:r>
                                      <a:rPr lang="en-US" b="1" smtClean="0">
                                        <a:latin typeface="Cambria Math" panose="02040503050406030204" pitchFamily="18" charset="0"/>
                                      </a:rPr>
                                      <m:t>𝒅𝒇</m:t>
                                    </m:r>
                                  </m:num>
                                  <m:den>
                                    <m:r>
                                      <a:rPr lang="en-US" b="1" smtClean="0">
                                        <a:latin typeface="Cambria Math" panose="02040503050406030204" pitchFamily="18" charset="0"/>
                                      </a:rPr>
                                      <m:t>𝒅𝒙</m:t>
                                    </m:r>
                                  </m:den>
                                </m:f>
                                <m:r>
                                  <a:rPr lang="en-US" b="1" smtClean="0">
                                    <a:latin typeface="Cambria Math" panose="02040503050406030204" pitchFamily="18" charset="0"/>
                                  </a:rPr>
                                  <m:t>=</m:t>
                                </m:r>
                                <m:r>
                                  <a:rPr lang="en-US" b="1" smtClean="0">
                                    <a:latin typeface="Cambria Math" panose="02040503050406030204" pitchFamily="18" charset="0"/>
                                  </a:rPr>
                                  <m:t>𝟏</m:t>
                                </m:r>
                              </m:oMath>
                            </m:oMathPara>
                          </a14:m>
                          <a:endParaRPr lang="en-US" dirty="0"/>
                        </a:p>
                      </a:txBody>
                      <a:tcPr/>
                    </a:tc>
                    <a:extLst>
                      <a:ext uri="{0D108BD9-81ED-4DB2-BD59-A6C34878D82A}">
                        <a16:rowId xmlns:a16="http://schemas.microsoft.com/office/drawing/2014/main" val="2398767101"/>
                      </a:ext>
                    </a:extLst>
                  </a:tr>
                </a:tbl>
              </a:graphicData>
            </a:graphic>
          </p:graphicFrame>
        </mc:Choice>
        <mc:Fallback xmlns="">
          <p:graphicFrame>
            <p:nvGraphicFramePr>
              <p:cNvPr id="25" name="Table 25">
                <a:extLst>
                  <a:ext uri="{FF2B5EF4-FFF2-40B4-BE49-F238E27FC236}">
                    <a16:creationId xmlns:a16="http://schemas.microsoft.com/office/drawing/2014/main" id="{55F725B8-8787-EF78-DC2F-751B990CC21E}"/>
                  </a:ext>
                </a:extLst>
              </p:cNvPr>
              <p:cNvGraphicFramePr>
                <a:graphicFrameLocks noGrp="1"/>
              </p:cNvGraphicFramePr>
              <p:nvPr/>
            </p:nvGraphicFramePr>
            <p:xfrm>
              <a:off x="6609680" y="5016945"/>
              <a:ext cx="5240090" cy="1225804"/>
            </p:xfrm>
            <a:graphic>
              <a:graphicData uri="http://schemas.openxmlformats.org/drawingml/2006/table">
                <a:tbl>
                  <a:tblPr firstRow="1" bandRow="1">
                    <a:tableStyleId>{5940675A-B579-460E-94D1-54222C63F5DA}</a:tableStyleId>
                  </a:tblPr>
                  <a:tblGrid>
                    <a:gridCol w="2573090">
                      <a:extLst>
                        <a:ext uri="{9D8B030D-6E8A-4147-A177-3AD203B41FA5}">
                          <a16:colId xmlns:a16="http://schemas.microsoft.com/office/drawing/2014/main" val="848589444"/>
                        </a:ext>
                      </a:extLst>
                    </a:gridCol>
                    <a:gridCol w="2667000">
                      <a:extLst>
                        <a:ext uri="{9D8B030D-6E8A-4147-A177-3AD203B41FA5}">
                          <a16:colId xmlns:a16="http://schemas.microsoft.com/office/drawing/2014/main" val="3912063689"/>
                        </a:ext>
                      </a:extLst>
                    </a:gridCol>
                  </a:tblGrid>
                  <a:tr h="612902">
                    <a:tc>
                      <a:txBody>
                        <a:bodyPr/>
                        <a:lstStyle/>
                        <a:p>
                          <a:endParaRPr lang="en-US"/>
                        </a:p>
                      </a:txBody>
                      <a:tcPr>
                        <a:blipFill>
                          <a:blip r:embed="rId5"/>
                          <a:stretch>
                            <a:fillRect l="-237" t="-980" r="-104265" b="-100980"/>
                          </a:stretch>
                        </a:blipFill>
                      </a:tcPr>
                    </a:tc>
                    <a:tc>
                      <a:txBody>
                        <a:bodyPr/>
                        <a:lstStyle/>
                        <a:p>
                          <a:endParaRPr lang="en-US"/>
                        </a:p>
                      </a:txBody>
                      <a:tcPr>
                        <a:blipFill>
                          <a:blip r:embed="rId5"/>
                          <a:stretch>
                            <a:fillRect l="-96575" t="-980" r="-457" b="-100980"/>
                          </a:stretch>
                        </a:blipFill>
                      </a:tcPr>
                    </a:tc>
                    <a:extLst>
                      <a:ext uri="{0D108BD9-81ED-4DB2-BD59-A6C34878D82A}">
                        <a16:rowId xmlns:a16="http://schemas.microsoft.com/office/drawing/2014/main" val="2177242509"/>
                      </a:ext>
                    </a:extLst>
                  </a:tr>
                  <a:tr h="612902">
                    <a:tc>
                      <a:txBody>
                        <a:bodyPr/>
                        <a:lstStyle/>
                        <a:p>
                          <a:endParaRPr lang="en-US"/>
                        </a:p>
                      </a:txBody>
                      <a:tcPr>
                        <a:blipFill>
                          <a:blip r:embed="rId5"/>
                          <a:stretch>
                            <a:fillRect l="-237" t="-101980" r="-104265" b="-1980"/>
                          </a:stretch>
                        </a:blipFill>
                      </a:tcPr>
                    </a:tc>
                    <a:tc>
                      <a:txBody>
                        <a:bodyPr/>
                        <a:lstStyle/>
                        <a:p>
                          <a:endParaRPr lang="en-US"/>
                        </a:p>
                      </a:txBody>
                      <a:tcPr>
                        <a:blipFill>
                          <a:blip r:embed="rId5"/>
                          <a:stretch>
                            <a:fillRect l="-96575" t="-101980" r="-457" b="-1980"/>
                          </a:stretch>
                        </a:blipFill>
                      </a:tcPr>
                    </a:tc>
                    <a:extLst>
                      <a:ext uri="{0D108BD9-81ED-4DB2-BD59-A6C34878D82A}">
                        <a16:rowId xmlns:a16="http://schemas.microsoft.com/office/drawing/2014/main" val="2398767101"/>
                      </a:ext>
                    </a:extLst>
                  </a:tr>
                </a:tbl>
              </a:graphicData>
            </a:graphic>
          </p:graphicFrame>
        </mc:Fallback>
      </mc:AlternateContent>
      <p:sp>
        <p:nvSpPr>
          <p:cNvPr id="2" name="Title 1"/>
          <p:cNvSpPr>
            <a:spLocks noGrp="1"/>
          </p:cNvSpPr>
          <p:nvPr>
            <p:ph type="title"/>
          </p:nvPr>
        </p:nvSpPr>
        <p:spPr/>
        <p:txBody>
          <a:bodyPr>
            <a:normAutofit fontScale="90000"/>
          </a:bodyPr>
          <a:lstStyle/>
          <a:p>
            <a:r>
              <a:rPr lang="en-US" dirty="0"/>
              <a:t>Example: Single Perceptron with Sigmoid Activation</a:t>
            </a:r>
          </a:p>
        </p:txBody>
      </p:sp>
      <mc:AlternateContent xmlns:mc="http://schemas.openxmlformats.org/markup-compatibility/2006" xmlns:a14="http://schemas.microsoft.com/office/drawing/2010/main">
        <mc:Choice Requires="a14">
          <p:sp>
            <p:nvSpPr>
              <p:cNvPr id="13" name="Content Placeholder 12">
                <a:extLst>
                  <a:ext uri="{FF2B5EF4-FFF2-40B4-BE49-F238E27FC236}">
                    <a16:creationId xmlns:a16="http://schemas.microsoft.com/office/drawing/2014/main" id="{D6BC5D20-3752-68D0-2485-95FAD4ECA45B}"/>
                  </a:ext>
                </a:extLst>
              </p:cNvPr>
              <p:cNvSpPr>
                <a:spLocks noGrp="1"/>
              </p:cNvSpPr>
              <p:nvPr>
                <p:ph idx="1"/>
              </p:nvPr>
            </p:nvSpPr>
            <p:spPr/>
            <p:txBody>
              <a:bodyPr/>
              <a:lstStyle/>
              <a:p>
                <a:r>
                  <a:rPr lang="en-US" dirty="0">
                    <a:latin typeface="Arial" panose="020B0604020202020204" pitchFamily="34" charset="0"/>
                  </a:rPr>
                  <a:t>Another example: </a:t>
                </a:r>
                <a14:m>
                  <m:oMath xmlns:m="http://schemas.openxmlformats.org/officeDocument/2006/math">
                    <m:r>
                      <a:rPr lang="en-US" i="1">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𝑤</m:t>
                        </m:r>
                        <m:r>
                          <a:rPr lang="en-US" i="1">
                            <a:latin typeface="Cambria Math" panose="02040503050406030204" pitchFamily="18" charset="0"/>
                          </a:rPr>
                          <m:t>,</m:t>
                        </m:r>
                        <m:r>
                          <a:rPr lang="en-US" i="1">
                            <a:latin typeface="Cambria Math" panose="02040503050406030204" pitchFamily="18" charset="0"/>
                          </a:rPr>
                          <m:t>𝑥</m:t>
                        </m:r>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1+</m:t>
                        </m:r>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m:t>
                            </m:r>
                            <m:r>
                              <a:rPr lang="en-US" i="1">
                                <a:latin typeface="Cambria Math" panose="02040503050406030204" pitchFamily="18" charset="0"/>
                              </a:rPr>
                              <m:t>𝑧</m:t>
                            </m:r>
                          </m:sup>
                        </m:sSup>
                      </m:den>
                    </m:f>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1+</m:t>
                        </m:r>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2</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0</m:t>
                                    </m:r>
                                  </m:sub>
                                </m:sSub>
                              </m:e>
                            </m:d>
                          </m:sup>
                        </m:sSup>
                      </m:den>
                    </m:f>
                  </m:oMath>
                </a14:m>
                <a:endParaRPr lang="en-US" dirty="0"/>
              </a:p>
            </p:txBody>
          </p:sp>
        </mc:Choice>
        <mc:Fallback xmlns="">
          <p:sp>
            <p:nvSpPr>
              <p:cNvPr id="13" name="Content Placeholder 12">
                <a:extLst>
                  <a:ext uri="{FF2B5EF4-FFF2-40B4-BE49-F238E27FC236}">
                    <a16:creationId xmlns:a16="http://schemas.microsoft.com/office/drawing/2014/main" id="{D6BC5D20-3752-68D0-2485-95FAD4ECA45B}"/>
                  </a:ext>
                </a:extLst>
              </p:cNvPr>
              <p:cNvSpPr>
                <a:spLocks noGrp="1" noRot="1" noChangeAspect="1" noMove="1" noResize="1" noEditPoints="1" noAdjustHandles="1" noChangeArrowheads="1" noChangeShapeType="1" noTextEdit="1"/>
              </p:cNvSpPr>
              <p:nvPr>
                <p:ph idx="1"/>
              </p:nvPr>
            </p:nvSpPr>
            <p:spPr>
              <a:blipFill>
                <a:blip r:embed="rId6"/>
                <a:stretch>
                  <a:fillRect l="-1474" t="-971"/>
                </a:stretch>
              </a:blipFill>
            </p:spPr>
            <p:txBody>
              <a:bodyPr/>
              <a:lstStyle/>
              <a:p>
                <a:r>
                  <a:rPr lang="en-US">
                    <a:noFill/>
                  </a:rPr>
                  <a:t> </a:t>
                </a:r>
              </a:p>
            </p:txBody>
          </p:sp>
        </mc:Fallback>
      </mc:AlternateContent>
      <p:sp>
        <p:nvSpPr>
          <p:cNvPr id="10" name="Date Placeholder 3">
            <a:extLst>
              <a:ext uri="{FF2B5EF4-FFF2-40B4-BE49-F238E27FC236}">
                <a16:creationId xmlns:a16="http://schemas.microsoft.com/office/drawing/2014/main" id="{CCB2257F-4114-D1B7-CF30-1F05042CD74E}"/>
              </a:ext>
            </a:extLst>
          </p:cNvPr>
          <p:cNvSpPr>
            <a:spLocks noGrp="1"/>
          </p:cNvSpPr>
          <p:nvPr>
            <p:ph type="dt" sz="half" idx="10"/>
          </p:nvPr>
        </p:nvSpPr>
        <p:spPr/>
        <p:txBody>
          <a:bodyPr/>
          <a:lstStyle/>
          <a:p>
            <a:endParaRPr lang="en-US" dirty="0"/>
          </a:p>
        </p:txBody>
      </p:sp>
      <p:sp>
        <p:nvSpPr>
          <p:cNvPr id="11" name="Footer Placeholder 4">
            <a:extLst>
              <a:ext uri="{FF2B5EF4-FFF2-40B4-BE49-F238E27FC236}">
                <a16:creationId xmlns:a16="http://schemas.microsoft.com/office/drawing/2014/main" id="{7AB85986-649C-A888-205A-22AE57F00436}"/>
              </a:ext>
            </a:extLst>
          </p:cNvPr>
          <p:cNvSpPr>
            <a:spLocks noGrp="1"/>
          </p:cNvSpPr>
          <p:nvPr>
            <p:ph type="ftr" sz="quarter" idx="11"/>
          </p:nvPr>
        </p:nvSpPr>
        <p:spPr/>
        <p:txBody>
          <a:bodyPr/>
          <a:lstStyle/>
          <a:p>
            <a:r>
              <a:rPr lang="en-US"/>
              <a:t>Introduction to AI</a:t>
            </a:r>
          </a:p>
        </p:txBody>
      </p:sp>
      <p:sp>
        <p:nvSpPr>
          <p:cNvPr id="12" name="Slide Number Placeholder 5">
            <a:extLst>
              <a:ext uri="{FF2B5EF4-FFF2-40B4-BE49-F238E27FC236}">
                <a16:creationId xmlns:a16="http://schemas.microsoft.com/office/drawing/2014/main" id="{C9064414-EBCB-8AEE-E095-0F3377A28F4F}"/>
              </a:ext>
            </a:extLst>
          </p:cNvPr>
          <p:cNvSpPr>
            <a:spLocks noGrp="1"/>
          </p:cNvSpPr>
          <p:nvPr>
            <p:ph type="sldNum" sz="quarter" idx="12"/>
          </p:nvPr>
        </p:nvSpPr>
        <p:spPr/>
        <p:txBody>
          <a:bodyPr/>
          <a:lstStyle/>
          <a:p>
            <a:fld id="{B7884E68-CE57-44C0-BE0F-84C629DF22D5}" type="slidenum">
              <a:rPr lang="en-US" smtClean="0"/>
              <a:t>74</a:t>
            </a:fld>
            <a:endParaRPr lang="en-US"/>
          </a:p>
        </p:txBody>
      </p:sp>
      <p:sp>
        <p:nvSpPr>
          <p:cNvPr id="7" name="TextBox 6">
            <a:extLst>
              <a:ext uri="{FF2B5EF4-FFF2-40B4-BE49-F238E27FC236}">
                <a16:creationId xmlns:a16="http://schemas.microsoft.com/office/drawing/2014/main" id="{2A04E7F4-FCFE-C9A2-0C38-1CD185E5A0F1}"/>
              </a:ext>
            </a:extLst>
          </p:cNvPr>
          <p:cNvSpPr txBox="1"/>
          <p:nvPr/>
        </p:nvSpPr>
        <p:spPr>
          <a:xfrm>
            <a:off x="1828802" y="1966878"/>
            <a:ext cx="593432" cy="369332"/>
          </a:xfrm>
          <a:prstGeom prst="rect">
            <a:avLst/>
          </a:prstGeom>
          <a:noFill/>
        </p:spPr>
        <p:txBody>
          <a:bodyPr wrap="none" rtlCol="0">
            <a:spAutoFit/>
          </a:bodyPr>
          <a:lstStyle/>
          <a:p>
            <a:r>
              <a:rPr lang="en-US" dirty="0">
                <a:solidFill>
                  <a:srgbClr val="00B050"/>
                </a:solidFill>
              </a:rPr>
              <a:t>2.00</a:t>
            </a:r>
          </a:p>
        </p:txBody>
      </p:sp>
      <p:sp>
        <p:nvSpPr>
          <p:cNvPr id="8" name="TextBox 7">
            <a:extLst>
              <a:ext uri="{FF2B5EF4-FFF2-40B4-BE49-F238E27FC236}">
                <a16:creationId xmlns:a16="http://schemas.microsoft.com/office/drawing/2014/main" id="{567667F9-56D3-A7FA-FC66-0B5651CEBF8F}"/>
              </a:ext>
            </a:extLst>
          </p:cNvPr>
          <p:cNvSpPr txBox="1"/>
          <p:nvPr/>
        </p:nvSpPr>
        <p:spPr>
          <a:xfrm>
            <a:off x="1822161" y="2758016"/>
            <a:ext cx="663964" cy="369332"/>
          </a:xfrm>
          <a:prstGeom prst="rect">
            <a:avLst/>
          </a:prstGeom>
          <a:noFill/>
        </p:spPr>
        <p:txBody>
          <a:bodyPr wrap="none" rtlCol="0">
            <a:spAutoFit/>
          </a:bodyPr>
          <a:lstStyle/>
          <a:p>
            <a:r>
              <a:rPr lang="en-US" dirty="0">
                <a:solidFill>
                  <a:srgbClr val="00B050"/>
                </a:solidFill>
              </a:rPr>
              <a:t>-1.00</a:t>
            </a:r>
          </a:p>
        </p:txBody>
      </p:sp>
      <p:sp>
        <p:nvSpPr>
          <p:cNvPr id="16" name="TextBox 15">
            <a:extLst>
              <a:ext uri="{FF2B5EF4-FFF2-40B4-BE49-F238E27FC236}">
                <a16:creationId xmlns:a16="http://schemas.microsoft.com/office/drawing/2014/main" id="{181D9952-05F8-02A1-4375-ED4649F12242}"/>
              </a:ext>
            </a:extLst>
          </p:cNvPr>
          <p:cNvSpPr txBox="1"/>
          <p:nvPr/>
        </p:nvSpPr>
        <p:spPr>
          <a:xfrm>
            <a:off x="1793536" y="3522427"/>
            <a:ext cx="663964" cy="369332"/>
          </a:xfrm>
          <a:prstGeom prst="rect">
            <a:avLst/>
          </a:prstGeom>
          <a:noFill/>
        </p:spPr>
        <p:txBody>
          <a:bodyPr wrap="none" rtlCol="0">
            <a:spAutoFit/>
          </a:bodyPr>
          <a:lstStyle/>
          <a:p>
            <a:r>
              <a:rPr lang="en-US" dirty="0">
                <a:solidFill>
                  <a:srgbClr val="00B050"/>
                </a:solidFill>
              </a:rPr>
              <a:t>-3.00</a:t>
            </a:r>
          </a:p>
        </p:txBody>
      </p:sp>
      <p:sp>
        <p:nvSpPr>
          <p:cNvPr id="17" name="TextBox 16">
            <a:extLst>
              <a:ext uri="{FF2B5EF4-FFF2-40B4-BE49-F238E27FC236}">
                <a16:creationId xmlns:a16="http://schemas.microsoft.com/office/drawing/2014/main" id="{1248438E-1A55-036E-AA05-CF2BABFC5255}"/>
              </a:ext>
            </a:extLst>
          </p:cNvPr>
          <p:cNvSpPr txBox="1"/>
          <p:nvPr/>
        </p:nvSpPr>
        <p:spPr>
          <a:xfrm>
            <a:off x="1828802" y="4445818"/>
            <a:ext cx="663964" cy="369332"/>
          </a:xfrm>
          <a:prstGeom prst="rect">
            <a:avLst/>
          </a:prstGeom>
          <a:noFill/>
        </p:spPr>
        <p:txBody>
          <a:bodyPr wrap="none" rtlCol="0">
            <a:spAutoFit/>
          </a:bodyPr>
          <a:lstStyle/>
          <a:p>
            <a:r>
              <a:rPr lang="en-US" dirty="0">
                <a:solidFill>
                  <a:srgbClr val="00B050"/>
                </a:solidFill>
              </a:rPr>
              <a:t>-2.00</a:t>
            </a:r>
          </a:p>
        </p:txBody>
      </p:sp>
      <p:sp>
        <p:nvSpPr>
          <p:cNvPr id="18" name="TextBox 17">
            <a:extLst>
              <a:ext uri="{FF2B5EF4-FFF2-40B4-BE49-F238E27FC236}">
                <a16:creationId xmlns:a16="http://schemas.microsoft.com/office/drawing/2014/main" id="{85823F97-6836-FCA1-FF3C-AB1A9A25D0E6}"/>
              </a:ext>
            </a:extLst>
          </p:cNvPr>
          <p:cNvSpPr txBox="1"/>
          <p:nvPr/>
        </p:nvSpPr>
        <p:spPr>
          <a:xfrm>
            <a:off x="1863145" y="5260515"/>
            <a:ext cx="663964" cy="369332"/>
          </a:xfrm>
          <a:prstGeom prst="rect">
            <a:avLst/>
          </a:prstGeom>
          <a:noFill/>
        </p:spPr>
        <p:txBody>
          <a:bodyPr wrap="none" rtlCol="0">
            <a:spAutoFit/>
          </a:bodyPr>
          <a:lstStyle/>
          <a:p>
            <a:r>
              <a:rPr lang="en-US" dirty="0">
                <a:solidFill>
                  <a:srgbClr val="00B050"/>
                </a:solidFill>
              </a:rPr>
              <a:t>-3.00</a:t>
            </a:r>
          </a:p>
        </p:txBody>
      </p:sp>
      <p:sp>
        <p:nvSpPr>
          <p:cNvPr id="9" name="TextBox 8">
            <a:extLst>
              <a:ext uri="{FF2B5EF4-FFF2-40B4-BE49-F238E27FC236}">
                <a16:creationId xmlns:a16="http://schemas.microsoft.com/office/drawing/2014/main" id="{9263CC86-54B7-7069-726D-066C37FF5A35}"/>
              </a:ext>
            </a:extLst>
          </p:cNvPr>
          <p:cNvSpPr txBox="1"/>
          <p:nvPr/>
        </p:nvSpPr>
        <p:spPr>
          <a:xfrm>
            <a:off x="3325165" y="2388684"/>
            <a:ext cx="663964" cy="369332"/>
          </a:xfrm>
          <a:prstGeom prst="rect">
            <a:avLst/>
          </a:prstGeom>
          <a:noFill/>
        </p:spPr>
        <p:txBody>
          <a:bodyPr wrap="none" rtlCol="0">
            <a:spAutoFit/>
          </a:bodyPr>
          <a:lstStyle/>
          <a:p>
            <a:r>
              <a:rPr lang="en-US" dirty="0">
                <a:solidFill>
                  <a:srgbClr val="00B050"/>
                </a:solidFill>
              </a:rPr>
              <a:t>-2.00</a:t>
            </a:r>
          </a:p>
        </p:txBody>
      </p:sp>
      <p:sp>
        <p:nvSpPr>
          <p:cNvPr id="14" name="TextBox 13">
            <a:extLst>
              <a:ext uri="{FF2B5EF4-FFF2-40B4-BE49-F238E27FC236}">
                <a16:creationId xmlns:a16="http://schemas.microsoft.com/office/drawing/2014/main" id="{1D6D6BF5-A76C-2F97-1097-9C06FE749849}"/>
              </a:ext>
            </a:extLst>
          </p:cNvPr>
          <p:cNvSpPr txBox="1"/>
          <p:nvPr/>
        </p:nvSpPr>
        <p:spPr>
          <a:xfrm>
            <a:off x="3219452" y="3976331"/>
            <a:ext cx="593432" cy="369332"/>
          </a:xfrm>
          <a:prstGeom prst="rect">
            <a:avLst/>
          </a:prstGeom>
          <a:noFill/>
        </p:spPr>
        <p:txBody>
          <a:bodyPr wrap="none" rtlCol="0">
            <a:spAutoFit/>
          </a:bodyPr>
          <a:lstStyle/>
          <a:p>
            <a:r>
              <a:rPr lang="en-US" dirty="0">
                <a:solidFill>
                  <a:srgbClr val="00B050"/>
                </a:solidFill>
              </a:rPr>
              <a:t>6.00</a:t>
            </a:r>
          </a:p>
        </p:txBody>
      </p:sp>
      <p:sp>
        <p:nvSpPr>
          <p:cNvPr id="19" name="TextBox 18">
            <a:extLst>
              <a:ext uri="{FF2B5EF4-FFF2-40B4-BE49-F238E27FC236}">
                <a16:creationId xmlns:a16="http://schemas.microsoft.com/office/drawing/2014/main" id="{8DAB8B16-8F45-AD1B-9BB9-50800D62F7C1}"/>
              </a:ext>
            </a:extLst>
          </p:cNvPr>
          <p:cNvSpPr txBox="1"/>
          <p:nvPr/>
        </p:nvSpPr>
        <p:spPr>
          <a:xfrm>
            <a:off x="4553489" y="3066317"/>
            <a:ext cx="593432" cy="369332"/>
          </a:xfrm>
          <a:prstGeom prst="rect">
            <a:avLst/>
          </a:prstGeom>
          <a:noFill/>
        </p:spPr>
        <p:txBody>
          <a:bodyPr wrap="none" rtlCol="0">
            <a:spAutoFit/>
          </a:bodyPr>
          <a:lstStyle/>
          <a:p>
            <a:r>
              <a:rPr lang="en-US" dirty="0">
                <a:solidFill>
                  <a:srgbClr val="00B050"/>
                </a:solidFill>
              </a:rPr>
              <a:t>4.00</a:t>
            </a:r>
          </a:p>
        </p:txBody>
      </p:sp>
      <p:sp>
        <p:nvSpPr>
          <p:cNvPr id="20" name="TextBox 19">
            <a:extLst>
              <a:ext uri="{FF2B5EF4-FFF2-40B4-BE49-F238E27FC236}">
                <a16:creationId xmlns:a16="http://schemas.microsoft.com/office/drawing/2014/main" id="{70312291-8129-288C-099D-13A9B9E5616C}"/>
              </a:ext>
            </a:extLst>
          </p:cNvPr>
          <p:cNvSpPr txBox="1"/>
          <p:nvPr/>
        </p:nvSpPr>
        <p:spPr>
          <a:xfrm>
            <a:off x="6854632" y="3978594"/>
            <a:ext cx="663964" cy="369332"/>
          </a:xfrm>
          <a:prstGeom prst="rect">
            <a:avLst/>
          </a:prstGeom>
          <a:noFill/>
        </p:spPr>
        <p:txBody>
          <a:bodyPr wrap="none" rtlCol="0">
            <a:spAutoFit/>
          </a:bodyPr>
          <a:lstStyle/>
          <a:p>
            <a:r>
              <a:rPr lang="en-US" dirty="0">
                <a:solidFill>
                  <a:srgbClr val="00B050"/>
                </a:solidFill>
              </a:rPr>
              <a:t>-1.00</a:t>
            </a:r>
          </a:p>
        </p:txBody>
      </p:sp>
      <p:sp>
        <p:nvSpPr>
          <p:cNvPr id="21" name="TextBox 20">
            <a:extLst>
              <a:ext uri="{FF2B5EF4-FFF2-40B4-BE49-F238E27FC236}">
                <a16:creationId xmlns:a16="http://schemas.microsoft.com/office/drawing/2014/main" id="{78A919D6-326A-8047-1504-CBD09AFDD096}"/>
              </a:ext>
            </a:extLst>
          </p:cNvPr>
          <p:cNvSpPr txBox="1"/>
          <p:nvPr/>
        </p:nvSpPr>
        <p:spPr>
          <a:xfrm>
            <a:off x="5665398" y="3947481"/>
            <a:ext cx="593432" cy="369332"/>
          </a:xfrm>
          <a:prstGeom prst="rect">
            <a:avLst/>
          </a:prstGeom>
          <a:noFill/>
        </p:spPr>
        <p:txBody>
          <a:bodyPr wrap="none" rtlCol="0">
            <a:spAutoFit/>
          </a:bodyPr>
          <a:lstStyle/>
          <a:p>
            <a:r>
              <a:rPr lang="en-US" dirty="0">
                <a:solidFill>
                  <a:srgbClr val="00B050"/>
                </a:solidFill>
              </a:rPr>
              <a:t>1.00</a:t>
            </a:r>
          </a:p>
        </p:txBody>
      </p:sp>
      <p:sp>
        <p:nvSpPr>
          <p:cNvPr id="22" name="TextBox 21">
            <a:extLst>
              <a:ext uri="{FF2B5EF4-FFF2-40B4-BE49-F238E27FC236}">
                <a16:creationId xmlns:a16="http://schemas.microsoft.com/office/drawing/2014/main" id="{FCC6A1DA-A3D1-19F1-5171-51BE0C75F703}"/>
              </a:ext>
            </a:extLst>
          </p:cNvPr>
          <p:cNvSpPr txBox="1"/>
          <p:nvPr/>
        </p:nvSpPr>
        <p:spPr>
          <a:xfrm>
            <a:off x="7962806" y="3976331"/>
            <a:ext cx="593432" cy="369332"/>
          </a:xfrm>
          <a:prstGeom prst="rect">
            <a:avLst/>
          </a:prstGeom>
          <a:noFill/>
        </p:spPr>
        <p:txBody>
          <a:bodyPr wrap="none" rtlCol="0">
            <a:spAutoFit/>
          </a:bodyPr>
          <a:lstStyle/>
          <a:p>
            <a:r>
              <a:rPr lang="en-US" dirty="0">
                <a:solidFill>
                  <a:srgbClr val="00B050"/>
                </a:solidFill>
              </a:rPr>
              <a:t>0.37</a:t>
            </a:r>
          </a:p>
        </p:txBody>
      </p:sp>
      <p:sp>
        <p:nvSpPr>
          <p:cNvPr id="23" name="TextBox 22">
            <a:extLst>
              <a:ext uri="{FF2B5EF4-FFF2-40B4-BE49-F238E27FC236}">
                <a16:creationId xmlns:a16="http://schemas.microsoft.com/office/drawing/2014/main" id="{E0626DE1-614A-E46B-3927-3CDAD4ED15D9}"/>
              </a:ext>
            </a:extLst>
          </p:cNvPr>
          <p:cNvSpPr txBox="1"/>
          <p:nvPr/>
        </p:nvSpPr>
        <p:spPr>
          <a:xfrm>
            <a:off x="9110667" y="3976331"/>
            <a:ext cx="593432" cy="369332"/>
          </a:xfrm>
          <a:prstGeom prst="rect">
            <a:avLst/>
          </a:prstGeom>
          <a:noFill/>
        </p:spPr>
        <p:txBody>
          <a:bodyPr wrap="none" rtlCol="0">
            <a:spAutoFit/>
          </a:bodyPr>
          <a:lstStyle/>
          <a:p>
            <a:r>
              <a:rPr lang="en-US" dirty="0">
                <a:solidFill>
                  <a:srgbClr val="00B050"/>
                </a:solidFill>
              </a:rPr>
              <a:t>1.37</a:t>
            </a:r>
          </a:p>
        </p:txBody>
      </p:sp>
      <p:sp>
        <p:nvSpPr>
          <p:cNvPr id="24" name="TextBox 23">
            <a:extLst>
              <a:ext uri="{FF2B5EF4-FFF2-40B4-BE49-F238E27FC236}">
                <a16:creationId xmlns:a16="http://schemas.microsoft.com/office/drawing/2014/main" id="{A6A4BC33-AE3A-6B30-1478-7A73FCBD4A80}"/>
              </a:ext>
            </a:extLst>
          </p:cNvPr>
          <p:cNvSpPr txBox="1"/>
          <p:nvPr/>
        </p:nvSpPr>
        <p:spPr>
          <a:xfrm>
            <a:off x="10134604" y="3962391"/>
            <a:ext cx="593432" cy="369332"/>
          </a:xfrm>
          <a:prstGeom prst="rect">
            <a:avLst/>
          </a:prstGeom>
          <a:noFill/>
        </p:spPr>
        <p:txBody>
          <a:bodyPr wrap="none" rtlCol="0">
            <a:spAutoFit/>
          </a:bodyPr>
          <a:lstStyle/>
          <a:p>
            <a:r>
              <a:rPr lang="en-US" dirty="0">
                <a:solidFill>
                  <a:srgbClr val="00B050"/>
                </a:solidFill>
              </a:rPr>
              <a:t>0.73</a:t>
            </a:r>
          </a:p>
        </p:txBody>
      </p:sp>
      <p:sp>
        <p:nvSpPr>
          <p:cNvPr id="26" name="TextBox 25">
            <a:extLst>
              <a:ext uri="{FF2B5EF4-FFF2-40B4-BE49-F238E27FC236}">
                <a16:creationId xmlns:a16="http://schemas.microsoft.com/office/drawing/2014/main" id="{E030AD1A-4962-3C87-BD98-C17056C4000A}"/>
              </a:ext>
            </a:extLst>
          </p:cNvPr>
          <p:cNvSpPr txBox="1"/>
          <p:nvPr/>
        </p:nvSpPr>
        <p:spPr>
          <a:xfrm>
            <a:off x="10164116" y="4316912"/>
            <a:ext cx="593432" cy="369332"/>
          </a:xfrm>
          <a:prstGeom prst="rect">
            <a:avLst/>
          </a:prstGeom>
          <a:noFill/>
        </p:spPr>
        <p:txBody>
          <a:bodyPr wrap="none" rtlCol="0">
            <a:spAutoFit/>
          </a:bodyPr>
          <a:lstStyle/>
          <a:p>
            <a:r>
              <a:rPr lang="en-US" dirty="0">
                <a:solidFill>
                  <a:srgbClr val="CC0000"/>
                </a:solidFill>
              </a:rPr>
              <a:t>1.00</a:t>
            </a: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401E0632-FADD-8B8B-58EF-F7A59DD20786}"/>
                  </a:ext>
                </a:extLst>
              </p:cNvPr>
              <p:cNvSpPr txBox="1"/>
              <p:nvPr/>
            </p:nvSpPr>
            <p:spPr>
              <a:xfrm>
                <a:off x="7338663" y="2920131"/>
                <a:ext cx="2152128" cy="461665"/>
              </a:xfrm>
              <a:prstGeom prst="rect">
                <a:avLst/>
              </a:prstGeom>
              <a:noFill/>
            </p:spPr>
            <p:txBody>
              <a:bodyPr wrap="none" rtlCol="0">
                <a:spAutoFit/>
              </a:bodyPr>
              <a:lstStyle/>
              <a:p>
                <a14:m>
                  <m:oMath xmlns:m="http://schemas.openxmlformats.org/officeDocument/2006/math">
                    <m:d>
                      <m:dPr>
                        <m:ctrlPr>
                          <a:rPr lang="en-US" sz="240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0.20</m:t>
                        </m:r>
                      </m:e>
                    </m:d>
                  </m:oMath>
                </a14:m>
                <a:r>
                  <a:rPr lang="en-US" sz="2400" i="0" dirty="0">
                    <a:latin typeface="+mj-lt"/>
                    <a:ea typeface="Cambria Math" panose="02040503050406030204" pitchFamily="18" charset="0"/>
                  </a:rPr>
                  <a:t>(2)</a:t>
                </a:r>
                <a:r>
                  <a:rPr lang="en-US" sz="2400" dirty="0">
                    <a:latin typeface="Cambria Math" panose="02040503050406030204" pitchFamily="18" charset="0"/>
                    <a:ea typeface="Cambria Math" panose="02040503050406030204" pitchFamily="18" charset="0"/>
                  </a:rPr>
                  <a:t>=0.40</a:t>
                </a:r>
              </a:p>
            </p:txBody>
          </p:sp>
        </mc:Choice>
        <mc:Fallback xmlns="">
          <p:sp>
            <p:nvSpPr>
              <p:cNvPr id="27" name="TextBox 26">
                <a:extLst>
                  <a:ext uri="{FF2B5EF4-FFF2-40B4-BE49-F238E27FC236}">
                    <a16:creationId xmlns:a16="http://schemas.microsoft.com/office/drawing/2014/main" id="{401E0632-FADD-8B8B-58EF-F7A59DD20786}"/>
                  </a:ext>
                </a:extLst>
              </p:cNvPr>
              <p:cNvSpPr txBox="1">
                <a:spLocks noRot="1" noChangeAspect="1" noMove="1" noResize="1" noEditPoints="1" noAdjustHandles="1" noChangeArrowheads="1" noChangeShapeType="1" noTextEdit="1"/>
              </p:cNvSpPr>
              <p:nvPr/>
            </p:nvSpPr>
            <p:spPr>
              <a:xfrm>
                <a:off x="7338663" y="2920131"/>
                <a:ext cx="2152128" cy="461665"/>
              </a:xfrm>
              <a:prstGeom prst="rect">
                <a:avLst/>
              </a:prstGeom>
              <a:blipFill>
                <a:blip r:embed="rId7"/>
                <a:stretch>
                  <a:fillRect t="-13158" r="-3399" b="-28947"/>
                </a:stretch>
              </a:blipFill>
            </p:spPr>
            <p:txBody>
              <a:bodyPr/>
              <a:lstStyle/>
              <a:p>
                <a:r>
                  <a:rPr lang="en-US">
                    <a:noFill/>
                  </a:rPr>
                  <a:t> </a:t>
                </a:r>
              </a:p>
            </p:txBody>
          </p:sp>
        </mc:Fallback>
      </mc:AlternateContent>
      <p:sp>
        <p:nvSpPr>
          <p:cNvPr id="28" name="TextBox 27">
            <a:extLst>
              <a:ext uri="{FF2B5EF4-FFF2-40B4-BE49-F238E27FC236}">
                <a16:creationId xmlns:a16="http://schemas.microsoft.com/office/drawing/2014/main" id="{4DA2172D-7DB0-796A-FE53-8786078D348C}"/>
              </a:ext>
            </a:extLst>
          </p:cNvPr>
          <p:cNvSpPr txBox="1"/>
          <p:nvPr/>
        </p:nvSpPr>
        <p:spPr>
          <a:xfrm>
            <a:off x="6540670" y="2110980"/>
            <a:ext cx="1228094" cy="646331"/>
          </a:xfrm>
          <a:prstGeom prst="rect">
            <a:avLst/>
          </a:prstGeom>
          <a:noFill/>
        </p:spPr>
        <p:txBody>
          <a:bodyPr wrap="square" rtlCol="0">
            <a:spAutoFit/>
          </a:bodyPr>
          <a:lstStyle/>
          <a:p>
            <a:pPr algn="ctr"/>
            <a:r>
              <a:rPr lang="en-US" dirty="0">
                <a:solidFill>
                  <a:srgbClr val="FF0000"/>
                </a:solidFill>
              </a:rPr>
              <a:t>Upstream Gradient</a:t>
            </a:r>
          </a:p>
        </p:txBody>
      </p:sp>
      <p:sp>
        <p:nvSpPr>
          <p:cNvPr id="29" name="TextBox 28">
            <a:extLst>
              <a:ext uri="{FF2B5EF4-FFF2-40B4-BE49-F238E27FC236}">
                <a16:creationId xmlns:a16="http://schemas.microsoft.com/office/drawing/2014/main" id="{20B06E1F-6ED3-FEB9-99DE-D785F6B18608}"/>
              </a:ext>
            </a:extLst>
          </p:cNvPr>
          <p:cNvSpPr txBox="1"/>
          <p:nvPr/>
        </p:nvSpPr>
        <p:spPr>
          <a:xfrm>
            <a:off x="7942191" y="2110980"/>
            <a:ext cx="1228094" cy="646331"/>
          </a:xfrm>
          <a:prstGeom prst="rect">
            <a:avLst/>
          </a:prstGeom>
          <a:noFill/>
        </p:spPr>
        <p:txBody>
          <a:bodyPr wrap="square" rtlCol="0">
            <a:spAutoFit/>
          </a:bodyPr>
          <a:lstStyle/>
          <a:p>
            <a:pPr algn="ctr"/>
            <a:r>
              <a:rPr lang="en-US" dirty="0">
                <a:solidFill>
                  <a:srgbClr val="FF0000"/>
                </a:solidFill>
              </a:rPr>
              <a:t>Local Gradient</a:t>
            </a:r>
          </a:p>
        </p:txBody>
      </p:sp>
      <p:sp>
        <p:nvSpPr>
          <p:cNvPr id="30" name="TextBox 29">
            <a:extLst>
              <a:ext uri="{FF2B5EF4-FFF2-40B4-BE49-F238E27FC236}">
                <a16:creationId xmlns:a16="http://schemas.microsoft.com/office/drawing/2014/main" id="{3AAF57C0-5960-BB83-D8C2-BFA12A533ADD}"/>
              </a:ext>
            </a:extLst>
          </p:cNvPr>
          <p:cNvSpPr txBox="1"/>
          <p:nvPr/>
        </p:nvSpPr>
        <p:spPr>
          <a:xfrm>
            <a:off x="9170285" y="2689670"/>
            <a:ext cx="1228094" cy="369332"/>
          </a:xfrm>
          <a:prstGeom prst="rect">
            <a:avLst/>
          </a:prstGeom>
          <a:noFill/>
        </p:spPr>
        <p:txBody>
          <a:bodyPr wrap="square" rtlCol="0">
            <a:spAutoFit/>
          </a:bodyPr>
          <a:lstStyle/>
          <a:p>
            <a:pPr algn="ctr"/>
            <a:r>
              <a:rPr lang="en-US" dirty="0">
                <a:solidFill>
                  <a:srgbClr val="FF0000"/>
                </a:solidFill>
              </a:rPr>
              <a:t>output</a:t>
            </a:r>
          </a:p>
        </p:txBody>
      </p:sp>
      <p:cxnSp>
        <p:nvCxnSpPr>
          <p:cNvPr id="32" name="Straight Arrow Connector 31">
            <a:extLst>
              <a:ext uri="{FF2B5EF4-FFF2-40B4-BE49-F238E27FC236}">
                <a16:creationId xmlns:a16="http://schemas.microsoft.com/office/drawing/2014/main" id="{B582B52D-ACC3-092F-2073-631736AD66EC}"/>
              </a:ext>
            </a:extLst>
          </p:cNvPr>
          <p:cNvCxnSpPr>
            <a:cxnSpLocks/>
            <a:stCxn id="28" idx="2"/>
          </p:cNvCxnSpPr>
          <p:nvPr/>
        </p:nvCxnSpPr>
        <p:spPr>
          <a:xfrm>
            <a:off x="7154717" y="2757311"/>
            <a:ext cx="614047" cy="30169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6A16EC3E-FCD0-9F34-FDAD-992C164FCF43}"/>
              </a:ext>
            </a:extLst>
          </p:cNvPr>
          <p:cNvCxnSpPr>
            <a:cxnSpLocks/>
            <a:endCxn id="27" idx="0"/>
          </p:cNvCxnSpPr>
          <p:nvPr/>
        </p:nvCxnSpPr>
        <p:spPr>
          <a:xfrm flipH="1">
            <a:off x="8414727" y="2773951"/>
            <a:ext cx="132612" cy="14618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72EFC87F-0F80-93FD-A22C-038217816958}"/>
              </a:ext>
            </a:extLst>
          </p:cNvPr>
          <p:cNvSpPr txBox="1"/>
          <p:nvPr/>
        </p:nvSpPr>
        <p:spPr>
          <a:xfrm>
            <a:off x="9081153" y="4310975"/>
            <a:ext cx="663964" cy="369332"/>
          </a:xfrm>
          <a:prstGeom prst="rect">
            <a:avLst/>
          </a:prstGeom>
          <a:noFill/>
        </p:spPr>
        <p:txBody>
          <a:bodyPr wrap="none" rtlCol="0">
            <a:spAutoFit/>
          </a:bodyPr>
          <a:lstStyle/>
          <a:p>
            <a:r>
              <a:rPr lang="en-US" dirty="0">
                <a:solidFill>
                  <a:srgbClr val="CC0000"/>
                </a:solidFill>
              </a:rPr>
              <a:t>-0.53</a:t>
            </a:r>
          </a:p>
        </p:txBody>
      </p:sp>
      <p:sp>
        <p:nvSpPr>
          <p:cNvPr id="3" name="TextBox 2">
            <a:extLst>
              <a:ext uri="{FF2B5EF4-FFF2-40B4-BE49-F238E27FC236}">
                <a16:creationId xmlns:a16="http://schemas.microsoft.com/office/drawing/2014/main" id="{477AE007-C66E-9080-C413-44E78E1612F8}"/>
              </a:ext>
            </a:extLst>
          </p:cNvPr>
          <p:cNvSpPr txBox="1"/>
          <p:nvPr/>
        </p:nvSpPr>
        <p:spPr>
          <a:xfrm>
            <a:off x="7940618" y="4303739"/>
            <a:ext cx="663964" cy="369332"/>
          </a:xfrm>
          <a:prstGeom prst="rect">
            <a:avLst/>
          </a:prstGeom>
          <a:noFill/>
        </p:spPr>
        <p:txBody>
          <a:bodyPr wrap="none" rtlCol="0">
            <a:spAutoFit/>
          </a:bodyPr>
          <a:lstStyle/>
          <a:p>
            <a:r>
              <a:rPr lang="en-US" dirty="0">
                <a:solidFill>
                  <a:srgbClr val="CC0000"/>
                </a:solidFill>
              </a:rPr>
              <a:t>-0.53</a:t>
            </a:r>
          </a:p>
        </p:txBody>
      </p:sp>
      <p:sp>
        <p:nvSpPr>
          <p:cNvPr id="4" name="TextBox 3">
            <a:extLst>
              <a:ext uri="{FF2B5EF4-FFF2-40B4-BE49-F238E27FC236}">
                <a16:creationId xmlns:a16="http://schemas.microsoft.com/office/drawing/2014/main" id="{913115A3-02B7-E6BE-8495-620E38732BB5}"/>
              </a:ext>
            </a:extLst>
          </p:cNvPr>
          <p:cNvSpPr txBox="1"/>
          <p:nvPr/>
        </p:nvSpPr>
        <p:spPr>
          <a:xfrm>
            <a:off x="6815449" y="4326064"/>
            <a:ext cx="663964" cy="369332"/>
          </a:xfrm>
          <a:prstGeom prst="rect">
            <a:avLst/>
          </a:prstGeom>
          <a:noFill/>
        </p:spPr>
        <p:txBody>
          <a:bodyPr wrap="none" rtlCol="0">
            <a:spAutoFit/>
          </a:bodyPr>
          <a:lstStyle/>
          <a:p>
            <a:r>
              <a:rPr lang="en-US" dirty="0">
                <a:solidFill>
                  <a:srgbClr val="CC0000"/>
                </a:solidFill>
              </a:rPr>
              <a:t>-0.20</a:t>
            </a:r>
          </a:p>
        </p:txBody>
      </p:sp>
      <p:sp>
        <p:nvSpPr>
          <p:cNvPr id="31" name="TextBox 30">
            <a:extLst>
              <a:ext uri="{FF2B5EF4-FFF2-40B4-BE49-F238E27FC236}">
                <a16:creationId xmlns:a16="http://schemas.microsoft.com/office/drawing/2014/main" id="{2404A45D-120B-1F6B-5A0A-08A60731ADB0}"/>
              </a:ext>
            </a:extLst>
          </p:cNvPr>
          <p:cNvSpPr txBox="1"/>
          <p:nvPr/>
        </p:nvSpPr>
        <p:spPr>
          <a:xfrm>
            <a:off x="5707275" y="4274425"/>
            <a:ext cx="646331" cy="369332"/>
          </a:xfrm>
          <a:prstGeom prst="rect">
            <a:avLst/>
          </a:prstGeom>
          <a:noFill/>
        </p:spPr>
        <p:txBody>
          <a:bodyPr wrap="none" rtlCol="0">
            <a:spAutoFit/>
          </a:bodyPr>
          <a:lstStyle/>
          <a:p>
            <a:r>
              <a:rPr lang="en-US" dirty="0">
                <a:solidFill>
                  <a:srgbClr val="CC0000"/>
                </a:solidFill>
              </a:rPr>
              <a:t> 0.20</a:t>
            </a:r>
          </a:p>
        </p:txBody>
      </p:sp>
      <p:sp>
        <p:nvSpPr>
          <p:cNvPr id="34" name="TextBox 33">
            <a:extLst>
              <a:ext uri="{FF2B5EF4-FFF2-40B4-BE49-F238E27FC236}">
                <a16:creationId xmlns:a16="http://schemas.microsoft.com/office/drawing/2014/main" id="{48AC6BA3-6F10-2C1B-EB57-FDA44780DE37}"/>
              </a:ext>
            </a:extLst>
          </p:cNvPr>
          <p:cNvSpPr txBox="1"/>
          <p:nvPr/>
        </p:nvSpPr>
        <p:spPr>
          <a:xfrm>
            <a:off x="4376119" y="3381796"/>
            <a:ext cx="646331" cy="369332"/>
          </a:xfrm>
          <a:prstGeom prst="rect">
            <a:avLst/>
          </a:prstGeom>
          <a:noFill/>
        </p:spPr>
        <p:txBody>
          <a:bodyPr wrap="none" rtlCol="0">
            <a:spAutoFit/>
          </a:bodyPr>
          <a:lstStyle/>
          <a:p>
            <a:r>
              <a:rPr lang="en-US" dirty="0">
                <a:solidFill>
                  <a:srgbClr val="CC0000"/>
                </a:solidFill>
              </a:rPr>
              <a:t> 0.20</a:t>
            </a:r>
          </a:p>
        </p:txBody>
      </p:sp>
      <p:sp>
        <p:nvSpPr>
          <p:cNvPr id="35" name="Rectangle 34">
            <a:extLst>
              <a:ext uri="{FF2B5EF4-FFF2-40B4-BE49-F238E27FC236}">
                <a16:creationId xmlns:a16="http://schemas.microsoft.com/office/drawing/2014/main" id="{8234EEB9-5E8E-D359-2A44-6E05D69B0E90}"/>
              </a:ext>
            </a:extLst>
          </p:cNvPr>
          <p:cNvSpPr/>
          <p:nvPr/>
        </p:nvSpPr>
        <p:spPr>
          <a:xfrm>
            <a:off x="6695442" y="5609486"/>
            <a:ext cx="2474843" cy="598962"/>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A9390BE0-DECD-549F-F6D3-1E6945D3540A}"/>
              </a:ext>
            </a:extLst>
          </p:cNvPr>
          <p:cNvSpPr txBox="1"/>
          <p:nvPr/>
        </p:nvSpPr>
        <p:spPr>
          <a:xfrm>
            <a:off x="1907195" y="5565477"/>
            <a:ext cx="646331" cy="369332"/>
          </a:xfrm>
          <a:prstGeom prst="rect">
            <a:avLst/>
          </a:prstGeom>
          <a:noFill/>
        </p:spPr>
        <p:txBody>
          <a:bodyPr wrap="none" rtlCol="0">
            <a:spAutoFit/>
          </a:bodyPr>
          <a:lstStyle/>
          <a:p>
            <a:r>
              <a:rPr lang="en-US" dirty="0">
                <a:solidFill>
                  <a:srgbClr val="CC0000"/>
                </a:solidFill>
              </a:rPr>
              <a:t> 0.20</a:t>
            </a:r>
          </a:p>
        </p:txBody>
      </p:sp>
      <p:sp>
        <p:nvSpPr>
          <p:cNvPr id="6" name="Rectangle 5">
            <a:extLst>
              <a:ext uri="{FF2B5EF4-FFF2-40B4-BE49-F238E27FC236}">
                <a16:creationId xmlns:a16="http://schemas.microsoft.com/office/drawing/2014/main" id="{9EF7E084-B8C8-3A3D-AC6D-82F18E17F05B}"/>
              </a:ext>
            </a:extLst>
          </p:cNvPr>
          <p:cNvSpPr/>
          <p:nvPr/>
        </p:nvSpPr>
        <p:spPr>
          <a:xfrm>
            <a:off x="1478241" y="2469559"/>
            <a:ext cx="2525604" cy="949077"/>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502558D3-E9A7-D57B-8FDC-94D06C945922}"/>
              </a:ext>
            </a:extLst>
          </p:cNvPr>
          <p:cNvSpPr txBox="1"/>
          <p:nvPr/>
        </p:nvSpPr>
        <p:spPr>
          <a:xfrm>
            <a:off x="3179345" y="2697003"/>
            <a:ext cx="646331" cy="369332"/>
          </a:xfrm>
          <a:prstGeom prst="rect">
            <a:avLst/>
          </a:prstGeom>
          <a:noFill/>
        </p:spPr>
        <p:txBody>
          <a:bodyPr wrap="none" rtlCol="0">
            <a:spAutoFit/>
          </a:bodyPr>
          <a:lstStyle/>
          <a:p>
            <a:r>
              <a:rPr lang="en-US" dirty="0">
                <a:solidFill>
                  <a:srgbClr val="CC0000"/>
                </a:solidFill>
              </a:rPr>
              <a:t> 0.20</a:t>
            </a:r>
          </a:p>
        </p:txBody>
      </p:sp>
      <p:sp>
        <p:nvSpPr>
          <p:cNvPr id="38" name="TextBox 37">
            <a:extLst>
              <a:ext uri="{FF2B5EF4-FFF2-40B4-BE49-F238E27FC236}">
                <a16:creationId xmlns:a16="http://schemas.microsoft.com/office/drawing/2014/main" id="{67682F57-6BBA-7742-E283-F46BEF4BF111}"/>
              </a:ext>
            </a:extLst>
          </p:cNvPr>
          <p:cNvSpPr txBox="1"/>
          <p:nvPr/>
        </p:nvSpPr>
        <p:spPr>
          <a:xfrm>
            <a:off x="3206751" y="4303739"/>
            <a:ext cx="646331" cy="369332"/>
          </a:xfrm>
          <a:prstGeom prst="rect">
            <a:avLst/>
          </a:prstGeom>
          <a:noFill/>
        </p:spPr>
        <p:txBody>
          <a:bodyPr wrap="none" rtlCol="0">
            <a:spAutoFit/>
          </a:bodyPr>
          <a:lstStyle/>
          <a:p>
            <a:r>
              <a:rPr lang="en-US" dirty="0">
                <a:solidFill>
                  <a:srgbClr val="CC0000"/>
                </a:solidFill>
              </a:rPr>
              <a:t> 0.20</a:t>
            </a:r>
          </a:p>
        </p:txBody>
      </p:sp>
      <p:sp>
        <p:nvSpPr>
          <p:cNvPr id="5" name="TextBox 4">
            <a:extLst>
              <a:ext uri="{FF2B5EF4-FFF2-40B4-BE49-F238E27FC236}">
                <a16:creationId xmlns:a16="http://schemas.microsoft.com/office/drawing/2014/main" id="{F4CDBD63-5F11-0FFE-883A-5A89D539298A}"/>
              </a:ext>
            </a:extLst>
          </p:cNvPr>
          <p:cNvSpPr txBox="1"/>
          <p:nvPr/>
        </p:nvSpPr>
        <p:spPr>
          <a:xfrm>
            <a:off x="1780702" y="2250712"/>
            <a:ext cx="716863" cy="369332"/>
          </a:xfrm>
          <a:prstGeom prst="rect">
            <a:avLst/>
          </a:prstGeom>
          <a:noFill/>
        </p:spPr>
        <p:txBody>
          <a:bodyPr wrap="none" rtlCol="0">
            <a:spAutoFit/>
          </a:bodyPr>
          <a:lstStyle/>
          <a:p>
            <a:r>
              <a:rPr lang="en-US" dirty="0">
                <a:solidFill>
                  <a:srgbClr val="CC0000"/>
                </a:solidFill>
              </a:rPr>
              <a:t> -0.20</a:t>
            </a:r>
          </a:p>
        </p:txBody>
      </p:sp>
      <p:sp>
        <p:nvSpPr>
          <p:cNvPr id="39" name="TextBox 38">
            <a:extLst>
              <a:ext uri="{FF2B5EF4-FFF2-40B4-BE49-F238E27FC236}">
                <a16:creationId xmlns:a16="http://schemas.microsoft.com/office/drawing/2014/main" id="{FD98E034-D8C9-5123-2520-F371E2EE0F11}"/>
              </a:ext>
            </a:extLst>
          </p:cNvPr>
          <p:cNvSpPr txBox="1"/>
          <p:nvPr/>
        </p:nvSpPr>
        <p:spPr>
          <a:xfrm>
            <a:off x="1780702" y="3097773"/>
            <a:ext cx="646331" cy="369332"/>
          </a:xfrm>
          <a:prstGeom prst="rect">
            <a:avLst/>
          </a:prstGeom>
          <a:noFill/>
        </p:spPr>
        <p:txBody>
          <a:bodyPr wrap="none" rtlCol="0">
            <a:spAutoFit/>
          </a:bodyPr>
          <a:lstStyle/>
          <a:p>
            <a:r>
              <a:rPr lang="en-US" dirty="0">
                <a:solidFill>
                  <a:srgbClr val="CC0000"/>
                </a:solidFill>
              </a:rPr>
              <a:t> 0.40</a:t>
            </a:r>
          </a:p>
        </p:txBody>
      </p:sp>
      <p:pic>
        <p:nvPicPr>
          <p:cNvPr id="42" name="Picture 41">
            <a:extLst>
              <a:ext uri="{FF2B5EF4-FFF2-40B4-BE49-F238E27FC236}">
                <a16:creationId xmlns:a16="http://schemas.microsoft.com/office/drawing/2014/main" id="{AE90F499-F99C-A612-3B3B-F5C06D9BC525}"/>
              </a:ext>
            </a:extLst>
          </p:cNvPr>
          <p:cNvPicPr>
            <a:picLocks noChangeAspect="1"/>
          </p:cNvPicPr>
          <p:nvPr/>
        </p:nvPicPr>
        <p:blipFill>
          <a:blip r:embed="rId8"/>
          <a:stretch>
            <a:fillRect/>
          </a:stretch>
        </p:blipFill>
        <p:spPr>
          <a:xfrm>
            <a:off x="1271587" y="2004222"/>
            <a:ext cx="9515475" cy="3886200"/>
          </a:xfrm>
          <a:prstGeom prst="rect">
            <a:avLst/>
          </a:prstGeom>
        </p:spPr>
      </p:pic>
    </p:spTree>
    <p:extLst>
      <p:ext uri="{BB962C8B-B14F-4D97-AF65-F5344CB8AC3E}">
        <p14:creationId xmlns:p14="http://schemas.microsoft.com/office/powerpoint/2010/main" val="294168941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25" name="Table 25">
                <a:extLst>
                  <a:ext uri="{FF2B5EF4-FFF2-40B4-BE49-F238E27FC236}">
                    <a16:creationId xmlns:a16="http://schemas.microsoft.com/office/drawing/2014/main" id="{55F725B8-8787-EF78-DC2F-751B990CC21E}"/>
                  </a:ext>
                </a:extLst>
              </p:cNvPr>
              <p:cNvGraphicFramePr>
                <a:graphicFrameLocks noGrp="1"/>
              </p:cNvGraphicFramePr>
              <p:nvPr/>
            </p:nvGraphicFramePr>
            <p:xfrm>
              <a:off x="6609680" y="5016945"/>
              <a:ext cx="5240090" cy="1225804"/>
            </p:xfrm>
            <a:graphic>
              <a:graphicData uri="http://schemas.openxmlformats.org/drawingml/2006/table">
                <a:tbl>
                  <a:tblPr firstRow="1" bandRow="1">
                    <a:tableStyleId>{5940675A-B579-460E-94D1-54222C63F5DA}</a:tableStyleId>
                  </a:tblPr>
                  <a:tblGrid>
                    <a:gridCol w="2573090">
                      <a:extLst>
                        <a:ext uri="{9D8B030D-6E8A-4147-A177-3AD203B41FA5}">
                          <a16:colId xmlns:a16="http://schemas.microsoft.com/office/drawing/2014/main" val="848589444"/>
                        </a:ext>
                      </a:extLst>
                    </a:gridCol>
                    <a:gridCol w="2667000">
                      <a:extLst>
                        <a:ext uri="{9D8B030D-6E8A-4147-A177-3AD203B41FA5}">
                          <a16:colId xmlns:a16="http://schemas.microsoft.com/office/drawing/2014/main" val="3912063689"/>
                        </a:ext>
                      </a:extLst>
                    </a:gridCol>
                  </a:tblGrid>
                  <a:tr h="370840">
                    <a:tc>
                      <a:txBody>
                        <a:bodyPr/>
                        <a:lstStyle/>
                        <a:p>
                          <a:pPr/>
                          <a14:m>
                            <m:oMathPara xmlns:m="http://schemas.openxmlformats.org/officeDocument/2006/math">
                              <m:oMathParaPr>
                                <m:jc m:val="centerGroup"/>
                              </m:oMathParaPr>
                              <m:oMath xmlns:m="http://schemas.openxmlformats.org/officeDocument/2006/math">
                                <m:r>
                                  <a:rPr lang="en-US" b="1" smtClean="0">
                                    <a:latin typeface="Cambria Math" panose="02040503050406030204" pitchFamily="18" charset="0"/>
                                  </a:rPr>
                                  <m:t>𝒇</m:t>
                                </m:r>
                                <m:d>
                                  <m:dPr>
                                    <m:ctrlPr>
                                      <a:rPr lang="en-US" b="1" i="1" smtClean="0">
                                        <a:latin typeface="Cambria Math" panose="02040503050406030204" pitchFamily="18" charset="0"/>
                                      </a:rPr>
                                    </m:ctrlPr>
                                  </m:dPr>
                                  <m:e>
                                    <m:r>
                                      <a:rPr lang="en-US" b="1" smtClean="0">
                                        <a:latin typeface="Cambria Math" panose="02040503050406030204" pitchFamily="18" charset="0"/>
                                      </a:rPr>
                                      <m:t>𝒙</m:t>
                                    </m:r>
                                  </m:e>
                                </m:d>
                                <m:r>
                                  <a:rPr lang="en-US" b="1" smtClean="0">
                                    <a:latin typeface="Cambria Math" panose="02040503050406030204" pitchFamily="18" charset="0"/>
                                  </a:rPr>
                                  <m:t>=</m:t>
                                </m:r>
                                <m:sSup>
                                  <m:sSupPr>
                                    <m:ctrlPr>
                                      <a:rPr lang="en-US" b="1" i="1" smtClean="0">
                                        <a:latin typeface="Cambria Math" panose="02040503050406030204" pitchFamily="18" charset="0"/>
                                      </a:rPr>
                                    </m:ctrlPr>
                                  </m:sSupPr>
                                  <m:e>
                                    <m:r>
                                      <a:rPr lang="en-US" b="1" smtClean="0">
                                        <a:latin typeface="Cambria Math" panose="02040503050406030204" pitchFamily="18" charset="0"/>
                                      </a:rPr>
                                      <m:t>𝒆</m:t>
                                    </m:r>
                                  </m:e>
                                  <m:sup>
                                    <m:r>
                                      <a:rPr lang="en-US" b="1" smtClean="0">
                                        <a:latin typeface="Cambria Math" panose="02040503050406030204" pitchFamily="18" charset="0"/>
                                      </a:rPr>
                                      <m:t>𝒙</m:t>
                                    </m:r>
                                  </m:sup>
                                </m:sSup>
                                <m:r>
                                  <a:rPr lang="en-US" b="1" smtClean="0">
                                    <a:latin typeface="Cambria Math" panose="02040503050406030204" pitchFamily="18" charset="0"/>
                                  </a:rPr>
                                  <m:t> → </m:t>
                                </m:r>
                                <m:f>
                                  <m:fPr>
                                    <m:ctrlPr>
                                      <a:rPr lang="en-US" b="1" i="1" smtClean="0">
                                        <a:latin typeface="Cambria Math" panose="02040503050406030204" pitchFamily="18" charset="0"/>
                                      </a:rPr>
                                    </m:ctrlPr>
                                  </m:fPr>
                                  <m:num>
                                    <m:r>
                                      <a:rPr lang="en-US" b="1" smtClean="0">
                                        <a:latin typeface="Cambria Math" panose="02040503050406030204" pitchFamily="18" charset="0"/>
                                      </a:rPr>
                                      <m:t>𝒅𝒇</m:t>
                                    </m:r>
                                  </m:num>
                                  <m:den>
                                    <m:r>
                                      <a:rPr lang="en-US" b="1" smtClean="0">
                                        <a:latin typeface="Cambria Math" panose="02040503050406030204" pitchFamily="18" charset="0"/>
                                      </a:rPr>
                                      <m:t>𝒅𝒙</m:t>
                                    </m:r>
                                  </m:den>
                                </m:f>
                                <m:r>
                                  <a:rPr lang="en-US" b="1" smtClean="0">
                                    <a:latin typeface="Cambria Math" panose="02040503050406030204" pitchFamily="18" charset="0"/>
                                  </a:rPr>
                                  <m:t>=</m:t>
                                </m:r>
                                <m:sSup>
                                  <m:sSupPr>
                                    <m:ctrlPr>
                                      <a:rPr lang="en-US" b="1" i="1" smtClean="0">
                                        <a:latin typeface="Cambria Math" panose="02040503050406030204" pitchFamily="18" charset="0"/>
                                      </a:rPr>
                                    </m:ctrlPr>
                                  </m:sSupPr>
                                  <m:e>
                                    <m:r>
                                      <a:rPr lang="en-US" b="1" smtClean="0">
                                        <a:latin typeface="Cambria Math" panose="02040503050406030204" pitchFamily="18" charset="0"/>
                                      </a:rPr>
                                      <m:t>𝒆</m:t>
                                    </m:r>
                                  </m:e>
                                  <m:sup>
                                    <m:r>
                                      <a:rPr lang="en-US" b="1" smtClean="0">
                                        <a:latin typeface="Cambria Math" panose="02040503050406030204" pitchFamily="18" charset="0"/>
                                      </a:rPr>
                                      <m:t>𝒙</m:t>
                                    </m:r>
                                  </m:sup>
                                </m:sSup>
                              </m:oMath>
                            </m:oMathPara>
                          </a14:m>
                          <a:endParaRPr lang="en-US" dirty="0"/>
                        </a:p>
                      </a:txBody>
                      <a:tcPr/>
                    </a:tc>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1" smtClean="0">
                                    <a:latin typeface="Cambria Math" panose="02040503050406030204" pitchFamily="18" charset="0"/>
                                  </a:rPr>
                                  <m:t>𝒇</m:t>
                                </m:r>
                                <m:d>
                                  <m:dPr>
                                    <m:ctrlPr>
                                      <a:rPr lang="en-US" b="1" i="1" smtClean="0">
                                        <a:latin typeface="Cambria Math" panose="02040503050406030204" pitchFamily="18" charset="0"/>
                                      </a:rPr>
                                    </m:ctrlPr>
                                  </m:dPr>
                                  <m:e>
                                    <m:r>
                                      <a:rPr lang="en-US" b="1" smtClean="0">
                                        <a:latin typeface="Cambria Math" panose="02040503050406030204" pitchFamily="18" charset="0"/>
                                      </a:rPr>
                                      <m:t>𝒙</m:t>
                                    </m:r>
                                  </m:e>
                                </m:d>
                                <m:r>
                                  <a:rPr lang="en-US" b="1" smtClean="0">
                                    <a:latin typeface="Cambria Math" panose="02040503050406030204" pitchFamily="18" charset="0"/>
                                  </a:rPr>
                                  <m:t>=</m:t>
                                </m:r>
                                <m:f>
                                  <m:fPr>
                                    <m:ctrlPr>
                                      <a:rPr lang="en-US" b="1" i="1" smtClean="0">
                                        <a:latin typeface="Cambria Math" panose="02040503050406030204" pitchFamily="18" charset="0"/>
                                      </a:rPr>
                                    </m:ctrlPr>
                                  </m:fPr>
                                  <m:num>
                                    <m:r>
                                      <a:rPr lang="en-US" b="1" smtClean="0">
                                        <a:latin typeface="Cambria Math" panose="02040503050406030204" pitchFamily="18" charset="0"/>
                                      </a:rPr>
                                      <m:t>𝟏</m:t>
                                    </m:r>
                                  </m:num>
                                  <m:den>
                                    <m:r>
                                      <a:rPr lang="en-US" b="1" smtClean="0">
                                        <a:latin typeface="Cambria Math" panose="02040503050406030204" pitchFamily="18" charset="0"/>
                                      </a:rPr>
                                      <m:t>𝒙</m:t>
                                    </m:r>
                                  </m:den>
                                </m:f>
                                <m:r>
                                  <a:rPr lang="en-US" b="1" smtClean="0">
                                    <a:latin typeface="Cambria Math" panose="02040503050406030204" pitchFamily="18" charset="0"/>
                                  </a:rPr>
                                  <m:t>→ </m:t>
                                </m:r>
                                <m:f>
                                  <m:fPr>
                                    <m:ctrlPr>
                                      <a:rPr lang="en-US" b="1" i="1" smtClean="0">
                                        <a:latin typeface="Cambria Math" panose="02040503050406030204" pitchFamily="18" charset="0"/>
                                      </a:rPr>
                                    </m:ctrlPr>
                                  </m:fPr>
                                  <m:num>
                                    <m:r>
                                      <a:rPr lang="en-US" b="1" smtClean="0">
                                        <a:latin typeface="Cambria Math" panose="02040503050406030204" pitchFamily="18" charset="0"/>
                                      </a:rPr>
                                      <m:t>𝒅𝒇</m:t>
                                    </m:r>
                                  </m:num>
                                  <m:den>
                                    <m:r>
                                      <a:rPr lang="en-US" b="1" smtClean="0">
                                        <a:latin typeface="Cambria Math" panose="02040503050406030204" pitchFamily="18" charset="0"/>
                                      </a:rPr>
                                      <m:t>𝒅𝒙</m:t>
                                    </m:r>
                                  </m:den>
                                </m:f>
                                <m:r>
                                  <a:rPr lang="en-US" b="1" smtClean="0">
                                    <a:latin typeface="Cambria Math" panose="02040503050406030204" pitchFamily="18" charset="0"/>
                                  </a:rPr>
                                  <m:t>=−</m:t>
                                </m:r>
                                <m:f>
                                  <m:fPr>
                                    <m:ctrlPr>
                                      <a:rPr lang="en-US" b="1" i="1" smtClean="0">
                                        <a:latin typeface="Cambria Math" panose="02040503050406030204" pitchFamily="18" charset="0"/>
                                      </a:rPr>
                                    </m:ctrlPr>
                                  </m:fPr>
                                  <m:num>
                                    <m:r>
                                      <a:rPr lang="en-US" b="1" smtClean="0">
                                        <a:latin typeface="Cambria Math" panose="02040503050406030204" pitchFamily="18" charset="0"/>
                                      </a:rPr>
                                      <m:t>𝟏</m:t>
                                    </m:r>
                                  </m:num>
                                  <m:den>
                                    <m:sSup>
                                      <m:sSupPr>
                                        <m:ctrlPr>
                                          <a:rPr lang="en-US" b="1" i="1" smtClean="0">
                                            <a:latin typeface="Cambria Math" panose="02040503050406030204" pitchFamily="18" charset="0"/>
                                          </a:rPr>
                                        </m:ctrlPr>
                                      </m:sSupPr>
                                      <m:e>
                                        <m:r>
                                          <a:rPr lang="en-US" b="1" smtClean="0">
                                            <a:latin typeface="Cambria Math" panose="02040503050406030204" pitchFamily="18" charset="0"/>
                                          </a:rPr>
                                          <m:t>𝒙</m:t>
                                        </m:r>
                                      </m:e>
                                      <m:sup>
                                        <m:r>
                                          <a:rPr lang="en-US" b="1" smtClean="0">
                                            <a:latin typeface="Cambria Math" panose="02040503050406030204" pitchFamily="18" charset="0"/>
                                          </a:rPr>
                                          <m:t>𝟐</m:t>
                                        </m:r>
                                      </m:sup>
                                    </m:sSup>
                                  </m:den>
                                </m:f>
                              </m:oMath>
                            </m:oMathPara>
                          </a14:m>
                          <a:endParaRPr lang="en-US" dirty="0"/>
                        </a:p>
                      </a:txBody>
                      <a:tcPr/>
                    </a:tc>
                    <a:extLst>
                      <a:ext uri="{0D108BD9-81ED-4DB2-BD59-A6C34878D82A}">
                        <a16:rowId xmlns:a16="http://schemas.microsoft.com/office/drawing/2014/main" val="2177242509"/>
                      </a:ext>
                    </a:extLst>
                  </a:tr>
                  <a:tr h="370840">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1" smtClean="0">
                                    <a:latin typeface="Cambria Math" panose="02040503050406030204" pitchFamily="18" charset="0"/>
                                  </a:rPr>
                                  <m:t>𝒇</m:t>
                                </m:r>
                                <m:d>
                                  <m:dPr>
                                    <m:ctrlPr>
                                      <a:rPr lang="en-US" b="1" i="1" smtClean="0">
                                        <a:latin typeface="Cambria Math" panose="02040503050406030204" pitchFamily="18" charset="0"/>
                                      </a:rPr>
                                    </m:ctrlPr>
                                  </m:dPr>
                                  <m:e>
                                    <m:r>
                                      <a:rPr lang="en-US" b="1" smtClean="0">
                                        <a:latin typeface="Cambria Math" panose="02040503050406030204" pitchFamily="18" charset="0"/>
                                      </a:rPr>
                                      <m:t>𝒙</m:t>
                                    </m:r>
                                  </m:e>
                                </m:d>
                                <m:r>
                                  <a:rPr lang="en-US" b="1" smtClean="0">
                                    <a:latin typeface="Cambria Math" panose="02040503050406030204" pitchFamily="18" charset="0"/>
                                  </a:rPr>
                                  <m:t>=</m:t>
                                </m:r>
                                <m:r>
                                  <a:rPr lang="en-US" b="1" smtClean="0">
                                    <a:latin typeface="Cambria Math" panose="02040503050406030204" pitchFamily="18" charset="0"/>
                                  </a:rPr>
                                  <m:t>𝒂𝒙</m:t>
                                </m:r>
                                <m:r>
                                  <a:rPr lang="en-US" b="1" smtClean="0">
                                    <a:latin typeface="Cambria Math" panose="02040503050406030204" pitchFamily="18" charset="0"/>
                                  </a:rPr>
                                  <m:t> → </m:t>
                                </m:r>
                                <m:f>
                                  <m:fPr>
                                    <m:ctrlPr>
                                      <a:rPr lang="en-US" b="1" i="1" smtClean="0">
                                        <a:latin typeface="Cambria Math" panose="02040503050406030204" pitchFamily="18" charset="0"/>
                                      </a:rPr>
                                    </m:ctrlPr>
                                  </m:fPr>
                                  <m:num>
                                    <m:r>
                                      <a:rPr lang="en-US" b="1" smtClean="0">
                                        <a:latin typeface="Cambria Math" panose="02040503050406030204" pitchFamily="18" charset="0"/>
                                      </a:rPr>
                                      <m:t>𝒅𝒇</m:t>
                                    </m:r>
                                  </m:num>
                                  <m:den>
                                    <m:r>
                                      <a:rPr lang="en-US" b="1" smtClean="0">
                                        <a:latin typeface="Cambria Math" panose="02040503050406030204" pitchFamily="18" charset="0"/>
                                      </a:rPr>
                                      <m:t>𝒅𝒙</m:t>
                                    </m:r>
                                  </m:den>
                                </m:f>
                                <m:r>
                                  <a:rPr lang="en-US" b="1" smtClean="0">
                                    <a:latin typeface="Cambria Math" panose="02040503050406030204" pitchFamily="18" charset="0"/>
                                  </a:rPr>
                                  <m:t>=</m:t>
                                </m:r>
                                <m:r>
                                  <a:rPr lang="en-US" b="1" smtClean="0">
                                    <a:latin typeface="Cambria Math" panose="02040503050406030204" pitchFamily="18" charset="0"/>
                                  </a:rPr>
                                  <m:t>𝒂</m:t>
                                </m:r>
                              </m:oMath>
                            </m:oMathPara>
                          </a14:m>
                          <a:endParaRPr lang="en-US" dirty="0"/>
                        </a:p>
                      </a:txBody>
                      <a:tcPr/>
                    </a:tc>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1" smtClean="0">
                                    <a:latin typeface="Cambria Math" panose="02040503050406030204" pitchFamily="18" charset="0"/>
                                  </a:rPr>
                                  <m:t>𝒇</m:t>
                                </m:r>
                                <m:d>
                                  <m:dPr>
                                    <m:ctrlPr>
                                      <a:rPr lang="en-US" b="1" i="1" smtClean="0">
                                        <a:latin typeface="Cambria Math" panose="02040503050406030204" pitchFamily="18" charset="0"/>
                                      </a:rPr>
                                    </m:ctrlPr>
                                  </m:dPr>
                                  <m:e>
                                    <m:r>
                                      <a:rPr lang="en-US" b="1" smtClean="0">
                                        <a:latin typeface="Cambria Math" panose="02040503050406030204" pitchFamily="18" charset="0"/>
                                      </a:rPr>
                                      <m:t>𝒙</m:t>
                                    </m:r>
                                  </m:e>
                                </m:d>
                                <m:r>
                                  <a:rPr lang="en-US" b="1" smtClean="0">
                                    <a:latin typeface="Cambria Math" panose="02040503050406030204" pitchFamily="18" charset="0"/>
                                  </a:rPr>
                                  <m:t>=</m:t>
                                </m:r>
                                <m:r>
                                  <a:rPr lang="en-US" b="1" smtClean="0">
                                    <a:latin typeface="Cambria Math" panose="02040503050406030204" pitchFamily="18" charset="0"/>
                                  </a:rPr>
                                  <m:t>𝒄</m:t>
                                </m:r>
                                <m:r>
                                  <a:rPr lang="en-US" b="1" smtClean="0">
                                    <a:latin typeface="Cambria Math" panose="02040503050406030204" pitchFamily="18" charset="0"/>
                                  </a:rPr>
                                  <m:t>+</m:t>
                                </m:r>
                                <m:r>
                                  <a:rPr lang="en-US" b="1" smtClean="0">
                                    <a:latin typeface="Cambria Math" panose="02040503050406030204" pitchFamily="18" charset="0"/>
                                  </a:rPr>
                                  <m:t>𝒙</m:t>
                                </m:r>
                                <m:r>
                                  <a:rPr lang="en-US" b="1" smtClean="0">
                                    <a:latin typeface="Cambria Math" panose="02040503050406030204" pitchFamily="18" charset="0"/>
                                  </a:rPr>
                                  <m:t> → </m:t>
                                </m:r>
                                <m:f>
                                  <m:fPr>
                                    <m:ctrlPr>
                                      <a:rPr lang="en-US" b="1" i="1" smtClean="0">
                                        <a:latin typeface="Cambria Math" panose="02040503050406030204" pitchFamily="18" charset="0"/>
                                      </a:rPr>
                                    </m:ctrlPr>
                                  </m:fPr>
                                  <m:num>
                                    <m:r>
                                      <a:rPr lang="en-US" b="1" smtClean="0">
                                        <a:latin typeface="Cambria Math" panose="02040503050406030204" pitchFamily="18" charset="0"/>
                                      </a:rPr>
                                      <m:t>𝒅𝒇</m:t>
                                    </m:r>
                                  </m:num>
                                  <m:den>
                                    <m:r>
                                      <a:rPr lang="en-US" b="1" smtClean="0">
                                        <a:latin typeface="Cambria Math" panose="02040503050406030204" pitchFamily="18" charset="0"/>
                                      </a:rPr>
                                      <m:t>𝒅𝒙</m:t>
                                    </m:r>
                                  </m:den>
                                </m:f>
                                <m:r>
                                  <a:rPr lang="en-US" b="1" smtClean="0">
                                    <a:latin typeface="Cambria Math" panose="02040503050406030204" pitchFamily="18" charset="0"/>
                                  </a:rPr>
                                  <m:t>=</m:t>
                                </m:r>
                                <m:r>
                                  <a:rPr lang="en-US" b="1" smtClean="0">
                                    <a:latin typeface="Cambria Math" panose="02040503050406030204" pitchFamily="18" charset="0"/>
                                  </a:rPr>
                                  <m:t>𝟏</m:t>
                                </m:r>
                              </m:oMath>
                            </m:oMathPara>
                          </a14:m>
                          <a:endParaRPr lang="en-US" dirty="0"/>
                        </a:p>
                      </a:txBody>
                      <a:tcPr/>
                    </a:tc>
                    <a:extLst>
                      <a:ext uri="{0D108BD9-81ED-4DB2-BD59-A6C34878D82A}">
                        <a16:rowId xmlns:a16="http://schemas.microsoft.com/office/drawing/2014/main" val="2398767101"/>
                      </a:ext>
                    </a:extLst>
                  </a:tr>
                </a:tbl>
              </a:graphicData>
            </a:graphic>
          </p:graphicFrame>
        </mc:Choice>
        <mc:Fallback xmlns="">
          <p:graphicFrame>
            <p:nvGraphicFramePr>
              <p:cNvPr id="25" name="Table 25">
                <a:extLst>
                  <a:ext uri="{FF2B5EF4-FFF2-40B4-BE49-F238E27FC236}">
                    <a16:creationId xmlns:a16="http://schemas.microsoft.com/office/drawing/2014/main" id="{55F725B8-8787-EF78-DC2F-751B990CC21E}"/>
                  </a:ext>
                </a:extLst>
              </p:cNvPr>
              <p:cNvGraphicFramePr>
                <a:graphicFrameLocks noGrp="1"/>
              </p:cNvGraphicFramePr>
              <p:nvPr/>
            </p:nvGraphicFramePr>
            <p:xfrm>
              <a:off x="6609680" y="5016945"/>
              <a:ext cx="5240090" cy="1225804"/>
            </p:xfrm>
            <a:graphic>
              <a:graphicData uri="http://schemas.openxmlformats.org/drawingml/2006/table">
                <a:tbl>
                  <a:tblPr firstRow="1" bandRow="1">
                    <a:tableStyleId>{5940675A-B579-460E-94D1-54222C63F5DA}</a:tableStyleId>
                  </a:tblPr>
                  <a:tblGrid>
                    <a:gridCol w="2573090">
                      <a:extLst>
                        <a:ext uri="{9D8B030D-6E8A-4147-A177-3AD203B41FA5}">
                          <a16:colId xmlns:a16="http://schemas.microsoft.com/office/drawing/2014/main" val="848589444"/>
                        </a:ext>
                      </a:extLst>
                    </a:gridCol>
                    <a:gridCol w="2667000">
                      <a:extLst>
                        <a:ext uri="{9D8B030D-6E8A-4147-A177-3AD203B41FA5}">
                          <a16:colId xmlns:a16="http://schemas.microsoft.com/office/drawing/2014/main" val="3912063689"/>
                        </a:ext>
                      </a:extLst>
                    </a:gridCol>
                  </a:tblGrid>
                  <a:tr h="612902">
                    <a:tc>
                      <a:txBody>
                        <a:bodyPr/>
                        <a:lstStyle/>
                        <a:p>
                          <a:endParaRPr lang="en-US"/>
                        </a:p>
                      </a:txBody>
                      <a:tcPr>
                        <a:blipFill>
                          <a:blip r:embed="rId5"/>
                          <a:stretch>
                            <a:fillRect l="-237" t="-980" r="-104265" b="-100980"/>
                          </a:stretch>
                        </a:blipFill>
                      </a:tcPr>
                    </a:tc>
                    <a:tc>
                      <a:txBody>
                        <a:bodyPr/>
                        <a:lstStyle/>
                        <a:p>
                          <a:endParaRPr lang="en-US"/>
                        </a:p>
                      </a:txBody>
                      <a:tcPr>
                        <a:blipFill>
                          <a:blip r:embed="rId5"/>
                          <a:stretch>
                            <a:fillRect l="-96575" t="-980" r="-457" b="-100980"/>
                          </a:stretch>
                        </a:blipFill>
                      </a:tcPr>
                    </a:tc>
                    <a:extLst>
                      <a:ext uri="{0D108BD9-81ED-4DB2-BD59-A6C34878D82A}">
                        <a16:rowId xmlns:a16="http://schemas.microsoft.com/office/drawing/2014/main" val="2177242509"/>
                      </a:ext>
                    </a:extLst>
                  </a:tr>
                  <a:tr h="612902">
                    <a:tc>
                      <a:txBody>
                        <a:bodyPr/>
                        <a:lstStyle/>
                        <a:p>
                          <a:endParaRPr lang="en-US"/>
                        </a:p>
                      </a:txBody>
                      <a:tcPr>
                        <a:blipFill>
                          <a:blip r:embed="rId5"/>
                          <a:stretch>
                            <a:fillRect l="-237" t="-101980" r="-104265" b="-1980"/>
                          </a:stretch>
                        </a:blipFill>
                      </a:tcPr>
                    </a:tc>
                    <a:tc>
                      <a:txBody>
                        <a:bodyPr/>
                        <a:lstStyle/>
                        <a:p>
                          <a:endParaRPr lang="en-US"/>
                        </a:p>
                      </a:txBody>
                      <a:tcPr>
                        <a:blipFill>
                          <a:blip r:embed="rId5"/>
                          <a:stretch>
                            <a:fillRect l="-96575" t="-101980" r="-457" b="-1980"/>
                          </a:stretch>
                        </a:blipFill>
                      </a:tcPr>
                    </a:tc>
                    <a:extLst>
                      <a:ext uri="{0D108BD9-81ED-4DB2-BD59-A6C34878D82A}">
                        <a16:rowId xmlns:a16="http://schemas.microsoft.com/office/drawing/2014/main" val="2398767101"/>
                      </a:ext>
                    </a:extLst>
                  </a:tr>
                </a:tbl>
              </a:graphicData>
            </a:graphic>
          </p:graphicFrame>
        </mc:Fallback>
      </mc:AlternateContent>
      <p:sp>
        <p:nvSpPr>
          <p:cNvPr id="2" name="Title 1"/>
          <p:cNvSpPr>
            <a:spLocks noGrp="1"/>
          </p:cNvSpPr>
          <p:nvPr>
            <p:ph type="title"/>
          </p:nvPr>
        </p:nvSpPr>
        <p:spPr/>
        <p:txBody>
          <a:bodyPr>
            <a:normAutofit fontScale="90000"/>
          </a:bodyPr>
          <a:lstStyle/>
          <a:p>
            <a:r>
              <a:rPr lang="en-US" dirty="0"/>
              <a:t>Example: Single Perceptron with Sigmoid Activation</a:t>
            </a:r>
          </a:p>
        </p:txBody>
      </p:sp>
      <mc:AlternateContent xmlns:mc="http://schemas.openxmlformats.org/markup-compatibility/2006" xmlns:a14="http://schemas.microsoft.com/office/drawing/2010/main">
        <mc:Choice Requires="a14">
          <p:sp>
            <p:nvSpPr>
              <p:cNvPr id="13" name="Content Placeholder 12">
                <a:extLst>
                  <a:ext uri="{FF2B5EF4-FFF2-40B4-BE49-F238E27FC236}">
                    <a16:creationId xmlns:a16="http://schemas.microsoft.com/office/drawing/2014/main" id="{D6BC5D20-3752-68D0-2485-95FAD4ECA45B}"/>
                  </a:ext>
                </a:extLst>
              </p:cNvPr>
              <p:cNvSpPr>
                <a:spLocks noGrp="1"/>
              </p:cNvSpPr>
              <p:nvPr>
                <p:ph idx="1"/>
              </p:nvPr>
            </p:nvSpPr>
            <p:spPr/>
            <p:txBody>
              <a:bodyPr/>
              <a:lstStyle/>
              <a:p>
                <a:r>
                  <a:rPr lang="en-US" dirty="0">
                    <a:latin typeface="Arial" panose="020B0604020202020204" pitchFamily="34" charset="0"/>
                  </a:rPr>
                  <a:t>Another example: </a:t>
                </a:r>
                <a14:m>
                  <m:oMath xmlns:m="http://schemas.openxmlformats.org/officeDocument/2006/math">
                    <m:r>
                      <a:rPr lang="en-US" i="1">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𝑤</m:t>
                        </m:r>
                        <m:r>
                          <a:rPr lang="en-US" i="1">
                            <a:latin typeface="Cambria Math" panose="02040503050406030204" pitchFamily="18" charset="0"/>
                          </a:rPr>
                          <m:t>,</m:t>
                        </m:r>
                        <m:r>
                          <a:rPr lang="en-US" i="1">
                            <a:latin typeface="Cambria Math" panose="02040503050406030204" pitchFamily="18" charset="0"/>
                          </a:rPr>
                          <m:t>𝑥</m:t>
                        </m:r>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1+</m:t>
                        </m:r>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m:t>
                            </m:r>
                            <m:r>
                              <a:rPr lang="en-US" i="1">
                                <a:latin typeface="Cambria Math" panose="02040503050406030204" pitchFamily="18" charset="0"/>
                              </a:rPr>
                              <m:t>𝑧</m:t>
                            </m:r>
                          </m:sup>
                        </m:sSup>
                      </m:den>
                    </m:f>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1+</m:t>
                        </m:r>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2</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0</m:t>
                                    </m:r>
                                  </m:sub>
                                </m:sSub>
                              </m:e>
                            </m:d>
                          </m:sup>
                        </m:sSup>
                      </m:den>
                    </m:f>
                  </m:oMath>
                </a14:m>
                <a:endParaRPr lang="en-US" dirty="0"/>
              </a:p>
            </p:txBody>
          </p:sp>
        </mc:Choice>
        <mc:Fallback xmlns="">
          <p:sp>
            <p:nvSpPr>
              <p:cNvPr id="13" name="Content Placeholder 12">
                <a:extLst>
                  <a:ext uri="{FF2B5EF4-FFF2-40B4-BE49-F238E27FC236}">
                    <a16:creationId xmlns:a16="http://schemas.microsoft.com/office/drawing/2014/main" id="{D6BC5D20-3752-68D0-2485-95FAD4ECA45B}"/>
                  </a:ext>
                </a:extLst>
              </p:cNvPr>
              <p:cNvSpPr>
                <a:spLocks noGrp="1" noRot="1" noChangeAspect="1" noMove="1" noResize="1" noEditPoints="1" noAdjustHandles="1" noChangeArrowheads="1" noChangeShapeType="1" noTextEdit="1"/>
              </p:cNvSpPr>
              <p:nvPr>
                <p:ph idx="1"/>
              </p:nvPr>
            </p:nvSpPr>
            <p:spPr>
              <a:blipFill>
                <a:blip r:embed="rId6"/>
                <a:stretch>
                  <a:fillRect l="-1474" t="-971"/>
                </a:stretch>
              </a:blipFill>
            </p:spPr>
            <p:txBody>
              <a:bodyPr/>
              <a:lstStyle/>
              <a:p>
                <a:r>
                  <a:rPr lang="en-US">
                    <a:noFill/>
                  </a:rPr>
                  <a:t> </a:t>
                </a:r>
              </a:p>
            </p:txBody>
          </p:sp>
        </mc:Fallback>
      </mc:AlternateContent>
      <p:sp>
        <p:nvSpPr>
          <p:cNvPr id="10" name="Date Placeholder 3">
            <a:extLst>
              <a:ext uri="{FF2B5EF4-FFF2-40B4-BE49-F238E27FC236}">
                <a16:creationId xmlns:a16="http://schemas.microsoft.com/office/drawing/2014/main" id="{CCB2257F-4114-D1B7-CF30-1F05042CD74E}"/>
              </a:ext>
            </a:extLst>
          </p:cNvPr>
          <p:cNvSpPr>
            <a:spLocks noGrp="1"/>
          </p:cNvSpPr>
          <p:nvPr>
            <p:ph type="dt" sz="half" idx="10"/>
          </p:nvPr>
        </p:nvSpPr>
        <p:spPr/>
        <p:txBody>
          <a:bodyPr/>
          <a:lstStyle/>
          <a:p>
            <a:endParaRPr lang="en-US" dirty="0"/>
          </a:p>
        </p:txBody>
      </p:sp>
      <p:sp>
        <p:nvSpPr>
          <p:cNvPr id="11" name="Footer Placeholder 4">
            <a:extLst>
              <a:ext uri="{FF2B5EF4-FFF2-40B4-BE49-F238E27FC236}">
                <a16:creationId xmlns:a16="http://schemas.microsoft.com/office/drawing/2014/main" id="{7AB85986-649C-A888-205A-22AE57F00436}"/>
              </a:ext>
            </a:extLst>
          </p:cNvPr>
          <p:cNvSpPr>
            <a:spLocks noGrp="1"/>
          </p:cNvSpPr>
          <p:nvPr>
            <p:ph type="ftr" sz="quarter" idx="11"/>
          </p:nvPr>
        </p:nvSpPr>
        <p:spPr/>
        <p:txBody>
          <a:bodyPr/>
          <a:lstStyle/>
          <a:p>
            <a:r>
              <a:rPr lang="en-US"/>
              <a:t>Introduction to AI</a:t>
            </a:r>
          </a:p>
        </p:txBody>
      </p:sp>
      <p:sp>
        <p:nvSpPr>
          <p:cNvPr id="12" name="Slide Number Placeholder 5">
            <a:extLst>
              <a:ext uri="{FF2B5EF4-FFF2-40B4-BE49-F238E27FC236}">
                <a16:creationId xmlns:a16="http://schemas.microsoft.com/office/drawing/2014/main" id="{C9064414-EBCB-8AEE-E095-0F3377A28F4F}"/>
              </a:ext>
            </a:extLst>
          </p:cNvPr>
          <p:cNvSpPr>
            <a:spLocks noGrp="1"/>
          </p:cNvSpPr>
          <p:nvPr>
            <p:ph type="sldNum" sz="quarter" idx="12"/>
          </p:nvPr>
        </p:nvSpPr>
        <p:spPr/>
        <p:txBody>
          <a:bodyPr/>
          <a:lstStyle/>
          <a:p>
            <a:fld id="{B7884E68-CE57-44C0-BE0F-84C629DF22D5}" type="slidenum">
              <a:rPr lang="en-US" smtClean="0"/>
              <a:t>75</a:t>
            </a:fld>
            <a:endParaRPr lang="en-US"/>
          </a:p>
        </p:txBody>
      </p:sp>
      <p:sp>
        <p:nvSpPr>
          <p:cNvPr id="35" name="Rectangle 34">
            <a:extLst>
              <a:ext uri="{FF2B5EF4-FFF2-40B4-BE49-F238E27FC236}">
                <a16:creationId xmlns:a16="http://schemas.microsoft.com/office/drawing/2014/main" id="{8234EEB9-5E8E-D359-2A44-6E05D69B0E90}"/>
              </a:ext>
            </a:extLst>
          </p:cNvPr>
          <p:cNvSpPr/>
          <p:nvPr/>
        </p:nvSpPr>
        <p:spPr>
          <a:xfrm>
            <a:off x="6695442" y="5609486"/>
            <a:ext cx="2474843" cy="598962"/>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68A2C144-2C10-C431-1232-0B5860838598}"/>
              </a:ext>
            </a:extLst>
          </p:cNvPr>
          <p:cNvSpPr txBox="1"/>
          <p:nvPr/>
        </p:nvSpPr>
        <p:spPr>
          <a:xfrm>
            <a:off x="1828802" y="1966878"/>
            <a:ext cx="593432" cy="369332"/>
          </a:xfrm>
          <a:prstGeom prst="rect">
            <a:avLst/>
          </a:prstGeom>
          <a:noFill/>
        </p:spPr>
        <p:txBody>
          <a:bodyPr wrap="none" rtlCol="0">
            <a:spAutoFit/>
          </a:bodyPr>
          <a:lstStyle/>
          <a:p>
            <a:r>
              <a:rPr lang="en-US" dirty="0">
                <a:solidFill>
                  <a:srgbClr val="00B050"/>
                </a:solidFill>
              </a:rPr>
              <a:t>2.00</a:t>
            </a:r>
          </a:p>
        </p:txBody>
      </p:sp>
      <p:sp>
        <p:nvSpPr>
          <p:cNvPr id="45" name="TextBox 44">
            <a:extLst>
              <a:ext uri="{FF2B5EF4-FFF2-40B4-BE49-F238E27FC236}">
                <a16:creationId xmlns:a16="http://schemas.microsoft.com/office/drawing/2014/main" id="{7D375E81-37CC-7728-2B4F-205944290859}"/>
              </a:ext>
            </a:extLst>
          </p:cNvPr>
          <p:cNvSpPr txBox="1"/>
          <p:nvPr/>
        </p:nvSpPr>
        <p:spPr>
          <a:xfrm>
            <a:off x="1822161" y="2758016"/>
            <a:ext cx="663964" cy="369332"/>
          </a:xfrm>
          <a:prstGeom prst="rect">
            <a:avLst/>
          </a:prstGeom>
          <a:noFill/>
        </p:spPr>
        <p:txBody>
          <a:bodyPr wrap="none" rtlCol="0">
            <a:spAutoFit/>
          </a:bodyPr>
          <a:lstStyle/>
          <a:p>
            <a:r>
              <a:rPr lang="en-US" dirty="0">
                <a:solidFill>
                  <a:srgbClr val="00B050"/>
                </a:solidFill>
              </a:rPr>
              <a:t>-1.00</a:t>
            </a:r>
          </a:p>
        </p:txBody>
      </p:sp>
      <p:sp>
        <p:nvSpPr>
          <p:cNvPr id="46" name="TextBox 45">
            <a:extLst>
              <a:ext uri="{FF2B5EF4-FFF2-40B4-BE49-F238E27FC236}">
                <a16:creationId xmlns:a16="http://schemas.microsoft.com/office/drawing/2014/main" id="{3543F2F7-D4C4-17D2-D069-B51ACACDC8E9}"/>
              </a:ext>
            </a:extLst>
          </p:cNvPr>
          <p:cNvSpPr txBox="1"/>
          <p:nvPr/>
        </p:nvSpPr>
        <p:spPr>
          <a:xfrm>
            <a:off x="1793536" y="3522427"/>
            <a:ext cx="663964" cy="369332"/>
          </a:xfrm>
          <a:prstGeom prst="rect">
            <a:avLst/>
          </a:prstGeom>
          <a:noFill/>
        </p:spPr>
        <p:txBody>
          <a:bodyPr wrap="none" rtlCol="0">
            <a:spAutoFit/>
          </a:bodyPr>
          <a:lstStyle/>
          <a:p>
            <a:r>
              <a:rPr lang="en-US" dirty="0">
                <a:solidFill>
                  <a:srgbClr val="00B050"/>
                </a:solidFill>
              </a:rPr>
              <a:t>-3.00</a:t>
            </a:r>
          </a:p>
        </p:txBody>
      </p:sp>
      <p:sp>
        <p:nvSpPr>
          <p:cNvPr id="47" name="TextBox 46">
            <a:extLst>
              <a:ext uri="{FF2B5EF4-FFF2-40B4-BE49-F238E27FC236}">
                <a16:creationId xmlns:a16="http://schemas.microsoft.com/office/drawing/2014/main" id="{3EE85BBD-01F6-E40C-0165-87C12F584487}"/>
              </a:ext>
            </a:extLst>
          </p:cNvPr>
          <p:cNvSpPr txBox="1"/>
          <p:nvPr/>
        </p:nvSpPr>
        <p:spPr>
          <a:xfrm>
            <a:off x="1828802" y="4445818"/>
            <a:ext cx="663964" cy="369332"/>
          </a:xfrm>
          <a:prstGeom prst="rect">
            <a:avLst/>
          </a:prstGeom>
          <a:noFill/>
        </p:spPr>
        <p:txBody>
          <a:bodyPr wrap="none" rtlCol="0">
            <a:spAutoFit/>
          </a:bodyPr>
          <a:lstStyle/>
          <a:p>
            <a:r>
              <a:rPr lang="en-US" dirty="0">
                <a:solidFill>
                  <a:srgbClr val="00B050"/>
                </a:solidFill>
              </a:rPr>
              <a:t>-2.00</a:t>
            </a:r>
          </a:p>
        </p:txBody>
      </p:sp>
      <p:sp>
        <p:nvSpPr>
          <p:cNvPr id="48" name="TextBox 47">
            <a:extLst>
              <a:ext uri="{FF2B5EF4-FFF2-40B4-BE49-F238E27FC236}">
                <a16:creationId xmlns:a16="http://schemas.microsoft.com/office/drawing/2014/main" id="{2C2CF51A-E632-3A46-603D-7BBE5AF5AB07}"/>
              </a:ext>
            </a:extLst>
          </p:cNvPr>
          <p:cNvSpPr txBox="1"/>
          <p:nvPr/>
        </p:nvSpPr>
        <p:spPr>
          <a:xfrm>
            <a:off x="1863145" y="5260515"/>
            <a:ext cx="663964" cy="369332"/>
          </a:xfrm>
          <a:prstGeom prst="rect">
            <a:avLst/>
          </a:prstGeom>
          <a:noFill/>
        </p:spPr>
        <p:txBody>
          <a:bodyPr wrap="none" rtlCol="0">
            <a:spAutoFit/>
          </a:bodyPr>
          <a:lstStyle/>
          <a:p>
            <a:r>
              <a:rPr lang="en-US" dirty="0">
                <a:solidFill>
                  <a:srgbClr val="00B050"/>
                </a:solidFill>
              </a:rPr>
              <a:t>-3.00</a:t>
            </a:r>
          </a:p>
        </p:txBody>
      </p:sp>
      <p:sp>
        <p:nvSpPr>
          <p:cNvPr id="49" name="TextBox 48">
            <a:extLst>
              <a:ext uri="{FF2B5EF4-FFF2-40B4-BE49-F238E27FC236}">
                <a16:creationId xmlns:a16="http://schemas.microsoft.com/office/drawing/2014/main" id="{804BC525-6BF2-6E81-5B89-06B91AC45843}"/>
              </a:ext>
            </a:extLst>
          </p:cNvPr>
          <p:cNvSpPr txBox="1"/>
          <p:nvPr/>
        </p:nvSpPr>
        <p:spPr>
          <a:xfrm>
            <a:off x="3325165" y="2388684"/>
            <a:ext cx="663964" cy="369332"/>
          </a:xfrm>
          <a:prstGeom prst="rect">
            <a:avLst/>
          </a:prstGeom>
          <a:noFill/>
        </p:spPr>
        <p:txBody>
          <a:bodyPr wrap="none" rtlCol="0">
            <a:spAutoFit/>
          </a:bodyPr>
          <a:lstStyle/>
          <a:p>
            <a:r>
              <a:rPr lang="en-US" dirty="0">
                <a:solidFill>
                  <a:srgbClr val="00B050"/>
                </a:solidFill>
              </a:rPr>
              <a:t>-2.00</a:t>
            </a:r>
          </a:p>
        </p:txBody>
      </p:sp>
      <p:sp>
        <p:nvSpPr>
          <p:cNvPr id="50" name="TextBox 49">
            <a:extLst>
              <a:ext uri="{FF2B5EF4-FFF2-40B4-BE49-F238E27FC236}">
                <a16:creationId xmlns:a16="http://schemas.microsoft.com/office/drawing/2014/main" id="{1E9FBD1E-98A7-7288-B093-A35AD0D47139}"/>
              </a:ext>
            </a:extLst>
          </p:cNvPr>
          <p:cNvSpPr txBox="1"/>
          <p:nvPr/>
        </p:nvSpPr>
        <p:spPr>
          <a:xfrm>
            <a:off x="3219452" y="3976331"/>
            <a:ext cx="593432" cy="369332"/>
          </a:xfrm>
          <a:prstGeom prst="rect">
            <a:avLst/>
          </a:prstGeom>
          <a:noFill/>
        </p:spPr>
        <p:txBody>
          <a:bodyPr wrap="none" rtlCol="0">
            <a:spAutoFit/>
          </a:bodyPr>
          <a:lstStyle/>
          <a:p>
            <a:r>
              <a:rPr lang="en-US" dirty="0">
                <a:solidFill>
                  <a:srgbClr val="00B050"/>
                </a:solidFill>
              </a:rPr>
              <a:t>6.00</a:t>
            </a:r>
          </a:p>
        </p:txBody>
      </p:sp>
      <p:sp>
        <p:nvSpPr>
          <p:cNvPr id="51" name="TextBox 50">
            <a:extLst>
              <a:ext uri="{FF2B5EF4-FFF2-40B4-BE49-F238E27FC236}">
                <a16:creationId xmlns:a16="http://schemas.microsoft.com/office/drawing/2014/main" id="{152C74AD-B69C-E20B-4C95-A3CA695C9C97}"/>
              </a:ext>
            </a:extLst>
          </p:cNvPr>
          <p:cNvSpPr txBox="1"/>
          <p:nvPr/>
        </p:nvSpPr>
        <p:spPr>
          <a:xfrm>
            <a:off x="4553489" y="3066317"/>
            <a:ext cx="593432" cy="369332"/>
          </a:xfrm>
          <a:prstGeom prst="rect">
            <a:avLst/>
          </a:prstGeom>
          <a:noFill/>
        </p:spPr>
        <p:txBody>
          <a:bodyPr wrap="none" rtlCol="0">
            <a:spAutoFit/>
          </a:bodyPr>
          <a:lstStyle/>
          <a:p>
            <a:r>
              <a:rPr lang="en-US" dirty="0">
                <a:solidFill>
                  <a:srgbClr val="00B050"/>
                </a:solidFill>
              </a:rPr>
              <a:t>4.00</a:t>
            </a:r>
          </a:p>
        </p:txBody>
      </p:sp>
      <p:sp>
        <p:nvSpPr>
          <p:cNvPr id="52" name="TextBox 51">
            <a:extLst>
              <a:ext uri="{FF2B5EF4-FFF2-40B4-BE49-F238E27FC236}">
                <a16:creationId xmlns:a16="http://schemas.microsoft.com/office/drawing/2014/main" id="{4C9C271E-7222-5383-857A-8F8EECD1DB68}"/>
              </a:ext>
            </a:extLst>
          </p:cNvPr>
          <p:cNvSpPr txBox="1"/>
          <p:nvPr/>
        </p:nvSpPr>
        <p:spPr>
          <a:xfrm>
            <a:off x="6854632" y="3978594"/>
            <a:ext cx="663964" cy="369332"/>
          </a:xfrm>
          <a:prstGeom prst="rect">
            <a:avLst/>
          </a:prstGeom>
          <a:noFill/>
        </p:spPr>
        <p:txBody>
          <a:bodyPr wrap="none" rtlCol="0">
            <a:spAutoFit/>
          </a:bodyPr>
          <a:lstStyle/>
          <a:p>
            <a:r>
              <a:rPr lang="en-US" dirty="0">
                <a:solidFill>
                  <a:srgbClr val="00B050"/>
                </a:solidFill>
              </a:rPr>
              <a:t>-1.00</a:t>
            </a:r>
          </a:p>
        </p:txBody>
      </p:sp>
      <p:sp>
        <p:nvSpPr>
          <p:cNvPr id="53" name="TextBox 52">
            <a:extLst>
              <a:ext uri="{FF2B5EF4-FFF2-40B4-BE49-F238E27FC236}">
                <a16:creationId xmlns:a16="http://schemas.microsoft.com/office/drawing/2014/main" id="{74B2525D-1BA0-ADD3-6936-7977002F2CBF}"/>
              </a:ext>
            </a:extLst>
          </p:cNvPr>
          <p:cNvSpPr txBox="1"/>
          <p:nvPr/>
        </p:nvSpPr>
        <p:spPr>
          <a:xfrm>
            <a:off x="5665398" y="3947481"/>
            <a:ext cx="593432" cy="369332"/>
          </a:xfrm>
          <a:prstGeom prst="rect">
            <a:avLst/>
          </a:prstGeom>
          <a:noFill/>
        </p:spPr>
        <p:txBody>
          <a:bodyPr wrap="none" rtlCol="0">
            <a:spAutoFit/>
          </a:bodyPr>
          <a:lstStyle/>
          <a:p>
            <a:r>
              <a:rPr lang="en-US" dirty="0">
                <a:solidFill>
                  <a:srgbClr val="00B050"/>
                </a:solidFill>
              </a:rPr>
              <a:t>1.00</a:t>
            </a:r>
          </a:p>
        </p:txBody>
      </p:sp>
      <p:sp>
        <p:nvSpPr>
          <p:cNvPr id="54" name="TextBox 53">
            <a:extLst>
              <a:ext uri="{FF2B5EF4-FFF2-40B4-BE49-F238E27FC236}">
                <a16:creationId xmlns:a16="http://schemas.microsoft.com/office/drawing/2014/main" id="{E0BBD3A5-4C2E-1968-3360-95A6C151129D}"/>
              </a:ext>
            </a:extLst>
          </p:cNvPr>
          <p:cNvSpPr txBox="1"/>
          <p:nvPr/>
        </p:nvSpPr>
        <p:spPr>
          <a:xfrm>
            <a:off x="7962806" y="3976331"/>
            <a:ext cx="593432" cy="369332"/>
          </a:xfrm>
          <a:prstGeom prst="rect">
            <a:avLst/>
          </a:prstGeom>
          <a:noFill/>
        </p:spPr>
        <p:txBody>
          <a:bodyPr wrap="none" rtlCol="0">
            <a:spAutoFit/>
          </a:bodyPr>
          <a:lstStyle/>
          <a:p>
            <a:r>
              <a:rPr lang="en-US" dirty="0">
                <a:solidFill>
                  <a:srgbClr val="00B050"/>
                </a:solidFill>
              </a:rPr>
              <a:t>0.37</a:t>
            </a:r>
          </a:p>
        </p:txBody>
      </p:sp>
      <p:sp>
        <p:nvSpPr>
          <p:cNvPr id="55" name="TextBox 54">
            <a:extLst>
              <a:ext uri="{FF2B5EF4-FFF2-40B4-BE49-F238E27FC236}">
                <a16:creationId xmlns:a16="http://schemas.microsoft.com/office/drawing/2014/main" id="{9AD92B72-A347-7564-4643-EAA0E1504C97}"/>
              </a:ext>
            </a:extLst>
          </p:cNvPr>
          <p:cNvSpPr txBox="1"/>
          <p:nvPr/>
        </p:nvSpPr>
        <p:spPr>
          <a:xfrm>
            <a:off x="9110667" y="3976331"/>
            <a:ext cx="593432" cy="369332"/>
          </a:xfrm>
          <a:prstGeom prst="rect">
            <a:avLst/>
          </a:prstGeom>
          <a:noFill/>
        </p:spPr>
        <p:txBody>
          <a:bodyPr wrap="none" rtlCol="0">
            <a:spAutoFit/>
          </a:bodyPr>
          <a:lstStyle/>
          <a:p>
            <a:r>
              <a:rPr lang="en-US" dirty="0">
                <a:solidFill>
                  <a:srgbClr val="00B050"/>
                </a:solidFill>
              </a:rPr>
              <a:t>1.37</a:t>
            </a:r>
          </a:p>
        </p:txBody>
      </p:sp>
      <p:sp>
        <p:nvSpPr>
          <p:cNvPr id="56" name="TextBox 55">
            <a:extLst>
              <a:ext uri="{FF2B5EF4-FFF2-40B4-BE49-F238E27FC236}">
                <a16:creationId xmlns:a16="http://schemas.microsoft.com/office/drawing/2014/main" id="{7637C4D1-A038-7FF6-3D6F-0E292B7E775B}"/>
              </a:ext>
            </a:extLst>
          </p:cNvPr>
          <p:cNvSpPr txBox="1"/>
          <p:nvPr/>
        </p:nvSpPr>
        <p:spPr>
          <a:xfrm>
            <a:off x="10134604" y="3962391"/>
            <a:ext cx="593432" cy="369332"/>
          </a:xfrm>
          <a:prstGeom prst="rect">
            <a:avLst/>
          </a:prstGeom>
          <a:noFill/>
        </p:spPr>
        <p:txBody>
          <a:bodyPr wrap="none" rtlCol="0">
            <a:spAutoFit/>
          </a:bodyPr>
          <a:lstStyle/>
          <a:p>
            <a:r>
              <a:rPr lang="en-US" dirty="0">
                <a:solidFill>
                  <a:srgbClr val="00B050"/>
                </a:solidFill>
              </a:rPr>
              <a:t>0.73</a:t>
            </a:r>
          </a:p>
        </p:txBody>
      </p:sp>
      <p:sp>
        <p:nvSpPr>
          <p:cNvPr id="57" name="TextBox 56">
            <a:extLst>
              <a:ext uri="{FF2B5EF4-FFF2-40B4-BE49-F238E27FC236}">
                <a16:creationId xmlns:a16="http://schemas.microsoft.com/office/drawing/2014/main" id="{F3E48993-0EE0-15B2-4717-DA2395B8E387}"/>
              </a:ext>
            </a:extLst>
          </p:cNvPr>
          <p:cNvSpPr txBox="1"/>
          <p:nvPr/>
        </p:nvSpPr>
        <p:spPr>
          <a:xfrm>
            <a:off x="10164116" y="4316912"/>
            <a:ext cx="593432" cy="369332"/>
          </a:xfrm>
          <a:prstGeom prst="rect">
            <a:avLst/>
          </a:prstGeom>
          <a:noFill/>
        </p:spPr>
        <p:txBody>
          <a:bodyPr wrap="none" rtlCol="0">
            <a:spAutoFit/>
          </a:bodyPr>
          <a:lstStyle/>
          <a:p>
            <a:r>
              <a:rPr lang="en-US" dirty="0">
                <a:solidFill>
                  <a:srgbClr val="CC0000"/>
                </a:solidFill>
              </a:rPr>
              <a:t>1.00</a:t>
            </a:r>
          </a:p>
        </p:txBody>
      </p:sp>
      <p:sp>
        <p:nvSpPr>
          <p:cNvPr id="58" name="TextBox 57">
            <a:extLst>
              <a:ext uri="{FF2B5EF4-FFF2-40B4-BE49-F238E27FC236}">
                <a16:creationId xmlns:a16="http://schemas.microsoft.com/office/drawing/2014/main" id="{9425023A-B320-820E-0F39-F686F80187CA}"/>
              </a:ext>
            </a:extLst>
          </p:cNvPr>
          <p:cNvSpPr txBox="1"/>
          <p:nvPr/>
        </p:nvSpPr>
        <p:spPr>
          <a:xfrm>
            <a:off x="9081153" y="4310975"/>
            <a:ext cx="663964" cy="369332"/>
          </a:xfrm>
          <a:prstGeom prst="rect">
            <a:avLst/>
          </a:prstGeom>
          <a:noFill/>
        </p:spPr>
        <p:txBody>
          <a:bodyPr wrap="none" rtlCol="0">
            <a:spAutoFit/>
          </a:bodyPr>
          <a:lstStyle/>
          <a:p>
            <a:r>
              <a:rPr lang="en-US" dirty="0">
                <a:solidFill>
                  <a:srgbClr val="CC0000"/>
                </a:solidFill>
              </a:rPr>
              <a:t>-0.53</a:t>
            </a:r>
          </a:p>
        </p:txBody>
      </p:sp>
      <p:sp>
        <p:nvSpPr>
          <p:cNvPr id="59" name="TextBox 58">
            <a:extLst>
              <a:ext uri="{FF2B5EF4-FFF2-40B4-BE49-F238E27FC236}">
                <a16:creationId xmlns:a16="http://schemas.microsoft.com/office/drawing/2014/main" id="{CEF60F39-350C-9F90-211B-80DBD703CC56}"/>
              </a:ext>
            </a:extLst>
          </p:cNvPr>
          <p:cNvSpPr txBox="1"/>
          <p:nvPr/>
        </p:nvSpPr>
        <p:spPr>
          <a:xfrm>
            <a:off x="7940618" y="4303739"/>
            <a:ext cx="663964" cy="369332"/>
          </a:xfrm>
          <a:prstGeom prst="rect">
            <a:avLst/>
          </a:prstGeom>
          <a:noFill/>
        </p:spPr>
        <p:txBody>
          <a:bodyPr wrap="none" rtlCol="0">
            <a:spAutoFit/>
          </a:bodyPr>
          <a:lstStyle/>
          <a:p>
            <a:r>
              <a:rPr lang="en-US" dirty="0">
                <a:solidFill>
                  <a:srgbClr val="CC0000"/>
                </a:solidFill>
              </a:rPr>
              <a:t>-0.53</a:t>
            </a:r>
          </a:p>
        </p:txBody>
      </p:sp>
      <p:sp>
        <p:nvSpPr>
          <p:cNvPr id="60" name="TextBox 59">
            <a:extLst>
              <a:ext uri="{FF2B5EF4-FFF2-40B4-BE49-F238E27FC236}">
                <a16:creationId xmlns:a16="http://schemas.microsoft.com/office/drawing/2014/main" id="{EACF2802-3CD3-6110-5268-14CFB1BD415D}"/>
              </a:ext>
            </a:extLst>
          </p:cNvPr>
          <p:cNvSpPr txBox="1"/>
          <p:nvPr/>
        </p:nvSpPr>
        <p:spPr>
          <a:xfrm>
            <a:off x="6815449" y="4326064"/>
            <a:ext cx="663964" cy="369332"/>
          </a:xfrm>
          <a:prstGeom prst="rect">
            <a:avLst/>
          </a:prstGeom>
          <a:noFill/>
        </p:spPr>
        <p:txBody>
          <a:bodyPr wrap="none" rtlCol="0">
            <a:spAutoFit/>
          </a:bodyPr>
          <a:lstStyle/>
          <a:p>
            <a:r>
              <a:rPr lang="en-US" dirty="0">
                <a:solidFill>
                  <a:srgbClr val="CC0000"/>
                </a:solidFill>
              </a:rPr>
              <a:t>-0.20</a:t>
            </a:r>
          </a:p>
        </p:txBody>
      </p:sp>
      <p:sp>
        <p:nvSpPr>
          <p:cNvPr id="61" name="TextBox 60">
            <a:extLst>
              <a:ext uri="{FF2B5EF4-FFF2-40B4-BE49-F238E27FC236}">
                <a16:creationId xmlns:a16="http://schemas.microsoft.com/office/drawing/2014/main" id="{7011B89D-91D6-A32A-37B9-1652D65637C9}"/>
              </a:ext>
            </a:extLst>
          </p:cNvPr>
          <p:cNvSpPr txBox="1"/>
          <p:nvPr/>
        </p:nvSpPr>
        <p:spPr>
          <a:xfrm>
            <a:off x="5707275" y="4274425"/>
            <a:ext cx="646331" cy="369332"/>
          </a:xfrm>
          <a:prstGeom prst="rect">
            <a:avLst/>
          </a:prstGeom>
          <a:noFill/>
        </p:spPr>
        <p:txBody>
          <a:bodyPr wrap="none" rtlCol="0">
            <a:spAutoFit/>
          </a:bodyPr>
          <a:lstStyle/>
          <a:p>
            <a:r>
              <a:rPr lang="en-US" dirty="0">
                <a:solidFill>
                  <a:srgbClr val="CC0000"/>
                </a:solidFill>
              </a:rPr>
              <a:t> 0.20</a:t>
            </a:r>
          </a:p>
        </p:txBody>
      </p:sp>
      <p:sp>
        <p:nvSpPr>
          <p:cNvPr id="62" name="TextBox 61">
            <a:extLst>
              <a:ext uri="{FF2B5EF4-FFF2-40B4-BE49-F238E27FC236}">
                <a16:creationId xmlns:a16="http://schemas.microsoft.com/office/drawing/2014/main" id="{44DCBA3E-6EA6-1070-E1C0-1A902CB90BE1}"/>
              </a:ext>
            </a:extLst>
          </p:cNvPr>
          <p:cNvSpPr txBox="1"/>
          <p:nvPr/>
        </p:nvSpPr>
        <p:spPr>
          <a:xfrm>
            <a:off x="4376119" y="3381796"/>
            <a:ext cx="646331" cy="369332"/>
          </a:xfrm>
          <a:prstGeom prst="rect">
            <a:avLst/>
          </a:prstGeom>
          <a:noFill/>
        </p:spPr>
        <p:txBody>
          <a:bodyPr wrap="none" rtlCol="0">
            <a:spAutoFit/>
          </a:bodyPr>
          <a:lstStyle/>
          <a:p>
            <a:r>
              <a:rPr lang="en-US" dirty="0">
                <a:solidFill>
                  <a:srgbClr val="CC0000"/>
                </a:solidFill>
              </a:rPr>
              <a:t> 0.20</a:t>
            </a:r>
          </a:p>
        </p:txBody>
      </p:sp>
      <p:sp>
        <p:nvSpPr>
          <p:cNvPr id="63" name="TextBox 62">
            <a:extLst>
              <a:ext uri="{FF2B5EF4-FFF2-40B4-BE49-F238E27FC236}">
                <a16:creationId xmlns:a16="http://schemas.microsoft.com/office/drawing/2014/main" id="{AC9EDB24-BE06-AE47-52BD-F8CC85799946}"/>
              </a:ext>
            </a:extLst>
          </p:cNvPr>
          <p:cNvSpPr txBox="1"/>
          <p:nvPr/>
        </p:nvSpPr>
        <p:spPr>
          <a:xfrm>
            <a:off x="1907195" y="5565477"/>
            <a:ext cx="646331" cy="369332"/>
          </a:xfrm>
          <a:prstGeom prst="rect">
            <a:avLst/>
          </a:prstGeom>
          <a:noFill/>
        </p:spPr>
        <p:txBody>
          <a:bodyPr wrap="none" rtlCol="0">
            <a:spAutoFit/>
          </a:bodyPr>
          <a:lstStyle/>
          <a:p>
            <a:r>
              <a:rPr lang="en-US" dirty="0">
                <a:solidFill>
                  <a:srgbClr val="CC0000"/>
                </a:solidFill>
              </a:rPr>
              <a:t> 0.20</a:t>
            </a:r>
          </a:p>
        </p:txBody>
      </p:sp>
      <p:sp>
        <p:nvSpPr>
          <p:cNvPr id="64" name="TextBox 63">
            <a:extLst>
              <a:ext uri="{FF2B5EF4-FFF2-40B4-BE49-F238E27FC236}">
                <a16:creationId xmlns:a16="http://schemas.microsoft.com/office/drawing/2014/main" id="{D57A837E-588F-0CC4-425A-D805F6C6343F}"/>
              </a:ext>
            </a:extLst>
          </p:cNvPr>
          <p:cNvSpPr txBox="1"/>
          <p:nvPr/>
        </p:nvSpPr>
        <p:spPr>
          <a:xfrm>
            <a:off x="3179345" y="2697003"/>
            <a:ext cx="646331" cy="369332"/>
          </a:xfrm>
          <a:prstGeom prst="rect">
            <a:avLst/>
          </a:prstGeom>
          <a:noFill/>
        </p:spPr>
        <p:txBody>
          <a:bodyPr wrap="none" rtlCol="0">
            <a:spAutoFit/>
          </a:bodyPr>
          <a:lstStyle/>
          <a:p>
            <a:r>
              <a:rPr lang="en-US" dirty="0">
                <a:solidFill>
                  <a:srgbClr val="CC0000"/>
                </a:solidFill>
              </a:rPr>
              <a:t> 0.20</a:t>
            </a:r>
          </a:p>
        </p:txBody>
      </p:sp>
      <p:sp>
        <p:nvSpPr>
          <p:cNvPr id="65" name="TextBox 64">
            <a:extLst>
              <a:ext uri="{FF2B5EF4-FFF2-40B4-BE49-F238E27FC236}">
                <a16:creationId xmlns:a16="http://schemas.microsoft.com/office/drawing/2014/main" id="{72A9E8AC-5585-C16F-E671-E0A07AF0977E}"/>
              </a:ext>
            </a:extLst>
          </p:cNvPr>
          <p:cNvSpPr txBox="1"/>
          <p:nvPr/>
        </p:nvSpPr>
        <p:spPr>
          <a:xfrm>
            <a:off x="3206751" y="4303739"/>
            <a:ext cx="646331" cy="369332"/>
          </a:xfrm>
          <a:prstGeom prst="rect">
            <a:avLst/>
          </a:prstGeom>
          <a:noFill/>
        </p:spPr>
        <p:txBody>
          <a:bodyPr wrap="none" rtlCol="0">
            <a:spAutoFit/>
          </a:bodyPr>
          <a:lstStyle/>
          <a:p>
            <a:r>
              <a:rPr lang="en-US" dirty="0">
                <a:solidFill>
                  <a:srgbClr val="CC0000"/>
                </a:solidFill>
              </a:rPr>
              <a:t> 0.20</a:t>
            </a:r>
          </a:p>
        </p:txBody>
      </p:sp>
      <p:sp>
        <p:nvSpPr>
          <p:cNvPr id="66" name="TextBox 65">
            <a:extLst>
              <a:ext uri="{FF2B5EF4-FFF2-40B4-BE49-F238E27FC236}">
                <a16:creationId xmlns:a16="http://schemas.microsoft.com/office/drawing/2014/main" id="{E2AE4EE9-CC82-4854-181C-41D13DF2ABC4}"/>
              </a:ext>
            </a:extLst>
          </p:cNvPr>
          <p:cNvSpPr txBox="1"/>
          <p:nvPr/>
        </p:nvSpPr>
        <p:spPr>
          <a:xfrm>
            <a:off x="1780702" y="2250712"/>
            <a:ext cx="716863" cy="369332"/>
          </a:xfrm>
          <a:prstGeom prst="rect">
            <a:avLst/>
          </a:prstGeom>
          <a:noFill/>
        </p:spPr>
        <p:txBody>
          <a:bodyPr wrap="none" rtlCol="0">
            <a:spAutoFit/>
          </a:bodyPr>
          <a:lstStyle/>
          <a:p>
            <a:r>
              <a:rPr lang="en-US" dirty="0">
                <a:solidFill>
                  <a:srgbClr val="CC0000"/>
                </a:solidFill>
              </a:rPr>
              <a:t> -0.20</a:t>
            </a:r>
          </a:p>
        </p:txBody>
      </p:sp>
      <p:sp>
        <p:nvSpPr>
          <p:cNvPr id="67" name="TextBox 66">
            <a:extLst>
              <a:ext uri="{FF2B5EF4-FFF2-40B4-BE49-F238E27FC236}">
                <a16:creationId xmlns:a16="http://schemas.microsoft.com/office/drawing/2014/main" id="{2A63CAA6-E189-C8AB-6574-CBE1774CF89B}"/>
              </a:ext>
            </a:extLst>
          </p:cNvPr>
          <p:cNvSpPr txBox="1"/>
          <p:nvPr/>
        </p:nvSpPr>
        <p:spPr>
          <a:xfrm>
            <a:off x="1780702" y="3097773"/>
            <a:ext cx="646331" cy="369332"/>
          </a:xfrm>
          <a:prstGeom prst="rect">
            <a:avLst/>
          </a:prstGeom>
          <a:noFill/>
        </p:spPr>
        <p:txBody>
          <a:bodyPr wrap="none" rtlCol="0">
            <a:spAutoFit/>
          </a:bodyPr>
          <a:lstStyle/>
          <a:p>
            <a:r>
              <a:rPr lang="en-US" dirty="0">
                <a:solidFill>
                  <a:srgbClr val="CC0000"/>
                </a:solidFill>
              </a:rPr>
              <a:t> 0.40</a:t>
            </a:r>
          </a:p>
        </p:txBody>
      </p:sp>
      <p:sp>
        <p:nvSpPr>
          <p:cNvPr id="68" name="TextBox 67">
            <a:extLst>
              <a:ext uri="{FF2B5EF4-FFF2-40B4-BE49-F238E27FC236}">
                <a16:creationId xmlns:a16="http://schemas.microsoft.com/office/drawing/2014/main" id="{32ABB1EF-7FFA-79B8-8A3E-D628F7E8CF00}"/>
              </a:ext>
            </a:extLst>
          </p:cNvPr>
          <p:cNvSpPr txBox="1"/>
          <p:nvPr/>
        </p:nvSpPr>
        <p:spPr>
          <a:xfrm>
            <a:off x="1773458" y="3917506"/>
            <a:ext cx="716863" cy="369332"/>
          </a:xfrm>
          <a:prstGeom prst="rect">
            <a:avLst/>
          </a:prstGeom>
          <a:noFill/>
        </p:spPr>
        <p:txBody>
          <a:bodyPr wrap="none" rtlCol="0">
            <a:spAutoFit/>
          </a:bodyPr>
          <a:lstStyle/>
          <a:p>
            <a:r>
              <a:rPr lang="en-US" dirty="0">
                <a:solidFill>
                  <a:srgbClr val="CC0000"/>
                </a:solidFill>
              </a:rPr>
              <a:t> -0.40</a:t>
            </a:r>
          </a:p>
        </p:txBody>
      </p:sp>
      <p:sp>
        <p:nvSpPr>
          <p:cNvPr id="69" name="TextBox 68">
            <a:extLst>
              <a:ext uri="{FF2B5EF4-FFF2-40B4-BE49-F238E27FC236}">
                <a16:creationId xmlns:a16="http://schemas.microsoft.com/office/drawing/2014/main" id="{C14113FB-ADE2-6B3D-1A4A-8CD28DC15D34}"/>
              </a:ext>
            </a:extLst>
          </p:cNvPr>
          <p:cNvSpPr txBox="1"/>
          <p:nvPr/>
        </p:nvSpPr>
        <p:spPr>
          <a:xfrm>
            <a:off x="1767086" y="4768456"/>
            <a:ext cx="716863" cy="369332"/>
          </a:xfrm>
          <a:prstGeom prst="rect">
            <a:avLst/>
          </a:prstGeom>
          <a:noFill/>
        </p:spPr>
        <p:txBody>
          <a:bodyPr wrap="none" rtlCol="0">
            <a:spAutoFit/>
          </a:bodyPr>
          <a:lstStyle/>
          <a:p>
            <a:r>
              <a:rPr lang="en-US" dirty="0">
                <a:solidFill>
                  <a:srgbClr val="CC0000"/>
                </a:solidFill>
              </a:rPr>
              <a:t> -0.60</a:t>
            </a:r>
          </a:p>
        </p:txBody>
      </p:sp>
      <p:pic>
        <p:nvPicPr>
          <p:cNvPr id="4" name="Picture 3">
            <a:extLst>
              <a:ext uri="{FF2B5EF4-FFF2-40B4-BE49-F238E27FC236}">
                <a16:creationId xmlns:a16="http://schemas.microsoft.com/office/drawing/2014/main" id="{2BE52E0E-0788-7E80-76CC-80308AB7463E}"/>
              </a:ext>
            </a:extLst>
          </p:cNvPr>
          <p:cNvPicPr>
            <a:picLocks noChangeAspect="1"/>
          </p:cNvPicPr>
          <p:nvPr/>
        </p:nvPicPr>
        <p:blipFill>
          <a:blip r:embed="rId7"/>
          <a:stretch>
            <a:fillRect/>
          </a:stretch>
        </p:blipFill>
        <p:spPr>
          <a:xfrm>
            <a:off x="1271587" y="2004222"/>
            <a:ext cx="9515475" cy="3886200"/>
          </a:xfrm>
          <a:prstGeom prst="rect">
            <a:avLst/>
          </a:prstGeom>
        </p:spPr>
      </p:pic>
    </p:spTree>
    <p:extLst>
      <p:ext uri="{BB962C8B-B14F-4D97-AF65-F5344CB8AC3E}">
        <p14:creationId xmlns:p14="http://schemas.microsoft.com/office/powerpoint/2010/main" val="273430806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Example: Perceptron with Sigmoid Activation</a:t>
            </a:r>
          </a:p>
        </p:txBody>
      </p:sp>
      <mc:AlternateContent xmlns:mc="http://schemas.openxmlformats.org/markup-compatibility/2006" xmlns:a14="http://schemas.microsoft.com/office/drawing/2010/main">
        <mc:Choice Requires="a14">
          <p:sp>
            <p:nvSpPr>
              <p:cNvPr id="8" name="Content Placeholder 7">
                <a:extLst>
                  <a:ext uri="{FF2B5EF4-FFF2-40B4-BE49-F238E27FC236}">
                    <a16:creationId xmlns:a16="http://schemas.microsoft.com/office/drawing/2014/main" id="{6E51C1B9-E161-DDF7-F941-F1E556EE0B8A}"/>
                  </a:ext>
                </a:extLst>
              </p:cNvPr>
              <p:cNvSpPr>
                <a:spLocks noGrp="1"/>
              </p:cNvSpPr>
              <p:nvPr>
                <p:ph idx="1"/>
              </p:nvPr>
            </p:nvSpPr>
            <p:spPr/>
            <p:txBody>
              <a:bodyPr/>
              <a:lstStyle/>
              <a:p>
                <a:r>
                  <a:rPr lang="en-US" dirty="0">
                    <a:latin typeface="Arial" panose="020B0604020202020204" pitchFamily="34" charset="0"/>
                  </a:rPr>
                  <a:t>Another example: </a:t>
                </a:r>
                <a14:m>
                  <m:oMath xmlns:m="http://schemas.openxmlformats.org/officeDocument/2006/math">
                    <m:r>
                      <a:rPr lang="en-US" i="1">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𝑤</m:t>
                        </m:r>
                        <m:r>
                          <a:rPr lang="en-US" i="1">
                            <a:latin typeface="Cambria Math" panose="02040503050406030204" pitchFamily="18" charset="0"/>
                          </a:rPr>
                          <m:t>,</m:t>
                        </m:r>
                        <m:r>
                          <a:rPr lang="en-US" i="1">
                            <a:latin typeface="Cambria Math" panose="02040503050406030204" pitchFamily="18" charset="0"/>
                          </a:rPr>
                          <m:t>𝑥</m:t>
                        </m:r>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1+</m:t>
                        </m:r>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m:t>
                            </m:r>
                            <m:r>
                              <a:rPr lang="en-US" i="1">
                                <a:latin typeface="Cambria Math" panose="02040503050406030204" pitchFamily="18" charset="0"/>
                              </a:rPr>
                              <m:t>𝑧</m:t>
                            </m:r>
                          </m:sup>
                        </m:sSup>
                      </m:den>
                    </m:f>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1+</m:t>
                        </m:r>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2</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0</m:t>
                                    </m:r>
                                  </m:sub>
                                </m:sSub>
                              </m:e>
                            </m:d>
                          </m:sup>
                        </m:sSup>
                      </m:den>
                    </m:f>
                  </m:oMath>
                </a14:m>
                <a:endParaRPr lang="en-US" dirty="0">
                  <a:latin typeface="Arial" panose="020B0604020202020204" pitchFamily="34" charset="0"/>
                </a:endParaRPr>
              </a:p>
              <a:p>
                <a:r>
                  <a:rPr lang="en-US" dirty="0"/>
                  <a:t>Summary in a table:</a:t>
                </a:r>
              </a:p>
            </p:txBody>
          </p:sp>
        </mc:Choice>
        <mc:Fallback xmlns="">
          <p:sp>
            <p:nvSpPr>
              <p:cNvPr id="8" name="Content Placeholder 7">
                <a:extLst>
                  <a:ext uri="{FF2B5EF4-FFF2-40B4-BE49-F238E27FC236}">
                    <a16:creationId xmlns:a16="http://schemas.microsoft.com/office/drawing/2014/main" id="{6E51C1B9-E161-DDF7-F941-F1E556EE0B8A}"/>
                  </a:ext>
                </a:extLst>
              </p:cNvPr>
              <p:cNvSpPr>
                <a:spLocks noGrp="1" noRot="1" noChangeAspect="1" noMove="1" noResize="1" noEditPoints="1" noAdjustHandles="1" noChangeArrowheads="1" noChangeShapeType="1" noTextEdit="1"/>
              </p:cNvSpPr>
              <p:nvPr>
                <p:ph idx="1"/>
              </p:nvPr>
            </p:nvSpPr>
            <p:spPr>
              <a:blipFill>
                <a:blip r:embed="rId2"/>
                <a:stretch>
                  <a:fillRect l="-1474" t="-971"/>
                </a:stretch>
              </a:blipFill>
            </p:spPr>
            <p:txBody>
              <a:bodyPr/>
              <a:lstStyle/>
              <a:p>
                <a:r>
                  <a:rPr lang="en-US">
                    <a:noFill/>
                  </a:rPr>
                  <a:t> </a:t>
                </a:r>
              </a:p>
            </p:txBody>
          </p:sp>
        </mc:Fallback>
      </mc:AlternateContent>
      <p:graphicFrame>
        <p:nvGraphicFramePr>
          <p:cNvPr id="3" name="Table 2">
            <a:extLst>
              <a:ext uri="{FF2B5EF4-FFF2-40B4-BE49-F238E27FC236}">
                <a16:creationId xmlns:a16="http://schemas.microsoft.com/office/drawing/2014/main" id="{908C129C-D9B6-48DD-AF30-942457C3A5F9}"/>
              </a:ext>
            </a:extLst>
          </p:cNvPr>
          <p:cNvGraphicFramePr>
            <a:graphicFrameLocks noGrp="1"/>
          </p:cNvGraphicFramePr>
          <p:nvPr>
            <p:extLst>
              <p:ext uri="{D42A27DB-BD31-4B8C-83A1-F6EECF244321}">
                <p14:modId xmlns:p14="http://schemas.microsoft.com/office/powerpoint/2010/main" val="2623629821"/>
              </p:ext>
            </p:extLst>
          </p:nvPr>
        </p:nvGraphicFramePr>
        <p:xfrm>
          <a:off x="6096000" y="1992599"/>
          <a:ext cx="6007234" cy="3516499"/>
        </p:xfrm>
        <a:graphic>
          <a:graphicData uri="http://schemas.openxmlformats.org/drawingml/2006/table">
            <a:tbl>
              <a:tblPr>
                <a:tableStyleId>{69CF1AB2-1976-4502-BF36-3FF5EA218861}</a:tableStyleId>
              </a:tblPr>
              <a:tblGrid>
                <a:gridCol w="955698">
                  <a:extLst>
                    <a:ext uri="{9D8B030D-6E8A-4147-A177-3AD203B41FA5}">
                      <a16:colId xmlns:a16="http://schemas.microsoft.com/office/drawing/2014/main" val="2949849775"/>
                    </a:ext>
                  </a:extLst>
                </a:gridCol>
                <a:gridCol w="898235">
                  <a:extLst>
                    <a:ext uri="{9D8B030D-6E8A-4147-A177-3AD203B41FA5}">
                      <a16:colId xmlns:a16="http://schemas.microsoft.com/office/drawing/2014/main" val="1794317838"/>
                    </a:ext>
                  </a:extLst>
                </a:gridCol>
                <a:gridCol w="680481">
                  <a:extLst>
                    <a:ext uri="{9D8B030D-6E8A-4147-A177-3AD203B41FA5}">
                      <a16:colId xmlns:a16="http://schemas.microsoft.com/office/drawing/2014/main" val="3951351272"/>
                    </a:ext>
                  </a:extLst>
                </a:gridCol>
                <a:gridCol w="1025259">
                  <a:extLst>
                    <a:ext uri="{9D8B030D-6E8A-4147-A177-3AD203B41FA5}">
                      <a16:colId xmlns:a16="http://schemas.microsoft.com/office/drawing/2014/main" val="3979319637"/>
                    </a:ext>
                  </a:extLst>
                </a:gridCol>
                <a:gridCol w="1406329">
                  <a:extLst>
                    <a:ext uri="{9D8B030D-6E8A-4147-A177-3AD203B41FA5}">
                      <a16:colId xmlns:a16="http://schemas.microsoft.com/office/drawing/2014/main" val="143499728"/>
                    </a:ext>
                  </a:extLst>
                </a:gridCol>
                <a:gridCol w="1041232">
                  <a:extLst>
                    <a:ext uri="{9D8B030D-6E8A-4147-A177-3AD203B41FA5}">
                      <a16:colId xmlns:a16="http://schemas.microsoft.com/office/drawing/2014/main" val="1592567675"/>
                    </a:ext>
                  </a:extLst>
                </a:gridCol>
              </a:tblGrid>
              <a:tr h="538139">
                <a:tc>
                  <a:txBody>
                    <a:bodyPr/>
                    <a:lstStyle/>
                    <a:p>
                      <a:pPr algn="ctr" fontAlgn="b"/>
                      <a:r>
                        <a:rPr lang="en-US" sz="1600" u="none" strike="noStrike" dirty="0">
                          <a:effectLst/>
                        </a:rPr>
                        <a:t>Operation</a:t>
                      </a:r>
                      <a:endParaRPr lang="en-US"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u="none" strike="noStrike" dirty="0">
                          <a:effectLst/>
                        </a:rPr>
                        <a:t>Derivative </a:t>
                      </a:r>
                      <a:endParaRPr lang="en-US"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u="none" strike="noStrike" dirty="0">
                          <a:effectLst/>
                        </a:rPr>
                        <a:t>Value of x</a:t>
                      </a:r>
                      <a:endParaRPr lang="en-US"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u="none" strike="noStrike" dirty="0">
                          <a:effectLst/>
                        </a:rPr>
                        <a:t>Derivative at point</a:t>
                      </a:r>
                      <a:endParaRPr lang="en-US"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u="none" strike="noStrike" dirty="0">
                          <a:effectLst/>
                        </a:rPr>
                        <a:t>Chain Rule Equation</a:t>
                      </a:r>
                      <a:endParaRPr lang="en-US"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u="none" strike="noStrike" dirty="0">
                          <a:effectLst/>
                        </a:rPr>
                        <a:t>Chain Rule Value</a:t>
                      </a:r>
                      <a:endParaRPr lang="en-US" sz="16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200226962"/>
                  </a:ext>
                </a:extLst>
              </a:tr>
              <a:tr h="372295">
                <a:tc>
                  <a:txBody>
                    <a:bodyPr/>
                    <a:lstStyle/>
                    <a:p>
                      <a:pPr algn="ctr" fontAlgn="b"/>
                      <a:r>
                        <a:rPr lang="en-US" sz="1600" u="none" strike="noStrike" dirty="0">
                          <a:effectLst/>
                        </a:rPr>
                        <a:t>1/x</a:t>
                      </a:r>
                      <a:endParaRPr lang="en-US" sz="1600" b="0" i="0" u="none" strike="noStrike" dirty="0">
                        <a:solidFill>
                          <a:srgbClr val="FF0000"/>
                        </a:solidFill>
                        <a:effectLst/>
                        <a:latin typeface="Calibri" panose="020F0502020204030204" pitchFamily="34" charset="0"/>
                      </a:endParaRPr>
                    </a:p>
                  </a:txBody>
                  <a:tcPr marL="9525" marR="9525" marT="9525" marB="0" anchor="b"/>
                </a:tc>
                <a:tc>
                  <a:txBody>
                    <a:bodyPr/>
                    <a:lstStyle/>
                    <a:p>
                      <a:pPr algn="ctr" fontAlgn="b"/>
                      <a:r>
                        <a:rPr lang="en-US" sz="1600" u="none" strike="noStrike">
                          <a:effectLst/>
                        </a:rPr>
                        <a:t>-1/x^2</a:t>
                      </a:r>
                      <a:endParaRPr lang="en-US" sz="1600" b="0" i="0" u="none" strike="noStrike">
                        <a:solidFill>
                          <a:srgbClr val="FF0000"/>
                        </a:solidFill>
                        <a:effectLst/>
                        <a:latin typeface="Calibri" panose="020F0502020204030204" pitchFamily="34" charset="0"/>
                      </a:endParaRPr>
                    </a:p>
                  </a:txBody>
                  <a:tcPr marL="9525" marR="9525" marT="9525" marB="0" anchor="b"/>
                </a:tc>
                <a:tc>
                  <a:txBody>
                    <a:bodyPr/>
                    <a:lstStyle/>
                    <a:p>
                      <a:pPr algn="ctr" fontAlgn="b"/>
                      <a:r>
                        <a:rPr lang="en-US" sz="1600" u="none" strike="noStrike">
                          <a:effectLst/>
                        </a:rPr>
                        <a:t>1.37</a:t>
                      </a:r>
                      <a:endParaRPr lang="en-US" sz="1600" b="0" i="0" u="none" strike="noStrike">
                        <a:solidFill>
                          <a:srgbClr val="FF0000"/>
                        </a:solidFill>
                        <a:effectLst/>
                        <a:latin typeface="Calibri" panose="020F0502020204030204" pitchFamily="34" charset="0"/>
                      </a:endParaRPr>
                    </a:p>
                  </a:txBody>
                  <a:tcPr marL="9525" marR="9525" marT="9525" marB="0" anchor="b"/>
                </a:tc>
                <a:tc>
                  <a:txBody>
                    <a:bodyPr/>
                    <a:lstStyle/>
                    <a:p>
                      <a:pPr algn="ctr" fontAlgn="b"/>
                      <a:r>
                        <a:rPr lang="en-US" sz="1600" u="none" strike="noStrike" dirty="0">
                          <a:effectLst/>
                        </a:rPr>
                        <a:t>-0.53</a:t>
                      </a:r>
                      <a:endParaRPr lang="en-US" sz="1600" b="0" i="0" u="none" strike="noStrike" dirty="0">
                        <a:solidFill>
                          <a:srgbClr val="FF0000"/>
                        </a:solidFill>
                        <a:effectLst/>
                        <a:latin typeface="Calibri" panose="020F0502020204030204" pitchFamily="34" charset="0"/>
                      </a:endParaRPr>
                    </a:p>
                  </a:txBody>
                  <a:tcPr marL="9525" marR="9525" marT="9525" marB="0" anchor="b"/>
                </a:tc>
                <a:tc>
                  <a:txBody>
                    <a:bodyPr/>
                    <a:lstStyle/>
                    <a:p>
                      <a:pPr algn="ctr" fontAlgn="b"/>
                      <a:r>
                        <a:rPr lang="en-US" sz="1600" u="none" strike="noStrike" dirty="0">
                          <a:effectLst/>
                        </a:rPr>
                        <a:t>=-0.53*1.00</a:t>
                      </a:r>
                      <a:endParaRPr lang="en-US" sz="1600" b="0" i="0" u="none" strike="noStrike" dirty="0">
                        <a:solidFill>
                          <a:srgbClr val="FF0000"/>
                        </a:solidFill>
                        <a:effectLst/>
                        <a:latin typeface="Calibri" panose="020F0502020204030204" pitchFamily="34" charset="0"/>
                      </a:endParaRPr>
                    </a:p>
                  </a:txBody>
                  <a:tcPr marL="9525" marR="9525" marT="9525" marB="0" anchor="b"/>
                </a:tc>
                <a:tc>
                  <a:txBody>
                    <a:bodyPr/>
                    <a:lstStyle/>
                    <a:p>
                      <a:pPr algn="ctr" fontAlgn="b"/>
                      <a:r>
                        <a:rPr lang="en-US" sz="1600" u="none" strike="noStrike" dirty="0">
                          <a:effectLst/>
                        </a:rPr>
                        <a:t>-0.53</a:t>
                      </a:r>
                      <a:endParaRPr lang="en-US" sz="1600" b="0" i="0" u="none" strike="noStrike" dirty="0">
                        <a:solidFill>
                          <a:srgbClr val="FF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42617722"/>
                  </a:ext>
                </a:extLst>
              </a:tr>
              <a:tr h="372295">
                <a:tc>
                  <a:txBody>
                    <a:bodyPr/>
                    <a:lstStyle/>
                    <a:p>
                      <a:pPr algn="ctr" fontAlgn="b"/>
                      <a:r>
                        <a:rPr lang="en-US" sz="1600" u="none" strike="noStrike">
                          <a:effectLst/>
                        </a:rPr>
                        <a:t>x+1</a:t>
                      </a:r>
                      <a:endParaRPr lang="en-US" sz="1600" b="0" i="0" u="none" strike="noStrike">
                        <a:solidFill>
                          <a:srgbClr val="FF0000"/>
                        </a:solidFill>
                        <a:effectLst/>
                        <a:latin typeface="Calibri" panose="020F0502020204030204" pitchFamily="34" charset="0"/>
                      </a:endParaRPr>
                    </a:p>
                  </a:txBody>
                  <a:tcPr marL="9525" marR="9525" marT="9525" marB="0" anchor="b"/>
                </a:tc>
                <a:tc>
                  <a:txBody>
                    <a:bodyPr/>
                    <a:lstStyle/>
                    <a:p>
                      <a:pPr algn="ctr" fontAlgn="b"/>
                      <a:r>
                        <a:rPr lang="en-US" sz="1600" u="none" strike="noStrike">
                          <a:effectLst/>
                        </a:rPr>
                        <a:t>1</a:t>
                      </a:r>
                      <a:endParaRPr lang="en-US" sz="1600" b="0" i="0" u="none" strike="noStrike">
                        <a:solidFill>
                          <a:srgbClr val="FF0000"/>
                        </a:solidFill>
                        <a:effectLst/>
                        <a:latin typeface="Calibri" panose="020F0502020204030204" pitchFamily="34" charset="0"/>
                      </a:endParaRPr>
                    </a:p>
                  </a:txBody>
                  <a:tcPr marL="9525" marR="9525" marT="9525" marB="0" anchor="b"/>
                </a:tc>
                <a:tc>
                  <a:txBody>
                    <a:bodyPr/>
                    <a:lstStyle/>
                    <a:p>
                      <a:pPr algn="ctr" fontAlgn="b"/>
                      <a:r>
                        <a:rPr lang="en-US" sz="1600" u="none" strike="noStrike" dirty="0">
                          <a:effectLst/>
                        </a:rPr>
                        <a:t>-</a:t>
                      </a:r>
                      <a:endParaRPr lang="en-US" sz="1600" b="0" i="0" u="none" strike="noStrike" dirty="0">
                        <a:solidFill>
                          <a:srgbClr val="FF0000"/>
                        </a:solidFill>
                        <a:effectLst/>
                        <a:latin typeface="Calibri" panose="020F0502020204030204" pitchFamily="34" charset="0"/>
                      </a:endParaRPr>
                    </a:p>
                  </a:txBody>
                  <a:tcPr marL="9525" marR="9525" marT="9525" marB="0" anchor="b"/>
                </a:tc>
                <a:tc>
                  <a:txBody>
                    <a:bodyPr/>
                    <a:lstStyle/>
                    <a:p>
                      <a:pPr algn="ctr" fontAlgn="b"/>
                      <a:r>
                        <a:rPr lang="en-US" sz="1600" u="none" strike="noStrike">
                          <a:effectLst/>
                        </a:rPr>
                        <a:t>1</a:t>
                      </a:r>
                      <a:endParaRPr lang="en-US" sz="1600" b="0" i="0" u="none" strike="noStrike">
                        <a:solidFill>
                          <a:srgbClr val="FF0000"/>
                        </a:solidFill>
                        <a:effectLst/>
                        <a:latin typeface="Calibri" panose="020F0502020204030204" pitchFamily="34" charset="0"/>
                      </a:endParaRPr>
                    </a:p>
                  </a:txBody>
                  <a:tcPr marL="9525" marR="9525" marT="9525" marB="0" anchor="b"/>
                </a:tc>
                <a:tc>
                  <a:txBody>
                    <a:bodyPr/>
                    <a:lstStyle/>
                    <a:p>
                      <a:pPr algn="ctr" fontAlgn="b"/>
                      <a:r>
                        <a:rPr lang="en-US" sz="1600" u="none" strike="noStrike" dirty="0">
                          <a:effectLst/>
                        </a:rPr>
                        <a:t>=1*-0.53</a:t>
                      </a:r>
                      <a:endParaRPr lang="en-US" sz="1600" b="0" i="0" u="none" strike="noStrike" dirty="0">
                        <a:solidFill>
                          <a:srgbClr val="FF0000"/>
                        </a:solidFill>
                        <a:effectLst/>
                        <a:latin typeface="Calibri" panose="020F0502020204030204" pitchFamily="34" charset="0"/>
                      </a:endParaRPr>
                    </a:p>
                  </a:txBody>
                  <a:tcPr marL="9525" marR="9525" marT="9525" marB="0" anchor="b"/>
                </a:tc>
                <a:tc>
                  <a:txBody>
                    <a:bodyPr/>
                    <a:lstStyle/>
                    <a:p>
                      <a:pPr algn="ctr" fontAlgn="b"/>
                      <a:r>
                        <a:rPr lang="en-US" sz="1600" u="none" strike="noStrike">
                          <a:effectLst/>
                        </a:rPr>
                        <a:t>-0.53</a:t>
                      </a:r>
                      <a:endParaRPr lang="en-US" sz="1600" b="0" i="0" u="none" strike="noStrike">
                        <a:solidFill>
                          <a:srgbClr val="FF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327665995"/>
                  </a:ext>
                </a:extLst>
              </a:tr>
              <a:tr h="372295">
                <a:tc>
                  <a:txBody>
                    <a:bodyPr/>
                    <a:lstStyle/>
                    <a:p>
                      <a:pPr algn="ctr" fontAlgn="b"/>
                      <a:r>
                        <a:rPr lang="en-US" sz="1600" u="none" strike="noStrike">
                          <a:effectLst/>
                        </a:rPr>
                        <a:t>e^x</a:t>
                      </a:r>
                      <a:endParaRPr lang="en-US" sz="1600" b="0" i="0" u="none" strike="noStrike">
                        <a:solidFill>
                          <a:srgbClr val="FF0000"/>
                        </a:solidFill>
                        <a:effectLst/>
                        <a:latin typeface="Calibri" panose="020F0502020204030204" pitchFamily="34" charset="0"/>
                      </a:endParaRPr>
                    </a:p>
                  </a:txBody>
                  <a:tcPr marL="9525" marR="9525" marT="9525" marB="0" anchor="b"/>
                </a:tc>
                <a:tc>
                  <a:txBody>
                    <a:bodyPr/>
                    <a:lstStyle/>
                    <a:p>
                      <a:pPr algn="ctr" fontAlgn="b"/>
                      <a:r>
                        <a:rPr lang="en-US" sz="1600" u="none" strike="noStrike" dirty="0" err="1">
                          <a:effectLst/>
                        </a:rPr>
                        <a:t>e^x</a:t>
                      </a:r>
                      <a:endParaRPr lang="en-US" sz="1600" b="0" i="0" u="none" strike="noStrike" dirty="0">
                        <a:solidFill>
                          <a:srgbClr val="FF0000"/>
                        </a:solidFill>
                        <a:effectLst/>
                        <a:latin typeface="Calibri" panose="020F0502020204030204" pitchFamily="34" charset="0"/>
                      </a:endParaRPr>
                    </a:p>
                  </a:txBody>
                  <a:tcPr marL="9525" marR="9525" marT="9525" marB="0" anchor="b"/>
                </a:tc>
                <a:tc>
                  <a:txBody>
                    <a:bodyPr/>
                    <a:lstStyle/>
                    <a:p>
                      <a:pPr algn="ctr" fontAlgn="b"/>
                      <a:r>
                        <a:rPr lang="en-US" sz="1600" u="none" strike="noStrike">
                          <a:effectLst/>
                        </a:rPr>
                        <a:t>-1</a:t>
                      </a:r>
                      <a:endParaRPr lang="en-US" sz="1600" b="0" i="0" u="none" strike="noStrike">
                        <a:solidFill>
                          <a:srgbClr val="FF0000"/>
                        </a:solidFill>
                        <a:effectLst/>
                        <a:latin typeface="Calibri" panose="020F0502020204030204" pitchFamily="34" charset="0"/>
                      </a:endParaRPr>
                    </a:p>
                  </a:txBody>
                  <a:tcPr marL="9525" marR="9525" marT="9525" marB="0" anchor="b"/>
                </a:tc>
                <a:tc>
                  <a:txBody>
                    <a:bodyPr/>
                    <a:lstStyle/>
                    <a:p>
                      <a:pPr algn="ctr" fontAlgn="b"/>
                      <a:r>
                        <a:rPr lang="en-US" sz="1600" u="none" strike="noStrike" dirty="0">
                          <a:effectLst/>
                        </a:rPr>
                        <a:t>0.37</a:t>
                      </a:r>
                      <a:endParaRPr lang="en-US" sz="1600" b="0" i="0" u="none" strike="noStrike" dirty="0">
                        <a:solidFill>
                          <a:srgbClr val="FF0000"/>
                        </a:solidFill>
                        <a:effectLst/>
                        <a:latin typeface="Calibri" panose="020F0502020204030204" pitchFamily="34" charset="0"/>
                      </a:endParaRPr>
                    </a:p>
                  </a:txBody>
                  <a:tcPr marL="9525" marR="9525" marT="9525" marB="0" anchor="b"/>
                </a:tc>
                <a:tc>
                  <a:txBody>
                    <a:bodyPr/>
                    <a:lstStyle/>
                    <a:p>
                      <a:pPr algn="ctr" fontAlgn="b"/>
                      <a:r>
                        <a:rPr lang="en-US" sz="1600" u="none" strike="noStrike" dirty="0">
                          <a:effectLst/>
                        </a:rPr>
                        <a:t>=0.37*-0.53</a:t>
                      </a:r>
                      <a:endParaRPr lang="en-US" sz="1600" b="0" i="0" u="none" strike="noStrike" dirty="0">
                        <a:solidFill>
                          <a:srgbClr val="FF0000"/>
                        </a:solidFill>
                        <a:effectLst/>
                        <a:latin typeface="Calibri" panose="020F0502020204030204" pitchFamily="34" charset="0"/>
                      </a:endParaRPr>
                    </a:p>
                  </a:txBody>
                  <a:tcPr marL="9525" marR="9525" marT="9525" marB="0" anchor="b"/>
                </a:tc>
                <a:tc>
                  <a:txBody>
                    <a:bodyPr/>
                    <a:lstStyle/>
                    <a:p>
                      <a:pPr algn="ctr" fontAlgn="b"/>
                      <a:r>
                        <a:rPr lang="en-US" sz="1600" u="none" strike="noStrike">
                          <a:effectLst/>
                        </a:rPr>
                        <a:t>-0.2</a:t>
                      </a:r>
                      <a:endParaRPr lang="en-US" sz="1600" b="0" i="0" u="none" strike="noStrike">
                        <a:solidFill>
                          <a:srgbClr val="FF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969877584"/>
                  </a:ext>
                </a:extLst>
              </a:tr>
              <a:tr h="372295">
                <a:tc>
                  <a:txBody>
                    <a:bodyPr/>
                    <a:lstStyle/>
                    <a:p>
                      <a:pPr algn="ctr" fontAlgn="b"/>
                      <a:r>
                        <a:rPr lang="en-US" sz="1600" u="none" strike="noStrike" dirty="0">
                          <a:effectLst/>
                        </a:rPr>
                        <a:t>x*-1</a:t>
                      </a:r>
                      <a:endParaRPr lang="en-US" sz="1600" b="0" i="0" u="none" strike="noStrike" dirty="0">
                        <a:solidFill>
                          <a:srgbClr val="FF0000"/>
                        </a:solidFill>
                        <a:effectLst/>
                        <a:latin typeface="Calibri" panose="020F0502020204030204" pitchFamily="34" charset="0"/>
                      </a:endParaRPr>
                    </a:p>
                  </a:txBody>
                  <a:tcPr marL="9525" marR="9525" marT="9525" marB="0" anchor="b"/>
                </a:tc>
                <a:tc>
                  <a:txBody>
                    <a:bodyPr/>
                    <a:lstStyle/>
                    <a:p>
                      <a:pPr algn="ctr" fontAlgn="b"/>
                      <a:r>
                        <a:rPr lang="en-US" sz="1600" u="none" strike="noStrike" dirty="0">
                          <a:effectLst/>
                        </a:rPr>
                        <a:t>-1</a:t>
                      </a:r>
                      <a:endParaRPr lang="en-US" sz="1600" b="0" i="0" u="none" strike="noStrike" dirty="0">
                        <a:solidFill>
                          <a:srgbClr val="FF0000"/>
                        </a:solidFill>
                        <a:effectLst/>
                        <a:latin typeface="Calibri" panose="020F0502020204030204" pitchFamily="34" charset="0"/>
                      </a:endParaRPr>
                    </a:p>
                  </a:txBody>
                  <a:tcPr marL="9525" marR="9525" marT="9525" marB="0" anchor="b"/>
                </a:tc>
                <a:tc>
                  <a:txBody>
                    <a:bodyPr/>
                    <a:lstStyle/>
                    <a:p>
                      <a:pPr algn="ctr" fontAlgn="b"/>
                      <a:r>
                        <a:rPr lang="en-US" sz="1600" u="none" strike="noStrike" dirty="0">
                          <a:effectLst/>
                        </a:rPr>
                        <a:t>-</a:t>
                      </a:r>
                      <a:endParaRPr lang="en-US" sz="1600" b="0" i="0" u="none" strike="noStrike" dirty="0">
                        <a:solidFill>
                          <a:srgbClr val="FF0000"/>
                        </a:solidFill>
                        <a:effectLst/>
                        <a:latin typeface="Calibri" panose="020F0502020204030204" pitchFamily="34" charset="0"/>
                      </a:endParaRPr>
                    </a:p>
                  </a:txBody>
                  <a:tcPr marL="9525" marR="9525" marT="9525" marB="0" anchor="b"/>
                </a:tc>
                <a:tc>
                  <a:txBody>
                    <a:bodyPr/>
                    <a:lstStyle/>
                    <a:p>
                      <a:pPr algn="ctr" fontAlgn="b"/>
                      <a:r>
                        <a:rPr lang="en-US" sz="1600" u="none" strike="noStrike">
                          <a:effectLst/>
                        </a:rPr>
                        <a:t>-1</a:t>
                      </a:r>
                      <a:endParaRPr lang="en-US" sz="1600" b="0" i="0" u="none" strike="noStrike">
                        <a:solidFill>
                          <a:srgbClr val="FF0000"/>
                        </a:solidFill>
                        <a:effectLst/>
                        <a:latin typeface="Calibri" panose="020F0502020204030204" pitchFamily="34" charset="0"/>
                      </a:endParaRPr>
                    </a:p>
                  </a:txBody>
                  <a:tcPr marL="9525" marR="9525" marT="9525" marB="0" anchor="b"/>
                </a:tc>
                <a:tc>
                  <a:txBody>
                    <a:bodyPr/>
                    <a:lstStyle/>
                    <a:p>
                      <a:pPr algn="ctr" fontAlgn="b"/>
                      <a:r>
                        <a:rPr lang="en-US" sz="1600" u="none" strike="noStrike">
                          <a:effectLst/>
                        </a:rPr>
                        <a:t>=-1*-0.2</a:t>
                      </a:r>
                      <a:endParaRPr lang="en-US" sz="1600" b="0" i="0" u="none" strike="noStrike">
                        <a:solidFill>
                          <a:srgbClr val="FF0000"/>
                        </a:solidFill>
                        <a:effectLst/>
                        <a:latin typeface="Calibri" panose="020F0502020204030204" pitchFamily="34" charset="0"/>
                      </a:endParaRPr>
                    </a:p>
                  </a:txBody>
                  <a:tcPr marL="9525" marR="9525" marT="9525" marB="0" anchor="b"/>
                </a:tc>
                <a:tc>
                  <a:txBody>
                    <a:bodyPr/>
                    <a:lstStyle/>
                    <a:p>
                      <a:pPr algn="ctr" fontAlgn="b"/>
                      <a:r>
                        <a:rPr lang="en-US" sz="1600" u="none" strike="noStrike">
                          <a:effectLst/>
                        </a:rPr>
                        <a:t>0.2</a:t>
                      </a:r>
                      <a:endParaRPr lang="en-US" sz="1600" b="0" i="0" u="none" strike="noStrike">
                        <a:solidFill>
                          <a:srgbClr val="FF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160142349"/>
                  </a:ext>
                </a:extLst>
              </a:tr>
              <a:tr h="372295">
                <a:tc>
                  <a:txBody>
                    <a:bodyPr/>
                    <a:lstStyle/>
                    <a:p>
                      <a:pPr algn="ctr" fontAlgn="b"/>
                      <a:r>
                        <a:rPr lang="en-US" sz="1600" u="none" strike="noStrike" dirty="0">
                          <a:effectLst/>
                        </a:rPr>
                        <a:t>+ w0</a:t>
                      </a:r>
                      <a:endParaRPr lang="en-US" sz="1600" b="0" i="0" u="none" strike="noStrike" dirty="0">
                        <a:solidFill>
                          <a:srgbClr val="FF0000"/>
                        </a:solidFill>
                        <a:effectLst/>
                        <a:latin typeface="Calibri" panose="020F0502020204030204" pitchFamily="34" charset="0"/>
                      </a:endParaRPr>
                    </a:p>
                  </a:txBody>
                  <a:tcPr marL="9525" marR="9525" marT="9525" marB="0" anchor="b"/>
                </a:tc>
                <a:tc>
                  <a:txBody>
                    <a:bodyPr/>
                    <a:lstStyle/>
                    <a:p>
                      <a:pPr algn="ctr" fontAlgn="b"/>
                      <a:r>
                        <a:rPr lang="en-US" sz="1600" u="none" strike="noStrike">
                          <a:effectLst/>
                        </a:rPr>
                        <a:t>1</a:t>
                      </a:r>
                      <a:endParaRPr lang="en-US" sz="1600" b="0" i="0" u="none" strike="noStrike">
                        <a:solidFill>
                          <a:srgbClr val="FF0000"/>
                        </a:solidFill>
                        <a:effectLst/>
                        <a:latin typeface="Calibri" panose="020F0502020204030204" pitchFamily="34" charset="0"/>
                      </a:endParaRPr>
                    </a:p>
                  </a:txBody>
                  <a:tcPr marL="9525" marR="9525" marT="9525" marB="0" anchor="b"/>
                </a:tc>
                <a:tc>
                  <a:txBody>
                    <a:bodyPr/>
                    <a:lstStyle/>
                    <a:p>
                      <a:pPr algn="ctr" fontAlgn="b"/>
                      <a:r>
                        <a:rPr lang="en-US" sz="1600" u="none" strike="noStrike" dirty="0">
                          <a:effectLst/>
                        </a:rPr>
                        <a:t>-</a:t>
                      </a:r>
                      <a:endParaRPr lang="en-US" sz="1600" b="0" i="0" u="none" strike="noStrike" dirty="0">
                        <a:solidFill>
                          <a:srgbClr val="FF0000"/>
                        </a:solidFill>
                        <a:effectLst/>
                        <a:latin typeface="Calibri" panose="020F0502020204030204" pitchFamily="34" charset="0"/>
                      </a:endParaRPr>
                    </a:p>
                  </a:txBody>
                  <a:tcPr marL="9525" marR="9525" marT="9525" marB="0" anchor="b"/>
                </a:tc>
                <a:tc>
                  <a:txBody>
                    <a:bodyPr/>
                    <a:lstStyle/>
                    <a:p>
                      <a:pPr algn="ctr" fontAlgn="b"/>
                      <a:r>
                        <a:rPr lang="en-US" sz="1600" u="none" strike="noStrike">
                          <a:effectLst/>
                        </a:rPr>
                        <a:t>1</a:t>
                      </a:r>
                      <a:endParaRPr lang="en-US" sz="1600" b="0" i="0" u="none" strike="noStrike">
                        <a:solidFill>
                          <a:srgbClr val="FF0000"/>
                        </a:solidFill>
                        <a:effectLst/>
                        <a:latin typeface="Calibri" panose="020F0502020204030204" pitchFamily="34" charset="0"/>
                      </a:endParaRPr>
                    </a:p>
                  </a:txBody>
                  <a:tcPr marL="9525" marR="9525" marT="9525" marB="0" anchor="b"/>
                </a:tc>
                <a:tc>
                  <a:txBody>
                    <a:bodyPr/>
                    <a:lstStyle/>
                    <a:p>
                      <a:pPr algn="ctr" fontAlgn="b"/>
                      <a:r>
                        <a:rPr lang="en-US" sz="1600" u="none" strike="noStrike" dirty="0">
                          <a:effectLst/>
                        </a:rPr>
                        <a:t>=1*0.2</a:t>
                      </a:r>
                      <a:endParaRPr lang="en-US" sz="1600" b="0" i="0" u="none" strike="noStrike" dirty="0">
                        <a:solidFill>
                          <a:srgbClr val="FF0000"/>
                        </a:solidFill>
                        <a:effectLst/>
                        <a:latin typeface="Calibri" panose="020F0502020204030204" pitchFamily="34" charset="0"/>
                      </a:endParaRPr>
                    </a:p>
                  </a:txBody>
                  <a:tcPr marL="9525" marR="9525" marT="9525" marB="0" anchor="b"/>
                </a:tc>
                <a:tc>
                  <a:txBody>
                    <a:bodyPr/>
                    <a:lstStyle/>
                    <a:p>
                      <a:pPr algn="ctr" fontAlgn="b"/>
                      <a:r>
                        <a:rPr lang="en-US" sz="1600" u="none" strike="noStrike" dirty="0">
                          <a:effectLst/>
                        </a:rPr>
                        <a:t>0.2</a:t>
                      </a:r>
                      <a:endParaRPr lang="en-US" sz="1600" b="0" i="0" u="none" strike="noStrike" dirty="0">
                        <a:solidFill>
                          <a:srgbClr val="FF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341762573"/>
                  </a:ext>
                </a:extLst>
              </a:tr>
              <a:tr h="372295">
                <a:tc>
                  <a:txBody>
                    <a:bodyPr/>
                    <a:lstStyle/>
                    <a:p>
                      <a:pPr algn="ctr" fontAlgn="b"/>
                      <a:r>
                        <a:rPr lang="en-US" sz="1600" u="none" strike="noStrike">
                          <a:effectLst/>
                        </a:rPr>
                        <a:t>+</a:t>
                      </a:r>
                      <a:endParaRPr lang="en-US" sz="1600" b="0" i="0" u="none" strike="noStrike">
                        <a:solidFill>
                          <a:srgbClr val="00B050"/>
                        </a:solidFill>
                        <a:effectLst/>
                        <a:latin typeface="Calibri" panose="020F0502020204030204" pitchFamily="34" charset="0"/>
                      </a:endParaRPr>
                    </a:p>
                  </a:txBody>
                  <a:tcPr marL="9525" marR="9525" marT="9525" marB="0" anchor="b"/>
                </a:tc>
                <a:tc>
                  <a:txBody>
                    <a:bodyPr/>
                    <a:lstStyle/>
                    <a:p>
                      <a:pPr algn="ctr" fontAlgn="b"/>
                      <a:r>
                        <a:rPr lang="en-US" sz="1600" u="none" strike="noStrike">
                          <a:effectLst/>
                        </a:rPr>
                        <a:t>1</a:t>
                      </a:r>
                      <a:endParaRPr lang="en-US" sz="1600" b="0" i="0" u="none" strike="noStrike">
                        <a:solidFill>
                          <a:srgbClr val="00B050"/>
                        </a:solidFill>
                        <a:effectLst/>
                        <a:latin typeface="Calibri" panose="020F0502020204030204" pitchFamily="34" charset="0"/>
                      </a:endParaRPr>
                    </a:p>
                  </a:txBody>
                  <a:tcPr marL="9525" marR="9525" marT="9525" marB="0" anchor="b"/>
                </a:tc>
                <a:tc>
                  <a:txBody>
                    <a:bodyPr/>
                    <a:lstStyle/>
                    <a:p>
                      <a:pPr algn="ctr" fontAlgn="b"/>
                      <a:r>
                        <a:rPr lang="en-US" sz="1600" u="none" strike="noStrike" dirty="0">
                          <a:effectLst/>
                        </a:rPr>
                        <a:t>-</a:t>
                      </a:r>
                      <a:endParaRPr lang="en-US" sz="1600" b="0" i="0" u="none" strike="noStrike" dirty="0">
                        <a:solidFill>
                          <a:srgbClr val="00B050"/>
                        </a:solidFill>
                        <a:effectLst/>
                        <a:latin typeface="Calibri" panose="020F0502020204030204" pitchFamily="34" charset="0"/>
                      </a:endParaRPr>
                    </a:p>
                  </a:txBody>
                  <a:tcPr marL="9525" marR="9525" marT="9525" marB="0" anchor="b"/>
                </a:tc>
                <a:tc>
                  <a:txBody>
                    <a:bodyPr/>
                    <a:lstStyle/>
                    <a:p>
                      <a:pPr algn="ctr" fontAlgn="b"/>
                      <a:r>
                        <a:rPr lang="en-US" sz="1600" u="none" strike="noStrike" dirty="0">
                          <a:effectLst/>
                        </a:rPr>
                        <a:t>1</a:t>
                      </a:r>
                      <a:endParaRPr lang="en-US" sz="1600" b="0" i="0" u="none" strike="noStrike" dirty="0">
                        <a:solidFill>
                          <a:srgbClr val="00B050"/>
                        </a:solidFill>
                        <a:effectLst/>
                        <a:latin typeface="Calibri" panose="020F0502020204030204" pitchFamily="34" charset="0"/>
                      </a:endParaRPr>
                    </a:p>
                  </a:txBody>
                  <a:tcPr marL="9525" marR="9525" marT="9525" marB="0" anchor="b"/>
                </a:tc>
                <a:tc>
                  <a:txBody>
                    <a:bodyPr/>
                    <a:lstStyle/>
                    <a:p>
                      <a:pPr algn="ctr" fontAlgn="b"/>
                      <a:r>
                        <a:rPr lang="en-US" sz="1600" u="none" strike="noStrike">
                          <a:effectLst/>
                        </a:rPr>
                        <a:t>=1*0.2</a:t>
                      </a:r>
                      <a:endParaRPr lang="en-US" sz="1600" b="0" i="0" u="none" strike="noStrike">
                        <a:solidFill>
                          <a:srgbClr val="00B050"/>
                        </a:solidFill>
                        <a:effectLst/>
                        <a:latin typeface="Calibri" panose="020F0502020204030204" pitchFamily="34" charset="0"/>
                      </a:endParaRPr>
                    </a:p>
                  </a:txBody>
                  <a:tcPr marL="9525" marR="9525" marT="9525" marB="0" anchor="b"/>
                </a:tc>
                <a:tc>
                  <a:txBody>
                    <a:bodyPr/>
                    <a:lstStyle/>
                    <a:p>
                      <a:pPr algn="ctr" fontAlgn="b"/>
                      <a:r>
                        <a:rPr lang="en-US" sz="1600" u="none" strike="noStrike">
                          <a:effectLst/>
                        </a:rPr>
                        <a:t>0.2</a:t>
                      </a:r>
                      <a:endParaRPr lang="en-US" sz="1600" b="0" i="0" u="none" strike="noStrike">
                        <a:solidFill>
                          <a:srgbClr val="00B05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969423052"/>
                  </a:ext>
                </a:extLst>
              </a:tr>
              <a:tr h="372295">
                <a:tc>
                  <a:txBody>
                    <a:bodyPr/>
                    <a:lstStyle/>
                    <a:p>
                      <a:pPr algn="ctr" fontAlgn="b"/>
                      <a:r>
                        <a:rPr lang="en-US" sz="1600" u="none" strike="noStrike" dirty="0">
                          <a:effectLst/>
                        </a:rPr>
                        <a:t>x2* w2</a:t>
                      </a:r>
                      <a:endParaRPr lang="en-US" sz="1600" b="0" i="0" u="none" strike="noStrike" dirty="0">
                        <a:solidFill>
                          <a:srgbClr val="00B050"/>
                        </a:solidFill>
                        <a:effectLst/>
                        <a:latin typeface="Calibri" panose="020F0502020204030204" pitchFamily="34" charset="0"/>
                      </a:endParaRPr>
                    </a:p>
                  </a:txBody>
                  <a:tcPr marL="9525" marR="9525" marT="9525" marB="0" anchor="b"/>
                </a:tc>
                <a:tc>
                  <a:txBody>
                    <a:bodyPr/>
                    <a:lstStyle/>
                    <a:p>
                      <a:pPr algn="ctr" fontAlgn="b"/>
                      <a:r>
                        <a:rPr lang="en-US" sz="1600" u="none" strike="noStrike" dirty="0">
                          <a:effectLst/>
                        </a:rPr>
                        <a:t>x2</a:t>
                      </a:r>
                      <a:endParaRPr lang="en-US" sz="1600" b="0" i="0" u="none" strike="noStrike" dirty="0">
                        <a:solidFill>
                          <a:srgbClr val="00B050"/>
                        </a:solidFill>
                        <a:effectLst/>
                        <a:latin typeface="Calibri" panose="020F0502020204030204" pitchFamily="34" charset="0"/>
                      </a:endParaRPr>
                    </a:p>
                  </a:txBody>
                  <a:tcPr marL="9525" marR="9525" marT="9525" marB="0" anchor="b"/>
                </a:tc>
                <a:tc>
                  <a:txBody>
                    <a:bodyPr/>
                    <a:lstStyle/>
                    <a:p>
                      <a:pPr algn="ctr" fontAlgn="b"/>
                      <a:r>
                        <a:rPr lang="en-US" sz="1600" u="none" strike="noStrike" dirty="0">
                          <a:effectLst/>
                        </a:rPr>
                        <a:t>-1</a:t>
                      </a:r>
                      <a:endParaRPr lang="en-US" sz="1600" b="0" i="0" u="none" strike="noStrike" dirty="0">
                        <a:solidFill>
                          <a:srgbClr val="00B050"/>
                        </a:solidFill>
                        <a:effectLst/>
                        <a:latin typeface="Calibri" panose="020F0502020204030204" pitchFamily="34" charset="0"/>
                      </a:endParaRPr>
                    </a:p>
                  </a:txBody>
                  <a:tcPr marL="9525" marR="9525" marT="9525" marB="0" anchor="b"/>
                </a:tc>
                <a:tc>
                  <a:txBody>
                    <a:bodyPr/>
                    <a:lstStyle/>
                    <a:p>
                      <a:pPr algn="ctr" fontAlgn="b"/>
                      <a:r>
                        <a:rPr lang="en-US" sz="1600" u="none" strike="noStrike" dirty="0">
                          <a:effectLst/>
                        </a:rPr>
                        <a:t>-1</a:t>
                      </a:r>
                      <a:endParaRPr lang="en-US" sz="1600" b="0" i="0" u="none" strike="noStrike" dirty="0">
                        <a:solidFill>
                          <a:srgbClr val="00B050"/>
                        </a:solidFill>
                        <a:effectLst/>
                        <a:latin typeface="Calibri" panose="020F0502020204030204" pitchFamily="34" charset="0"/>
                      </a:endParaRPr>
                    </a:p>
                  </a:txBody>
                  <a:tcPr marL="9525" marR="9525" marT="9525" marB="0" anchor="b"/>
                </a:tc>
                <a:tc>
                  <a:txBody>
                    <a:bodyPr/>
                    <a:lstStyle/>
                    <a:p>
                      <a:pPr algn="ctr" fontAlgn="b"/>
                      <a:r>
                        <a:rPr lang="en-US" sz="1600" u="none" strike="noStrike" dirty="0">
                          <a:effectLst/>
                        </a:rPr>
                        <a:t>=-1*0.2</a:t>
                      </a:r>
                      <a:endParaRPr lang="en-US" sz="1600" b="0" i="0" u="none" strike="noStrike" dirty="0">
                        <a:solidFill>
                          <a:srgbClr val="00B050"/>
                        </a:solidFill>
                        <a:effectLst/>
                        <a:latin typeface="Calibri" panose="020F0502020204030204" pitchFamily="34" charset="0"/>
                      </a:endParaRPr>
                    </a:p>
                  </a:txBody>
                  <a:tcPr marL="9525" marR="9525" marT="9525" marB="0" anchor="b"/>
                </a:tc>
                <a:tc>
                  <a:txBody>
                    <a:bodyPr/>
                    <a:lstStyle/>
                    <a:p>
                      <a:pPr algn="ctr" fontAlgn="b"/>
                      <a:r>
                        <a:rPr lang="en-US" sz="1600" u="none" strike="noStrike" dirty="0">
                          <a:effectLst/>
                        </a:rPr>
                        <a:t>-0.2</a:t>
                      </a:r>
                      <a:endParaRPr lang="en-US" sz="1600" b="0" i="0" u="none" strike="noStrike" dirty="0">
                        <a:solidFill>
                          <a:srgbClr val="00B05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566290857"/>
                  </a:ext>
                </a:extLst>
              </a:tr>
              <a:tr h="372295">
                <a:tc>
                  <a:txBody>
                    <a:bodyPr/>
                    <a:lstStyle/>
                    <a:p>
                      <a:pPr algn="ctr" fontAlgn="b"/>
                      <a:r>
                        <a:rPr lang="en-US" sz="1600" u="none" strike="noStrike" dirty="0">
                          <a:effectLst/>
                        </a:rPr>
                        <a:t>x1* w1</a:t>
                      </a:r>
                      <a:endParaRPr lang="en-US" sz="1600" b="0" i="0" u="none" strike="noStrike" dirty="0">
                        <a:solidFill>
                          <a:srgbClr val="00B050"/>
                        </a:solidFill>
                        <a:effectLst/>
                        <a:latin typeface="Calibri" panose="020F0502020204030204" pitchFamily="34" charset="0"/>
                      </a:endParaRPr>
                    </a:p>
                  </a:txBody>
                  <a:tcPr marL="9525" marR="9525" marT="9525" marB="0" anchor="b"/>
                </a:tc>
                <a:tc>
                  <a:txBody>
                    <a:bodyPr/>
                    <a:lstStyle/>
                    <a:p>
                      <a:pPr algn="ctr" fontAlgn="b"/>
                      <a:r>
                        <a:rPr lang="en-US" sz="1600" u="none" strike="noStrike" dirty="0">
                          <a:effectLst/>
                        </a:rPr>
                        <a:t>x1</a:t>
                      </a:r>
                      <a:endParaRPr lang="en-US" sz="1600" b="0" i="0" u="none" strike="noStrike" dirty="0">
                        <a:solidFill>
                          <a:srgbClr val="00B050"/>
                        </a:solidFill>
                        <a:effectLst/>
                        <a:latin typeface="Calibri" panose="020F0502020204030204" pitchFamily="34" charset="0"/>
                      </a:endParaRPr>
                    </a:p>
                  </a:txBody>
                  <a:tcPr marL="9525" marR="9525" marT="9525" marB="0" anchor="b"/>
                </a:tc>
                <a:tc>
                  <a:txBody>
                    <a:bodyPr/>
                    <a:lstStyle/>
                    <a:p>
                      <a:pPr algn="ctr" fontAlgn="b"/>
                      <a:r>
                        <a:rPr lang="en-US" sz="1600" u="none" strike="noStrike" dirty="0">
                          <a:effectLst/>
                        </a:rPr>
                        <a:t>-2</a:t>
                      </a:r>
                      <a:endParaRPr lang="en-US" sz="1600" b="0" i="0" u="none" strike="noStrike" dirty="0">
                        <a:solidFill>
                          <a:srgbClr val="00B050"/>
                        </a:solidFill>
                        <a:effectLst/>
                        <a:latin typeface="Calibri" panose="020F0502020204030204" pitchFamily="34" charset="0"/>
                      </a:endParaRPr>
                    </a:p>
                  </a:txBody>
                  <a:tcPr marL="9525" marR="9525" marT="9525" marB="0" anchor="b"/>
                </a:tc>
                <a:tc>
                  <a:txBody>
                    <a:bodyPr/>
                    <a:lstStyle/>
                    <a:p>
                      <a:pPr algn="ctr" fontAlgn="b"/>
                      <a:r>
                        <a:rPr lang="en-US" sz="1600" u="none" strike="noStrike">
                          <a:effectLst/>
                        </a:rPr>
                        <a:t>-2</a:t>
                      </a:r>
                      <a:endParaRPr lang="en-US" sz="1600" b="0" i="0" u="none" strike="noStrike">
                        <a:solidFill>
                          <a:srgbClr val="00B050"/>
                        </a:solidFill>
                        <a:effectLst/>
                        <a:latin typeface="Calibri" panose="020F0502020204030204" pitchFamily="34" charset="0"/>
                      </a:endParaRPr>
                    </a:p>
                  </a:txBody>
                  <a:tcPr marL="9525" marR="9525" marT="9525" marB="0" anchor="b"/>
                </a:tc>
                <a:tc>
                  <a:txBody>
                    <a:bodyPr/>
                    <a:lstStyle/>
                    <a:p>
                      <a:pPr algn="ctr" fontAlgn="b"/>
                      <a:r>
                        <a:rPr lang="en-US" sz="1600" u="none" strike="noStrike" dirty="0">
                          <a:effectLst/>
                        </a:rPr>
                        <a:t>=-2*.2</a:t>
                      </a:r>
                      <a:endParaRPr lang="en-US" sz="1600" b="0" i="0" u="none" strike="noStrike" dirty="0">
                        <a:solidFill>
                          <a:srgbClr val="00B050"/>
                        </a:solidFill>
                        <a:effectLst/>
                        <a:latin typeface="Calibri" panose="020F0502020204030204" pitchFamily="34" charset="0"/>
                      </a:endParaRPr>
                    </a:p>
                  </a:txBody>
                  <a:tcPr marL="9525" marR="9525" marT="9525" marB="0" anchor="b"/>
                </a:tc>
                <a:tc>
                  <a:txBody>
                    <a:bodyPr/>
                    <a:lstStyle/>
                    <a:p>
                      <a:pPr algn="ctr" fontAlgn="b"/>
                      <a:r>
                        <a:rPr lang="en-US" sz="1600" u="none" strike="noStrike" dirty="0">
                          <a:effectLst/>
                        </a:rPr>
                        <a:t>-0.4</a:t>
                      </a:r>
                      <a:endParaRPr lang="en-US" sz="1600" b="0" i="0" u="none" strike="noStrike" dirty="0">
                        <a:solidFill>
                          <a:srgbClr val="00B05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882175874"/>
                  </a:ext>
                </a:extLst>
              </a:tr>
            </a:tbl>
          </a:graphicData>
        </a:graphic>
      </p:graphicFrame>
      <p:sp>
        <p:nvSpPr>
          <p:cNvPr id="5" name="TextBox 4">
            <a:extLst>
              <a:ext uri="{FF2B5EF4-FFF2-40B4-BE49-F238E27FC236}">
                <a16:creationId xmlns:a16="http://schemas.microsoft.com/office/drawing/2014/main" id="{624DA4D7-C363-4F51-A92E-5918D9C8CACB}"/>
              </a:ext>
            </a:extLst>
          </p:cNvPr>
          <p:cNvSpPr txBox="1"/>
          <p:nvPr/>
        </p:nvSpPr>
        <p:spPr>
          <a:xfrm>
            <a:off x="6674979" y="5977027"/>
            <a:ext cx="4849276" cy="369332"/>
          </a:xfrm>
          <a:prstGeom prst="rect">
            <a:avLst/>
          </a:prstGeom>
          <a:noFill/>
        </p:spPr>
        <p:txBody>
          <a:bodyPr wrap="none" rtlCol="0">
            <a:spAutoFit/>
          </a:bodyPr>
          <a:lstStyle/>
          <a:p>
            <a:r>
              <a:rPr lang="en-US" dirty="0"/>
              <a:t>In the above table “-” indicates a don’t care value</a:t>
            </a:r>
          </a:p>
        </p:txBody>
      </p:sp>
      <p:sp>
        <p:nvSpPr>
          <p:cNvPr id="4" name="Date Placeholder 3">
            <a:extLst>
              <a:ext uri="{FF2B5EF4-FFF2-40B4-BE49-F238E27FC236}">
                <a16:creationId xmlns:a16="http://schemas.microsoft.com/office/drawing/2014/main" id="{911EBE10-73C5-70B9-D835-53E392671BE0}"/>
              </a:ext>
            </a:extLst>
          </p:cNvPr>
          <p:cNvSpPr>
            <a:spLocks noGrp="1"/>
          </p:cNvSpPr>
          <p:nvPr>
            <p:ph type="dt" sz="half" idx="10"/>
          </p:nvPr>
        </p:nvSpPr>
        <p:spPr>
          <a:xfrm>
            <a:off x="304801" y="6448468"/>
            <a:ext cx="2472271" cy="365125"/>
          </a:xfrm>
        </p:spPr>
        <p:txBody>
          <a:bodyPr/>
          <a:lstStyle/>
          <a:p>
            <a:endParaRPr lang="en-US" dirty="0"/>
          </a:p>
        </p:txBody>
      </p:sp>
      <p:sp>
        <p:nvSpPr>
          <p:cNvPr id="6" name="Footer Placeholder 4">
            <a:extLst>
              <a:ext uri="{FF2B5EF4-FFF2-40B4-BE49-F238E27FC236}">
                <a16:creationId xmlns:a16="http://schemas.microsoft.com/office/drawing/2014/main" id="{A3609A7F-5A1D-A7CA-65A6-F41E197C85D1}"/>
              </a:ext>
            </a:extLst>
          </p:cNvPr>
          <p:cNvSpPr>
            <a:spLocks noGrp="1"/>
          </p:cNvSpPr>
          <p:nvPr>
            <p:ph type="ftr" sz="quarter" idx="11"/>
          </p:nvPr>
        </p:nvSpPr>
        <p:spPr>
          <a:xfrm>
            <a:off x="3686186" y="6459786"/>
            <a:ext cx="4822804" cy="365125"/>
          </a:xfrm>
        </p:spPr>
        <p:txBody>
          <a:bodyPr/>
          <a:lstStyle/>
          <a:p>
            <a:r>
              <a:rPr lang="en-US" dirty="0"/>
              <a:t>Introduction to AI</a:t>
            </a:r>
          </a:p>
        </p:txBody>
      </p:sp>
      <p:sp>
        <p:nvSpPr>
          <p:cNvPr id="7" name="Slide Number Placeholder 5">
            <a:extLst>
              <a:ext uri="{FF2B5EF4-FFF2-40B4-BE49-F238E27FC236}">
                <a16:creationId xmlns:a16="http://schemas.microsoft.com/office/drawing/2014/main" id="{02069B72-F20F-24F3-BB10-01570BA0C1B3}"/>
              </a:ext>
            </a:extLst>
          </p:cNvPr>
          <p:cNvSpPr>
            <a:spLocks noGrp="1"/>
          </p:cNvSpPr>
          <p:nvPr>
            <p:ph type="sldNum" sz="quarter" idx="12"/>
          </p:nvPr>
        </p:nvSpPr>
        <p:spPr>
          <a:xfrm>
            <a:off x="10575176" y="6448468"/>
            <a:ext cx="1312025" cy="365125"/>
          </a:xfrm>
        </p:spPr>
        <p:txBody>
          <a:bodyPr/>
          <a:lstStyle/>
          <a:p>
            <a:fld id="{B7884E68-CE57-44C0-BE0F-84C629DF22D5}" type="slidenum">
              <a:rPr lang="en-US" smtClean="0"/>
              <a:t>76</a:t>
            </a:fld>
            <a:endParaRPr lang="en-US"/>
          </a:p>
        </p:txBody>
      </p:sp>
      <p:grpSp>
        <p:nvGrpSpPr>
          <p:cNvPr id="93" name="Group 92">
            <a:extLst>
              <a:ext uri="{FF2B5EF4-FFF2-40B4-BE49-F238E27FC236}">
                <a16:creationId xmlns:a16="http://schemas.microsoft.com/office/drawing/2014/main" id="{0C37E055-9B98-65FE-B972-D231A62E498E}"/>
              </a:ext>
            </a:extLst>
          </p:cNvPr>
          <p:cNvGrpSpPr/>
          <p:nvPr/>
        </p:nvGrpSpPr>
        <p:grpSpPr>
          <a:xfrm>
            <a:off x="307780" y="2506301"/>
            <a:ext cx="5743833" cy="2169371"/>
            <a:chOff x="1271587" y="1966878"/>
            <a:chExt cx="9515475" cy="3995388"/>
          </a:xfrm>
        </p:grpSpPr>
        <p:sp>
          <p:nvSpPr>
            <p:cNvPr id="66" name="TextBox 65">
              <a:extLst>
                <a:ext uri="{FF2B5EF4-FFF2-40B4-BE49-F238E27FC236}">
                  <a16:creationId xmlns:a16="http://schemas.microsoft.com/office/drawing/2014/main" id="{E74D1F32-9542-BE16-57F1-B5049BAE0DEC}"/>
                </a:ext>
              </a:extLst>
            </p:cNvPr>
            <p:cNvSpPr txBox="1"/>
            <p:nvPr/>
          </p:nvSpPr>
          <p:spPr>
            <a:xfrm>
              <a:off x="1828803" y="1966878"/>
              <a:ext cx="576897" cy="396789"/>
            </a:xfrm>
            <a:prstGeom prst="rect">
              <a:avLst/>
            </a:prstGeom>
            <a:noFill/>
          </p:spPr>
          <p:txBody>
            <a:bodyPr wrap="none" rtlCol="0">
              <a:spAutoFit/>
            </a:bodyPr>
            <a:lstStyle/>
            <a:p>
              <a:r>
                <a:rPr lang="en-US" sz="800" b="1" dirty="0">
                  <a:solidFill>
                    <a:srgbClr val="00B050"/>
                  </a:solidFill>
                </a:rPr>
                <a:t>2.00</a:t>
              </a:r>
            </a:p>
          </p:txBody>
        </p:sp>
        <p:sp>
          <p:nvSpPr>
            <p:cNvPr id="67" name="TextBox 66">
              <a:extLst>
                <a:ext uri="{FF2B5EF4-FFF2-40B4-BE49-F238E27FC236}">
                  <a16:creationId xmlns:a16="http://schemas.microsoft.com/office/drawing/2014/main" id="{58E5215C-A559-FA53-609B-FA9EDBAF4D8E}"/>
                </a:ext>
              </a:extLst>
            </p:cNvPr>
            <p:cNvSpPr txBox="1"/>
            <p:nvPr/>
          </p:nvSpPr>
          <p:spPr>
            <a:xfrm>
              <a:off x="1822161" y="2758015"/>
              <a:ext cx="627680" cy="396789"/>
            </a:xfrm>
            <a:prstGeom prst="rect">
              <a:avLst/>
            </a:prstGeom>
            <a:noFill/>
          </p:spPr>
          <p:txBody>
            <a:bodyPr wrap="none" rtlCol="0">
              <a:spAutoFit/>
            </a:bodyPr>
            <a:lstStyle/>
            <a:p>
              <a:r>
                <a:rPr lang="en-US" sz="800" b="1" dirty="0">
                  <a:solidFill>
                    <a:srgbClr val="00B050"/>
                  </a:solidFill>
                </a:rPr>
                <a:t>-1.00</a:t>
              </a:r>
            </a:p>
          </p:txBody>
        </p:sp>
        <p:sp>
          <p:nvSpPr>
            <p:cNvPr id="68" name="TextBox 67">
              <a:extLst>
                <a:ext uri="{FF2B5EF4-FFF2-40B4-BE49-F238E27FC236}">
                  <a16:creationId xmlns:a16="http://schemas.microsoft.com/office/drawing/2014/main" id="{A6B6E99B-67C4-5B5A-4A41-667C3DE76118}"/>
                </a:ext>
              </a:extLst>
            </p:cNvPr>
            <p:cNvSpPr txBox="1"/>
            <p:nvPr/>
          </p:nvSpPr>
          <p:spPr>
            <a:xfrm>
              <a:off x="1793536" y="3522428"/>
              <a:ext cx="627680" cy="396789"/>
            </a:xfrm>
            <a:prstGeom prst="rect">
              <a:avLst/>
            </a:prstGeom>
            <a:noFill/>
          </p:spPr>
          <p:txBody>
            <a:bodyPr wrap="none" rtlCol="0">
              <a:spAutoFit/>
            </a:bodyPr>
            <a:lstStyle/>
            <a:p>
              <a:r>
                <a:rPr lang="en-US" sz="800" b="1" dirty="0">
                  <a:solidFill>
                    <a:srgbClr val="00B050"/>
                  </a:solidFill>
                </a:rPr>
                <a:t>-3.00</a:t>
              </a:r>
            </a:p>
          </p:txBody>
        </p:sp>
        <p:sp>
          <p:nvSpPr>
            <p:cNvPr id="69" name="TextBox 68">
              <a:extLst>
                <a:ext uri="{FF2B5EF4-FFF2-40B4-BE49-F238E27FC236}">
                  <a16:creationId xmlns:a16="http://schemas.microsoft.com/office/drawing/2014/main" id="{75742AA7-5D60-569E-D6D9-49681D15A4F2}"/>
                </a:ext>
              </a:extLst>
            </p:cNvPr>
            <p:cNvSpPr txBox="1"/>
            <p:nvPr/>
          </p:nvSpPr>
          <p:spPr>
            <a:xfrm>
              <a:off x="1828803" y="4445818"/>
              <a:ext cx="627680" cy="396789"/>
            </a:xfrm>
            <a:prstGeom prst="rect">
              <a:avLst/>
            </a:prstGeom>
            <a:noFill/>
          </p:spPr>
          <p:txBody>
            <a:bodyPr wrap="none" rtlCol="0">
              <a:spAutoFit/>
            </a:bodyPr>
            <a:lstStyle/>
            <a:p>
              <a:r>
                <a:rPr lang="en-US" sz="800" b="1" dirty="0">
                  <a:solidFill>
                    <a:srgbClr val="00B050"/>
                  </a:solidFill>
                </a:rPr>
                <a:t>-2.00</a:t>
              </a:r>
            </a:p>
          </p:txBody>
        </p:sp>
        <p:sp>
          <p:nvSpPr>
            <p:cNvPr id="70" name="TextBox 69">
              <a:extLst>
                <a:ext uri="{FF2B5EF4-FFF2-40B4-BE49-F238E27FC236}">
                  <a16:creationId xmlns:a16="http://schemas.microsoft.com/office/drawing/2014/main" id="{9BCD9946-34F9-16BD-3A8C-4FD0E400C4E0}"/>
                </a:ext>
              </a:extLst>
            </p:cNvPr>
            <p:cNvSpPr txBox="1"/>
            <p:nvPr/>
          </p:nvSpPr>
          <p:spPr>
            <a:xfrm>
              <a:off x="1863145" y="5260514"/>
              <a:ext cx="627680" cy="396789"/>
            </a:xfrm>
            <a:prstGeom prst="rect">
              <a:avLst/>
            </a:prstGeom>
            <a:noFill/>
          </p:spPr>
          <p:txBody>
            <a:bodyPr wrap="none" rtlCol="0">
              <a:spAutoFit/>
            </a:bodyPr>
            <a:lstStyle/>
            <a:p>
              <a:r>
                <a:rPr lang="en-US" sz="800" b="1" dirty="0">
                  <a:solidFill>
                    <a:srgbClr val="00B050"/>
                  </a:solidFill>
                </a:rPr>
                <a:t>-3.00</a:t>
              </a:r>
            </a:p>
          </p:txBody>
        </p:sp>
        <p:sp>
          <p:nvSpPr>
            <p:cNvPr id="71" name="TextBox 70">
              <a:extLst>
                <a:ext uri="{FF2B5EF4-FFF2-40B4-BE49-F238E27FC236}">
                  <a16:creationId xmlns:a16="http://schemas.microsoft.com/office/drawing/2014/main" id="{F5BB09D4-E657-36B5-669F-7A31F5532B6D}"/>
                </a:ext>
              </a:extLst>
            </p:cNvPr>
            <p:cNvSpPr txBox="1"/>
            <p:nvPr/>
          </p:nvSpPr>
          <p:spPr>
            <a:xfrm>
              <a:off x="3325165" y="2388685"/>
              <a:ext cx="627680" cy="396789"/>
            </a:xfrm>
            <a:prstGeom prst="rect">
              <a:avLst/>
            </a:prstGeom>
            <a:noFill/>
          </p:spPr>
          <p:txBody>
            <a:bodyPr wrap="none" rtlCol="0">
              <a:spAutoFit/>
            </a:bodyPr>
            <a:lstStyle/>
            <a:p>
              <a:r>
                <a:rPr lang="en-US" sz="800" b="1" dirty="0">
                  <a:solidFill>
                    <a:srgbClr val="00B050"/>
                  </a:solidFill>
                </a:rPr>
                <a:t>-2.00</a:t>
              </a:r>
            </a:p>
          </p:txBody>
        </p:sp>
        <p:sp>
          <p:nvSpPr>
            <p:cNvPr id="72" name="TextBox 71">
              <a:extLst>
                <a:ext uri="{FF2B5EF4-FFF2-40B4-BE49-F238E27FC236}">
                  <a16:creationId xmlns:a16="http://schemas.microsoft.com/office/drawing/2014/main" id="{3AB49F45-4D4A-181B-D2DC-0BD2C9CE752B}"/>
                </a:ext>
              </a:extLst>
            </p:cNvPr>
            <p:cNvSpPr txBox="1"/>
            <p:nvPr/>
          </p:nvSpPr>
          <p:spPr>
            <a:xfrm>
              <a:off x="3219452" y="3976330"/>
              <a:ext cx="576897" cy="396789"/>
            </a:xfrm>
            <a:prstGeom prst="rect">
              <a:avLst/>
            </a:prstGeom>
            <a:noFill/>
          </p:spPr>
          <p:txBody>
            <a:bodyPr wrap="none" rtlCol="0">
              <a:spAutoFit/>
            </a:bodyPr>
            <a:lstStyle/>
            <a:p>
              <a:r>
                <a:rPr lang="en-US" sz="800" b="1" dirty="0">
                  <a:solidFill>
                    <a:srgbClr val="00B050"/>
                  </a:solidFill>
                </a:rPr>
                <a:t>6.00</a:t>
              </a:r>
            </a:p>
          </p:txBody>
        </p:sp>
        <p:sp>
          <p:nvSpPr>
            <p:cNvPr id="73" name="TextBox 72">
              <a:extLst>
                <a:ext uri="{FF2B5EF4-FFF2-40B4-BE49-F238E27FC236}">
                  <a16:creationId xmlns:a16="http://schemas.microsoft.com/office/drawing/2014/main" id="{BFDAE300-6E61-6101-3114-10D29BE3EA0A}"/>
                </a:ext>
              </a:extLst>
            </p:cNvPr>
            <p:cNvSpPr txBox="1"/>
            <p:nvPr/>
          </p:nvSpPr>
          <p:spPr>
            <a:xfrm>
              <a:off x="4553488" y="3066317"/>
              <a:ext cx="576897" cy="396789"/>
            </a:xfrm>
            <a:prstGeom prst="rect">
              <a:avLst/>
            </a:prstGeom>
            <a:noFill/>
          </p:spPr>
          <p:txBody>
            <a:bodyPr wrap="none" rtlCol="0">
              <a:spAutoFit/>
            </a:bodyPr>
            <a:lstStyle/>
            <a:p>
              <a:r>
                <a:rPr lang="en-US" sz="800" b="1" dirty="0">
                  <a:solidFill>
                    <a:srgbClr val="00B050"/>
                  </a:solidFill>
                </a:rPr>
                <a:t>4.00</a:t>
              </a:r>
            </a:p>
          </p:txBody>
        </p:sp>
        <p:sp>
          <p:nvSpPr>
            <p:cNvPr id="74" name="TextBox 73">
              <a:extLst>
                <a:ext uri="{FF2B5EF4-FFF2-40B4-BE49-F238E27FC236}">
                  <a16:creationId xmlns:a16="http://schemas.microsoft.com/office/drawing/2014/main" id="{8807C2DC-4CA3-CBD0-FD88-54A7043704FF}"/>
                </a:ext>
              </a:extLst>
            </p:cNvPr>
            <p:cNvSpPr txBox="1"/>
            <p:nvPr/>
          </p:nvSpPr>
          <p:spPr>
            <a:xfrm>
              <a:off x="6854633" y="3978594"/>
              <a:ext cx="627680" cy="396789"/>
            </a:xfrm>
            <a:prstGeom prst="rect">
              <a:avLst/>
            </a:prstGeom>
            <a:noFill/>
          </p:spPr>
          <p:txBody>
            <a:bodyPr wrap="none" rtlCol="0">
              <a:spAutoFit/>
            </a:bodyPr>
            <a:lstStyle/>
            <a:p>
              <a:r>
                <a:rPr lang="en-US" sz="800" b="1" dirty="0">
                  <a:solidFill>
                    <a:srgbClr val="00B050"/>
                  </a:solidFill>
                </a:rPr>
                <a:t>-1.00</a:t>
              </a:r>
            </a:p>
          </p:txBody>
        </p:sp>
        <p:sp>
          <p:nvSpPr>
            <p:cNvPr id="75" name="TextBox 74">
              <a:extLst>
                <a:ext uri="{FF2B5EF4-FFF2-40B4-BE49-F238E27FC236}">
                  <a16:creationId xmlns:a16="http://schemas.microsoft.com/office/drawing/2014/main" id="{B5FE1A73-68A9-D533-6C46-652B1BA9C3DB}"/>
                </a:ext>
              </a:extLst>
            </p:cNvPr>
            <p:cNvSpPr txBox="1"/>
            <p:nvPr/>
          </p:nvSpPr>
          <p:spPr>
            <a:xfrm>
              <a:off x="5665398" y="3947481"/>
              <a:ext cx="576897" cy="396789"/>
            </a:xfrm>
            <a:prstGeom prst="rect">
              <a:avLst/>
            </a:prstGeom>
            <a:noFill/>
          </p:spPr>
          <p:txBody>
            <a:bodyPr wrap="none" rtlCol="0">
              <a:spAutoFit/>
            </a:bodyPr>
            <a:lstStyle/>
            <a:p>
              <a:r>
                <a:rPr lang="en-US" sz="800" b="1" dirty="0">
                  <a:solidFill>
                    <a:srgbClr val="00B050"/>
                  </a:solidFill>
                </a:rPr>
                <a:t>1.00</a:t>
              </a:r>
            </a:p>
          </p:txBody>
        </p:sp>
        <p:sp>
          <p:nvSpPr>
            <p:cNvPr id="76" name="TextBox 75">
              <a:extLst>
                <a:ext uri="{FF2B5EF4-FFF2-40B4-BE49-F238E27FC236}">
                  <a16:creationId xmlns:a16="http://schemas.microsoft.com/office/drawing/2014/main" id="{566BF3ED-586F-2666-33FC-D19CB43C7A1D}"/>
                </a:ext>
              </a:extLst>
            </p:cNvPr>
            <p:cNvSpPr txBox="1"/>
            <p:nvPr/>
          </p:nvSpPr>
          <p:spPr>
            <a:xfrm>
              <a:off x="7962806" y="3976330"/>
              <a:ext cx="576897" cy="396789"/>
            </a:xfrm>
            <a:prstGeom prst="rect">
              <a:avLst/>
            </a:prstGeom>
            <a:noFill/>
          </p:spPr>
          <p:txBody>
            <a:bodyPr wrap="none" rtlCol="0">
              <a:spAutoFit/>
            </a:bodyPr>
            <a:lstStyle/>
            <a:p>
              <a:r>
                <a:rPr lang="en-US" sz="800" b="1" dirty="0">
                  <a:solidFill>
                    <a:srgbClr val="00B050"/>
                  </a:solidFill>
                </a:rPr>
                <a:t>0.37</a:t>
              </a:r>
            </a:p>
          </p:txBody>
        </p:sp>
        <p:sp>
          <p:nvSpPr>
            <p:cNvPr id="77" name="TextBox 76">
              <a:extLst>
                <a:ext uri="{FF2B5EF4-FFF2-40B4-BE49-F238E27FC236}">
                  <a16:creationId xmlns:a16="http://schemas.microsoft.com/office/drawing/2014/main" id="{6A0F66CC-A805-30A2-9F54-D559EE47E4D9}"/>
                </a:ext>
              </a:extLst>
            </p:cNvPr>
            <p:cNvSpPr txBox="1"/>
            <p:nvPr/>
          </p:nvSpPr>
          <p:spPr>
            <a:xfrm>
              <a:off x="9110668" y="3976330"/>
              <a:ext cx="576897" cy="396789"/>
            </a:xfrm>
            <a:prstGeom prst="rect">
              <a:avLst/>
            </a:prstGeom>
            <a:noFill/>
          </p:spPr>
          <p:txBody>
            <a:bodyPr wrap="none" rtlCol="0">
              <a:spAutoFit/>
            </a:bodyPr>
            <a:lstStyle/>
            <a:p>
              <a:r>
                <a:rPr lang="en-US" sz="800" b="1" dirty="0">
                  <a:solidFill>
                    <a:srgbClr val="00B050"/>
                  </a:solidFill>
                </a:rPr>
                <a:t>1.37</a:t>
              </a:r>
            </a:p>
          </p:txBody>
        </p:sp>
        <p:sp>
          <p:nvSpPr>
            <p:cNvPr id="78" name="TextBox 77">
              <a:extLst>
                <a:ext uri="{FF2B5EF4-FFF2-40B4-BE49-F238E27FC236}">
                  <a16:creationId xmlns:a16="http://schemas.microsoft.com/office/drawing/2014/main" id="{974DEC9F-A0E1-C553-820D-0A3D9EE5B6EF}"/>
                </a:ext>
              </a:extLst>
            </p:cNvPr>
            <p:cNvSpPr txBox="1"/>
            <p:nvPr/>
          </p:nvSpPr>
          <p:spPr>
            <a:xfrm>
              <a:off x="10134603" y="3962390"/>
              <a:ext cx="576897" cy="396789"/>
            </a:xfrm>
            <a:prstGeom prst="rect">
              <a:avLst/>
            </a:prstGeom>
            <a:noFill/>
          </p:spPr>
          <p:txBody>
            <a:bodyPr wrap="none" rtlCol="0">
              <a:spAutoFit/>
            </a:bodyPr>
            <a:lstStyle/>
            <a:p>
              <a:r>
                <a:rPr lang="en-US" sz="800" b="1" dirty="0">
                  <a:solidFill>
                    <a:srgbClr val="00B050"/>
                  </a:solidFill>
                </a:rPr>
                <a:t>0.73</a:t>
              </a:r>
            </a:p>
          </p:txBody>
        </p:sp>
        <p:sp>
          <p:nvSpPr>
            <p:cNvPr id="79" name="TextBox 78">
              <a:extLst>
                <a:ext uri="{FF2B5EF4-FFF2-40B4-BE49-F238E27FC236}">
                  <a16:creationId xmlns:a16="http://schemas.microsoft.com/office/drawing/2014/main" id="{995EE712-8F83-8C06-2F78-6A01F71AC05D}"/>
                </a:ext>
              </a:extLst>
            </p:cNvPr>
            <p:cNvSpPr txBox="1"/>
            <p:nvPr/>
          </p:nvSpPr>
          <p:spPr>
            <a:xfrm>
              <a:off x="10164117" y="4316911"/>
              <a:ext cx="576897" cy="396789"/>
            </a:xfrm>
            <a:prstGeom prst="rect">
              <a:avLst/>
            </a:prstGeom>
            <a:noFill/>
          </p:spPr>
          <p:txBody>
            <a:bodyPr wrap="none" rtlCol="0">
              <a:spAutoFit/>
            </a:bodyPr>
            <a:lstStyle/>
            <a:p>
              <a:r>
                <a:rPr lang="en-US" sz="800" b="1" dirty="0">
                  <a:solidFill>
                    <a:srgbClr val="CC0000"/>
                  </a:solidFill>
                </a:rPr>
                <a:t>1.00</a:t>
              </a:r>
            </a:p>
          </p:txBody>
        </p:sp>
        <p:sp>
          <p:nvSpPr>
            <p:cNvPr id="80" name="TextBox 79">
              <a:extLst>
                <a:ext uri="{FF2B5EF4-FFF2-40B4-BE49-F238E27FC236}">
                  <a16:creationId xmlns:a16="http://schemas.microsoft.com/office/drawing/2014/main" id="{0D765FEB-B5DF-6E54-32B6-96B7C2304FA3}"/>
                </a:ext>
              </a:extLst>
            </p:cNvPr>
            <p:cNvSpPr txBox="1"/>
            <p:nvPr/>
          </p:nvSpPr>
          <p:spPr>
            <a:xfrm>
              <a:off x="9081155" y="4310976"/>
              <a:ext cx="627680" cy="396789"/>
            </a:xfrm>
            <a:prstGeom prst="rect">
              <a:avLst/>
            </a:prstGeom>
            <a:noFill/>
          </p:spPr>
          <p:txBody>
            <a:bodyPr wrap="none" rtlCol="0">
              <a:spAutoFit/>
            </a:bodyPr>
            <a:lstStyle/>
            <a:p>
              <a:r>
                <a:rPr lang="en-US" sz="800" b="1" dirty="0">
                  <a:solidFill>
                    <a:srgbClr val="CC0000"/>
                  </a:solidFill>
                </a:rPr>
                <a:t>-0.53</a:t>
              </a:r>
            </a:p>
          </p:txBody>
        </p:sp>
        <p:sp>
          <p:nvSpPr>
            <p:cNvPr id="81" name="TextBox 80">
              <a:extLst>
                <a:ext uri="{FF2B5EF4-FFF2-40B4-BE49-F238E27FC236}">
                  <a16:creationId xmlns:a16="http://schemas.microsoft.com/office/drawing/2014/main" id="{9AA32962-5562-E14E-71FC-3AFA43A0A20C}"/>
                </a:ext>
              </a:extLst>
            </p:cNvPr>
            <p:cNvSpPr txBox="1"/>
            <p:nvPr/>
          </p:nvSpPr>
          <p:spPr>
            <a:xfrm>
              <a:off x="7940618" y="4303739"/>
              <a:ext cx="627680" cy="396789"/>
            </a:xfrm>
            <a:prstGeom prst="rect">
              <a:avLst/>
            </a:prstGeom>
            <a:noFill/>
          </p:spPr>
          <p:txBody>
            <a:bodyPr wrap="none" rtlCol="0">
              <a:spAutoFit/>
            </a:bodyPr>
            <a:lstStyle/>
            <a:p>
              <a:r>
                <a:rPr lang="en-US" sz="800" b="1" dirty="0">
                  <a:solidFill>
                    <a:srgbClr val="CC0000"/>
                  </a:solidFill>
                </a:rPr>
                <a:t>-0.53</a:t>
              </a:r>
            </a:p>
          </p:txBody>
        </p:sp>
        <p:sp>
          <p:nvSpPr>
            <p:cNvPr id="82" name="TextBox 81">
              <a:extLst>
                <a:ext uri="{FF2B5EF4-FFF2-40B4-BE49-F238E27FC236}">
                  <a16:creationId xmlns:a16="http://schemas.microsoft.com/office/drawing/2014/main" id="{4F09370E-0A6C-361E-4638-6C268B82ED4E}"/>
                </a:ext>
              </a:extLst>
            </p:cNvPr>
            <p:cNvSpPr txBox="1"/>
            <p:nvPr/>
          </p:nvSpPr>
          <p:spPr>
            <a:xfrm>
              <a:off x="6815448" y="4326063"/>
              <a:ext cx="627680" cy="396789"/>
            </a:xfrm>
            <a:prstGeom prst="rect">
              <a:avLst/>
            </a:prstGeom>
            <a:noFill/>
          </p:spPr>
          <p:txBody>
            <a:bodyPr wrap="none" rtlCol="0">
              <a:spAutoFit/>
            </a:bodyPr>
            <a:lstStyle/>
            <a:p>
              <a:r>
                <a:rPr lang="en-US" sz="800" b="1" dirty="0">
                  <a:solidFill>
                    <a:srgbClr val="CC0000"/>
                  </a:solidFill>
                </a:rPr>
                <a:t>-0.20</a:t>
              </a:r>
            </a:p>
          </p:txBody>
        </p:sp>
        <p:sp>
          <p:nvSpPr>
            <p:cNvPr id="83" name="TextBox 82">
              <a:extLst>
                <a:ext uri="{FF2B5EF4-FFF2-40B4-BE49-F238E27FC236}">
                  <a16:creationId xmlns:a16="http://schemas.microsoft.com/office/drawing/2014/main" id="{42190F19-669A-61C0-DEE7-9E6F6DA1263F}"/>
                </a:ext>
              </a:extLst>
            </p:cNvPr>
            <p:cNvSpPr txBox="1"/>
            <p:nvPr/>
          </p:nvSpPr>
          <p:spPr>
            <a:xfrm>
              <a:off x="5707275" y="4274425"/>
              <a:ext cx="612445" cy="396789"/>
            </a:xfrm>
            <a:prstGeom prst="rect">
              <a:avLst/>
            </a:prstGeom>
            <a:noFill/>
          </p:spPr>
          <p:txBody>
            <a:bodyPr wrap="none" rtlCol="0">
              <a:spAutoFit/>
            </a:bodyPr>
            <a:lstStyle/>
            <a:p>
              <a:r>
                <a:rPr lang="en-US" sz="800" b="1" dirty="0">
                  <a:solidFill>
                    <a:srgbClr val="CC0000"/>
                  </a:solidFill>
                </a:rPr>
                <a:t> 0.20</a:t>
              </a:r>
            </a:p>
          </p:txBody>
        </p:sp>
        <p:sp>
          <p:nvSpPr>
            <p:cNvPr id="84" name="TextBox 83">
              <a:extLst>
                <a:ext uri="{FF2B5EF4-FFF2-40B4-BE49-F238E27FC236}">
                  <a16:creationId xmlns:a16="http://schemas.microsoft.com/office/drawing/2014/main" id="{FEF41B7F-5434-BCEE-34D1-8A4319595F5F}"/>
                </a:ext>
              </a:extLst>
            </p:cNvPr>
            <p:cNvSpPr txBox="1"/>
            <p:nvPr/>
          </p:nvSpPr>
          <p:spPr>
            <a:xfrm>
              <a:off x="4376119" y="3381795"/>
              <a:ext cx="612445" cy="396789"/>
            </a:xfrm>
            <a:prstGeom prst="rect">
              <a:avLst/>
            </a:prstGeom>
            <a:noFill/>
          </p:spPr>
          <p:txBody>
            <a:bodyPr wrap="none" rtlCol="0">
              <a:spAutoFit/>
            </a:bodyPr>
            <a:lstStyle/>
            <a:p>
              <a:r>
                <a:rPr lang="en-US" sz="800" b="1" dirty="0">
                  <a:solidFill>
                    <a:srgbClr val="CC0000"/>
                  </a:solidFill>
                </a:rPr>
                <a:t> 0.20</a:t>
              </a:r>
            </a:p>
          </p:txBody>
        </p:sp>
        <p:sp>
          <p:nvSpPr>
            <p:cNvPr id="85" name="TextBox 84">
              <a:extLst>
                <a:ext uri="{FF2B5EF4-FFF2-40B4-BE49-F238E27FC236}">
                  <a16:creationId xmlns:a16="http://schemas.microsoft.com/office/drawing/2014/main" id="{1E0B0129-586F-7F39-F7A7-BEAD4EF3818C}"/>
                </a:ext>
              </a:extLst>
            </p:cNvPr>
            <p:cNvSpPr txBox="1"/>
            <p:nvPr/>
          </p:nvSpPr>
          <p:spPr>
            <a:xfrm>
              <a:off x="1907195" y="5565477"/>
              <a:ext cx="612445" cy="396789"/>
            </a:xfrm>
            <a:prstGeom prst="rect">
              <a:avLst/>
            </a:prstGeom>
            <a:noFill/>
          </p:spPr>
          <p:txBody>
            <a:bodyPr wrap="none" rtlCol="0">
              <a:spAutoFit/>
            </a:bodyPr>
            <a:lstStyle/>
            <a:p>
              <a:r>
                <a:rPr lang="en-US" sz="800" b="1" dirty="0">
                  <a:solidFill>
                    <a:srgbClr val="CC0000"/>
                  </a:solidFill>
                </a:rPr>
                <a:t> 0.20</a:t>
              </a:r>
            </a:p>
          </p:txBody>
        </p:sp>
        <p:sp>
          <p:nvSpPr>
            <p:cNvPr id="86" name="TextBox 85">
              <a:extLst>
                <a:ext uri="{FF2B5EF4-FFF2-40B4-BE49-F238E27FC236}">
                  <a16:creationId xmlns:a16="http://schemas.microsoft.com/office/drawing/2014/main" id="{AEBD075D-AE73-761F-1546-021856F0FFA1}"/>
                </a:ext>
              </a:extLst>
            </p:cNvPr>
            <p:cNvSpPr txBox="1"/>
            <p:nvPr/>
          </p:nvSpPr>
          <p:spPr>
            <a:xfrm>
              <a:off x="3179345" y="2697003"/>
              <a:ext cx="612445" cy="396789"/>
            </a:xfrm>
            <a:prstGeom prst="rect">
              <a:avLst/>
            </a:prstGeom>
            <a:noFill/>
          </p:spPr>
          <p:txBody>
            <a:bodyPr wrap="none" rtlCol="0">
              <a:spAutoFit/>
            </a:bodyPr>
            <a:lstStyle/>
            <a:p>
              <a:r>
                <a:rPr lang="en-US" sz="800" b="1" dirty="0">
                  <a:solidFill>
                    <a:srgbClr val="CC0000"/>
                  </a:solidFill>
                </a:rPr>
                <a:t> 0.20</a:t>
              </a:r>
            </a:p>
          </p:txBody>
        </p:sp>
        <p:sp>
          <p:nvSpPr>
            <p:cNvPr id="87" name="TextBox 86">
              <a:extLst>
                <a:ext uri="{FF2B5EF4-FFF2-40B4-BE49-F238E27FC236}">
                  <a16:creationId xmlns:a16="http://schemas.microsoft.com/office/drawing/2014/main" id="{AE5E709D-4745-016E-45F9-6A2C366C3590}"/>
                </a:ext>
              </a:extLst>
            </p:cNvPr>
            <p:cNvSpPr txBox="1"/>
            <p:nvPr/>
          </p:nvSpPr>
          <p:spPr>
            <a:xfrm>
              <a:off x="3206750" y="4303740"/>
              <a:ext cx="612445" cy="396789"/>
            </a:xfrm>
            <a:prstGeom prst="rect">
              <a:avLst/>
            </a:prstGeom>
            <a:noFill/>
          </p:spPr>
          <p:txBody>
            <a:bodyPr wrap="none" rtlCol="0">
              <a:spAutoFit/>
            </a:bodyPr>
            <a:lstStyle/>
            <a:p>
              <a:r>
                <a:rPr lang="en-US" sz="800" b="1" dirty="0">
                  <a:solidFill>
                    <a:srgbClr val="CC0000"/>
                  </a:solidFill>
                </a:rPr>
                <a:t> 0.20</a:t>
              </a:r>
            </a:p>
          </p:txBody>
        </p:sp>
        <p:sp>
          <p:nvSpPr>
            <p:cNvPr id="88" name="TextBox 87">
              <a:extLst>
                <a:ext uri="{FF2B5EF4-FFF2-40B4-BE49-F238E27FC236}">
                  <a16:creationId xmlns:a16="http://schemas.microsoft.com/office/drawing/2014/main" id="{F5865A23-B139-3CB9-EF99-3CDF7B756238}"/>
                </a:ext>
              </a:extLst>
            </p:cNvPr>
            <p:cNvSpPr txBox="1"/>
            <p:nvPr/>
          </p:nvSpPr>
          <p:spPr>
            <a:xfrm>
              <a:off x="1780701" y="2250712"/>
              <a:ext cx="663228" cy="396789"/>
            </a:xfrm>
            <a:prstGeom prst="rect">
              <a:avLst/>
            </a:prstGeom>
            <a:noFill/>
          </p:spPr>
          <p:txBody>
            <a:bodyPr wrap="none" rtlCol="0">
              <a:spAutoFit/>
            </a:bodyPr>
            <a:lstStyle/>
            <a:p>
              <a:r>
                <a:rPr lang="en-US" sz="800" b="1" dirty="0">
                  <a:solidFill>
                    <a:srgbClr val="CC0000"/>
                  </a:solidFill>
                </a:rPr>
                <a:t> -0.20</a:t>
              </a:r>
            </a:p>
          </p:txBody>
        </p:sp>
        <p:sp>
          <p:nvSpPr>
            <p:cNvPr id="89" name="TextBox 88">
              <a:extLst>
                <a:ext uri="{FF2B5EF4-FFF2-40B4-BE49-F238E27FC236}">
                  <a16:creationId xmlns:a16="http://schemas.microsoft.com/office/drawing/2014/main" id="{5F927148-99AA-93BB-4700-7EC3E70B74AF}"/>
                </a:ext>
              </a:extLst>
            </p:cNvPr>
            <p:cNvSpPr txBox="1"/>
            <p:nvPr/>
          </p:nvSpPr>
          <p:spPr>
            <a:xfrm>
              <a:off x="1780701" y="3097774"/>
              <a:ext cx="612445" cy="396789"/>
            </a:xfrm>
            <a:prstGeom prst="rect">
              <a:avLst/>
            </a:prstGeom>
            <a:noFill/>
          </p:spPr>
          <p:txBody>
            <a:bodyPr wrap="none" rtlCol="0">
              <a:spAutoFit/>
            </a:bodyPr>
            <a:lstStyle/>
            <a:p>
              <a:r>
                <a:rPr lang="en-US" sz="800" b="1" dirty="0">
                  <a:solidFill>
                    <a:srgbClr val="CC0000"/>
                  </a:solidFill>
                </a:rPr>
                <a:t> 0.40</a:t>
              </a:r>
            </a:p>
          </p:txBody>
        </p:sp>
        <p:sp>
          <p:nvSpPr>
            <p:cNvPr id="90" name="TextBox 89">
              <a:extLst>
                <a:ext uri="{FF2B5EF4-FFF2-40B4-BE49-F238E27FC236}">
                  <a16:creationId xmlns:a16="http://schemas.microsoft.com/office/drawing/2014/main" id="{1A9C7AAA-93BC-BF61-32E6-690442A2CFA5}"/>
                </a:ext>
              </a:extLst>
            </p:cNvPr>
            <p:cNvSpPr txBox="1"/>
            <p:nvPr/>
          </p:nvSpPr>
          <p:spPr>
            <a:xfrm>
              <a:off x="1773458" y="3917506"/>
              <a:ext cx="663228" cy="396789"/>
            </a:xfrm>
            <a:prstGeom prst="rect">
              <a:avLst/>
            </a:prstGeom>
            <a:noFill/>
          </p:spPr>
          <p:txBody>
            <a:bodyPr wrap="none" rtlCol="0">
              <a:spAutoFit/>
            </a:bodyPr>
            <a:lstStyle/>
            <a:p>
              <a:r>
                <a:rPr lang="en-US" sz="800" b="1" dirty="0">
                  <a:solidFill>
                    <a:srgbClr val="CC0000"/>
                  </a:solidFill>
                </a:rPr>
                <a:t> -0.40</a:t>
              </a:r>
            </a:p>
          </p:txBody>
        </p:sp>
        <p:sp>
          <p:nvSpPr>
            <p:cNvPr id="91" name="TextBox 90">
              <a:extLst>
                <a:ext uri="{FF2B5EF4-FFF2-40B4-BE49-F238E27FC236}">
                  <a16:creationId xmlns:a16="http://schemas.microsoft.com/office/drawing/2014/main" id="{F01FBE66-19AB-72A4-8969-D05AB37BAEFA}"/>
                </a:ext>
              </a:extLst>
            </p:cNvPr>
            <p:cNvSpPr txBox="1"/>
            <p:nvPr/>
          </p:nvSpPr>
          <p:spPr>
            <a:xfrm>
              <a:off x="1767087" y="4768455"/>
              <a:ext cx="663228" cy="396789"/>
            </a:xfrm>
            <a:prstGeom prst="rect">
              <a:avLst/>
            </a:prstGeom>
            <a:noFill/>
          </p:spPr>
          <p:txBody>
            <a:bodyPr wrap="none" rtlCol="0">
              <a:spAutoFit/>
            </a:bodyPr>
            <a:lstStyle/>
            <a:p>
              <a:r>
                <a:rPr lang="en-US" sz="800" b="1" dirty="0">
                  <a:solidFill>
                    <a:srgbClr val="CC0000"/>
                  </a:solidFill>
                </a:rPr>
                <a:t> -0.60</a:t>
              </a:r>
            </a:p>
          </p:txBody>
        </p:sp>
        <p:pic>
          <p:nvPicPr>
            <p:cNvPr id="92" name="Picture 91">
              <a:extLst>
                <a:ext uri="{FF2B5EF4-FFF2-40B4-BE49-F238E27FC236}">
                  <a16:creationId xmlns:a16="http://schemas.microsoft.com/office/drawing/2014/main" id="{C4BF8CA2-51B3-CE3D-3F57-9C4C80ACC634}"/>
                </a:ext>
              </a:extLst>
            </p:cNvPr>
            <p:cNvPicPr>
              <a:picLocks noChangeAspect="1"/>
            </p:cNvPicPr>
            <p:nvPr/>
          </p:nvPicPr>
          <p:blipFill>
            <a:blip r:embed="rId3"/>
            <a:stretch>
              <a:fillRect/>
            </a:stretch>
          </p:blipFill>
          <p:spPr>
            <a:xfrm>
              <a:off x="1271587" y="2004222"/>
              <a:ext cx="9515475" cy="3886200"/>
            </a:xfrm>
            <a:prstGeom prst="rect">
              <a:avLst/>
            </a:prstGeom>
          </p:spPr>
        </p:pic>
      </p:grpSp>
      <mc:AlternateContent xmlns:mc="http://schemas.openxmlformats.org/markup-compatibility/2006" xmlns:a14="http://schemas.microsoft.com/office/drawing/2010/main">
        <mc:Choice Requires="a14">
          <p:sp>
            <p:nvSpPr>
              <p:cNvPr id="37" name="TextBox 36"/>
              <p:cNvSpPr txBox="1"/>
              <p:nvPr/>
            </p:nvSpPr>
            <p:spPr>
              <a:xfrm>
                <a:off x="191329" y="4915967"/>
                <a:ext cx="5698773" cy="1245726"/>
              </a:xfrm>
              <a:prstGeom prst="rect">
                <a:avLst/>
              </a:prstGeom>
              <a:noFill/>
              <a:ln>
                <a:solidFill>
                  <a:schemeClr val="accent1"/>
                </a:solidFill>
              </a:ln>
            </p:spPr>
            <p:txBody>
              <a:bodyPr wrap="square" rtlCol="0">
                <a:spAutoFit/>
              </a:bodyPr>
              <a:lstStyle/>
              <a:p>
                <a:r>
                  <a:rPr lang="en-US" dirty="0">
                    <a:solidFill>
                      <a:srgbClr val="C00000"/>
                    </a:solidFill>
                  </a:rPr>
                  <a:t>Conclusion</a:t>
                </a:r>
                <a:r>
                  <a:rPr lang="en-US" dirty="0"/>
                  <a:t>: </a:t>
                </a:r>
              </a:p>
              <a:p>
                <a:pPr marL="174625" indent="-168275">
                  <a:buFont typeface="Arial" panose="020B0604020202020204" pitchFamily="34" charset="0"/>
                  <a:buChar char="•"/>
                </a:pPr>
                <a14:m>
                  <m:oMath xmlns:m="http://schemas.openxmlformats.org/officeDocument/2006/math">
                    <m:f>
                      <m:fPr>
                        <m:ctrlPr>
                          <a:rPr lang="en-US" b="1" i="1">
                            <a:latin typeface="Cambria Math" panose="02040503050406030204" pitchFamily="18" charset="0"/>
                          </a:rPr>
                        </m:ctrlPr>
                      </m:fPr>
                      <m:num>
                        <m:r>
                          <a:rPr lang="en-US" b="1" i="1">
                            <a:latin typeface="Cambria Math" panose="02040503050406030204" pitchFamily="18" charset="0"/>
                          </a:rPr>
                          <m:t>𝝏</m:t>
                        </m:r>
                        <m:r>
                          <a:rPr lang="en-US" b="1" i="1" smtClean="0">
                            <a:latin typeface="Cambria Math" panose="02040503050406030204" pitchFamily="18" charset="0"/>
                          </a:rPr>
                          <m:t>𝒇</m:t>
                        </m:r>
                      </m:num>
                      <m:den>
                        <m:r>
                          <a:rPr lang="en-US" b="1" i="1">
                            <a:latin typeface="Cambria Math" panose="02040503050406030204" pitchFamily="18" charset="0"/>
                          </a:rPr>
                          <m:t>𝝏</m:t>
                        </m:r>
                        <m:sSub>
                          <m:sSubPr>
                            <m:ctrlPr>
                              <a:rPr lang="en-US" b="1" i="1">
                                <a:latin typeface="Cambria Math" panose="02040503050406030204" pitchFamily="18" charset="0"/>
                              </a:rPr>
                            </m:ctrlPr>
                          </m:sSubPr>
                          <m:e>
                            <m:r>
                              <a:rPr lang="en-US" b="1" i="1" smtClean="0">
                                <a:latin typeface="Cambria Math" panose="02040503050406030204" pitchFamily="18" charset="0"/>
                              </a:rPr>
                              <m:t>𝒘</m:t>
                            </m:r>
                          </m:e>
                          <m:sub>
                            <m:r>
                              <a:rPr lang="en-US" b="1" i="1">
                                <a:latin typeface="Cambria Math" panose="02040503050406030204" pitchFamily="18" charset="0"/>
                              </a:rPr>
                              <m:t>𝟏</m:t>
                            </m:r>
                          </m:sub>
                        </m:sSub>
                      </m:den>
                    </m:f>
                  </m:oMath>
                </a14:m>
                <a:r>
                  <a:rPr lang="en-US" dirty="0"/>
                  <a:t> and </a:t>
                </a:r>
                <a14:m>
                  <m:oMath xmlns:m="http://schemas.openxmlformats.org/officeDocument/2006/math">
                    <m:f>
                      <m:fPr>
                        <m:ctrlPr>
                          <a:rPr lang="en-US" b="1" i="1">
                            <a:latin typeface="Cambria Math" panose="02040503050406030204" pitchFamily="18" charset="0"/>
                          </a:rPr>
                        </m:ctrlPr>
                      </m:fPr>
                      <m:num>
                        <m:r>
                          <a:rPr lang="en-US" b="1" i="1">
                            <a:latin typeface="Cambria Math" panose="02040503050406030204" pitchFamily="18" charset="0"/>
                          </a:rPr>
                          <m:t>𝝏</m:t>
                        </m:r>
                        <m:r>
                          <a:rPr lang="en-US" b="1" i="1" smtClean="0">
                            <a:latin typeface="Cambria Math" panose="02040503050406030204" pitchFamily="18" charset="0"/>
                          </a:rPr>
                          <m:t>𝒇</m:t>
                        </m:r>
                      </m:num>
                      <m:den>
                        <m:r>
                          <a:rPr lang="en-US" b="1" i="1">
                            <a:latin typeface="Cambria Math" panose="02040503050406030204" pitchFamily="18" charset="0"/>
                          </a:rPr>
                          <m:t>𝝏</m:t>
                        </m:r>
                        <m:sSub>
                          <m:sSubPr>
                            <m:ctrlPr>
                              <a:rPr lang="en-US" b="1" i="1">
                                <a:latin typeface="Cambria Math" panose="02040503050406030204" pitchFamily="18" charset="0"/>
                              </a:rPr>
                            </m:ctrlPr>
                          </m:sSubPr>
                          <m:e>
                            <m:r>
                              <a:rPr lang="en-US" b="1" i="1" smtClean="0">
                                <a:latin typeface="Cambria Math" panose="02040503050406030204" pitchFamily="18" charset="0"/>
                              </a:rPr>
                              <m:t>𝒘</m:t>
                            </m:r>
                          </m:e>
                          <m:sub>
                            <m:r>
                              <a:rPr lang="en-US" b="1" i="1">
                                <a:latin typeface="Cambria Math" panose="02040503050406030204" pitchFamily="18" charset="0"/>
                              </a:rPr>
                              <m:t>𝟐</m:t>
                            </m:r>
                          </m:sub>
                        </m:sSub>
                      </m:den>
                    </m:f>
                  </m:oMath>
                </a14:m>
                <a:r>
                  <a:rPr lang="en-US" dirty="0"/>
                  <a:t> are </a:t>
                </a:r>
                <a:r>
                  <a:rPr lang="en-US" dirty="0">
                    <a:solidFill>
                      <a:srgbClr val="FF0000"/>
                    </a:solidFill>
                  </a:rPr>
                  <a:t>negative          </a:t>
                </a:r>
                <a:r>
                  <a:rPr lang="en-US" dirty="0"/>
                  <a:t> </a:t>
                </a:r>
                <a:r>
                  <a:rPr lang="en-US" dirty="0">
                    <a:solidFill>
                      <a:srgbClr val="0000FF"/>
                    </a:solidFill>
                  </a:rPr>
                  <a:t>increase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𝑤</m:t>
                        </m:r>
                      </m:e>
                      <m:sub>
                        <m:r>
                          <a:rPr lang="en-US" i="1">
                            <a:latin typeface="Cambria Math" panose="02040503050406030204" pitchFamily="18" charset="0"/>
                          </a:rPr>
                          <m:t>1</m:t>
                        </m:r>
                      </m:sub>
                    </m:sSub>
                  </m:oMath>
                </a14:m>
                <a:r>
                  <a:rPr lang="en-US" dirty="0"/>
                  <a:t> and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2</m:t>
                        </m:r>
                      </m:sub>
                    </m:sSub>
                  </m:oMath>
                </a14:m>
                <a:endParaRPr lang="en-US" b="0" dirty="0"/>
              </a:p>
              <a:p>
                <a:pPr marL="174625" indent="-168275">
                  <a:buFont typeface="Arial" panose="020B0604020202020204" pitchFamily="34" charset="0"/>
                  <a:buChar char="•"/>
                </a:pPr>
                <a14:m>
                  <m:oMath xmlns:m="http://schemas.openxmlformats.org/officeDocument/2006/math">
                    <m:f>
                      <m:fPr>
                        <m:ctrlPr>
                          <a:rPr lang="en-US" b="1" i="1">
                            <a:latin typeface="Cambria Math" panose="02040503050406030204" pitchFamily="18" charset="0"/>
                          </a:rPr>
                        </m:ctrlPr>
                      </m:fPr>
                      <m:num>
                        <m:r>
                          <a:rPr lang="en-US" b="1" i="1">
                            <a:latin typeface="Cambria Math" panose="02040503050406030204" pitchFamily="18" charset="0"/>
                          </a:rPr>
                          <m:t>𝝏</m:t>
                        </m:r>
                        <m:r>
                          <a:rPr lang="en-US" b="1" i="1" smtClean="0">
                            <a:latin typeface="Cambria Math" panose="02040503050406030204" pitchFamily="18" charset="0"/>
                          </a:rPr>
                          <m:t>𝒇</m:t>
                        </m:r>
                      </m:num>
                      <m:den>
                        <m:r>
                          <a:rPr lang="en-US" b="1" i="1">
                            <a:latin typeface="Cambria Math" panose="02040503050406030204" pitchFamily="18" charset="0"/>
                          </a:rPr>
                          <m:t>𝝏</m:t>
                        </m:r>
                        <m:sSub>
                          <m:sSubPr>
                            <m:ctrlPr>
                              <a:rPr lang="en-US" b="1" i="1">
                                <a:latin typeface="Cambria Math" panose="02040503050406030204" pitchFamily="18" charset="0"/>
                              </a:rPr>
                            </m:ctrlPr>
                          </m:sSubPr>
                          <m:e>
                            <m:r>
                              <a:rPr lang="en-US" b="1" i="1" smtClean="0">
                                <a:latin typeface="Cambria Math" panose="02040503050406030204" pitchFamily="18" charset="0"/>
                              </a:rPr>
                              <m:t>𝒘</m:t>
                            </m:r>
                          </m:e>
                          <m:sub>
                            <m:r>
                              <a:rPr lang="en-US" b="1" i="1">
                                <a:latin typeface="Cambria Math" panose="02040503050406030204" pitchFamily="18" charset="0"/>
                              </a:rPr>
                              <m:t>𝟎</m:t>
                            </m:r>
                          </m:sub>
                        </m:sSub>
                      </m:den>
                    </m:f>
                  </m:oMath>
                </a14:m>
                <a:r>
                  <a:rPr lang="en-US" dirty="0"/>
                  <a:t> is </a:t>
                </a:r>
                <a:r>
                  <a:rPr lang="en-US" dirty="0">
                    <a:solidFill>
                      <a:srgbClr val="00B050"/>
                    </a:solidFill>
                  </a:rPr>
                  <a:t>positive</a:t>
                </a:r>
                <a:r>
                  <a:rPr lang="en-US" dirty="0"/>
                  <a:t>           </a:t>
                </a:r>
                <a:r>
                  <a:rPr lang="en-US" dirty="0">
                    <a:solidFill>
                      <a:srgbClr val="0000FF"/>
                    </a:solidFill>
                  </a:rPr>
                  <a:t>decrease</a:t>
                </a:r>
                <a:r>
                  <a:rPr lang="en-US" dirty="0"/>
                  <a:t>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0</m:t>
                        </m:r>
                      </m:sub>
                    </m:sSub>
                  </m:oMath>
                </a14:m>
                <a:endParaRPr lang="en-US" dirty="0"/>
              </a:p>
            </p:txBody>
          </p:sp>
        </mc:Choice>
        <mc:Fallback xmlns="">
          <p:sp>
            <p:nvSpPr>
              <p:cNvPr id="37" name="TextBox 36"/>
              <p:cNvSpPr txBox="1">
                <a:spLocks noRot="1" noChangeAspect="1" noMove="1" noResize="1" noEditPoints="1" noAdjustHandles="1" noChangeArrowheads="1" noChangeShapeType="1" noTextEdit="1"/>
              </p:cNvSpPr>
              <p:nvPr/>
            </p:nvSpPr>
            <p:spPr>
              <a:xfrm>
                <a:off x="191329" y="4915967"/>
                <a:ext cx="5698773" cy="1245726"/>
              </a:xfrm>
              <a:prstGeom prst="rect">
                <a:avLst/>
              </a:prstGeom>
              <a:blipFill>
                <a:blip r:embed="rId4"/>
                <a:stretch>
                  <a:fillRect l="-747" t="-1932"/>
                </a:stretch>
              </a:blipFill>
              <a:ln>
                <a:solidFill>
                  <a:schemeClr val="accent1"/>
                </a:solidFill>
              </a:ln>
            </p:spPr>
            <p:txBody>
              <a:bodyPr/>
              <a:lstStyle/>
              <a:p>
                <a:r>
                  <a:rPr lang="en-US">
                    <a:noFill/>
                  </a:rPr>
                  <a:t> </a:t>
                </a:r>
              </a:p>
            </p:txBody>
          </p:sp>
        </mc:Fallback>
      </mc:AlternateContent>
      <p:sp>
        <p:nvSpPr>
          <p:cNvPr id="38" name="Right Arrow 37"/>
          <p:cNvSpPr/>
          <p:nvPr/>
        </p:nvSpPr>
        <p:spPr>
          <a:xfrm>
            <a:off x="2911225" y="5357300"/>
            <a:ext cx="386367" cy="22538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ight Arrow 38"/>
          <p:cNvSpPr/>
          <p:nvPr/>
        </p:nvSpPr>
        <p:spPr>
          <a:xfrm>
            <a:off x="1906673" y="5782943"/>
            <a:ext cx="386367" cy="22538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7853624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300" dirty="0"/>
              <a:t>Training Neural Nets through Gradient Descent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04800" y="1228153"/>
                <a:ext cx="11393714" cy="5021979"/>
              </a:xfrm>
            </p:spPr>
            <p:txBody>
              <a:bodyPr>
                <a:normAutofit/>
              </a:bodyPr>
              <a:lstStyle/>
              <a:p>
                <a:r>
                  <a:rPr lang="en-US" dirty="0"/>
                  <a:t>The Total Training Loss function (Error):</a:t>
                </a:r>
              </a:p>
              <a:p>
                <a:pPr marL="76200" indent="0">
                  <a:buNone/>
                </a:pPr>
                <a14:m>
                  <m:oMathPara xmlns:m="http://schemas.openxmlformats.org/officeDocument/2006/math">
                    <m:oMathParaPr>
                      <m:jc m:val="centerGroup"/>
                    </m:oMathParaPr>
                    <m:oMath xmlns:m="http://schemas.openxmlformats.org/officeDocument/2006/math">
                      <m:r>
                        <a:rPr lang="en-US" b="0" i="1" smtClean="0">
                          <a:solidFill>
                            <a:srgbClr val="FF0000"/>
                          </a:solidFill>
                          <a:latin typeface="Cambria Math" panose="02040503050406030204" pitchFamily="18" charset="0"/>
                        </a:rPr>
                        <m:t>𝐸𝑟𝑟</m:t>
                      </m:r>
                      <m:r>
                        <a:rPr lang="en-US" b="0" i="1" smtClean="0">
                          <a:solidFill>
                            <a:srgbClr val="FF0000"/>
                          </a:solidFill>
                          <a:latin typeface="Cambria Math" panose="02040503050406030204" pitchFamily="18" charset="0"/>
                        </a:rPr>
                        <m:t>=</m:t>
                      </m:r>
                      <m:f>
                        <m:fPr>
                          <m:ctrlPr>
                            <a:rPr lang="en-US" b="0" i="1" smtClean="0">
                              <a:solidFill>
                                <a:srgbClr val="FF0000"/>
                              </a:solidFill>
                              <a:latin typeface="Cambria Math" panose="02040503050406030204" pitchFamily="18" charset="0"/>
                            </a:rPr>
                          </m:ctrlPr>
                        </m:fPr>
                        <m:num>
                          <m:r>
                            <a:rPr lang="en-US" b="0" i="1" smtClean="0">
                              <a:solidFill>
                                <a:srgbClr val="FF0000"/>
                              </a:solidFill>
                              <a:latin typeface="Cambria Math" panose="02040503050406030204" pitchFamily="18" charset="0"/>
                            </a:rPr>
                            <m:t>1</m:t>
                          </m:r>
                        </m:num>
                        <m:den>
                          <m:r>
                            <a:rPr lang="en-US" b="0" i="1" smtClean="0">
                              <a:solidFill>
                                <a:srgbClr val="FF0000"/>
                              </a:solidFill>
                              <a:latin typeface="Cambria Math" panose="02040503050406030204" pitchFamily="18" charset="0"/>
                            </a:rPr>
                            <m:t>𝑇</m:t>
                          </m:r>
                        </m:den>
                      </m:f>
                      <m:nary>
                        <m:naryPr>
                          <m:chr m:val="∑"/>
                          <m:limLoc m:val="subSup"/>
                          <m:supHide m:val="on"/>
                          <m:ctrlPr>
                            <a:rPr lang="en-US" b="0" i="1" smtClean="0">
                              <a:solidFill>
                                <a:srgbClr val="FF0000"/>
                              </a:solidFill>
                              <a:latin typeface="Cambria Math" panose="02040503050406030204" pitchFamily="18" charset="0"/>
                            </a:rPr>
                          </m:ctrlPr>
                        </m:naryPr>
                        <m:sub>
                          <m:r>
                            <m:rPr>
                              <m:brk m:alnAt="9"/>
                            </m:rPr>
                            <a:rPr lang="en-US" b="0" i="1" smtClean="0">
                              <a:solidFill>
                                <a:srgbClr val="FF0000"/>
                              </a:solidFill>
                              <a:latin typeface="Cambria Math" panose="02040503050406030204" pitchFamily="18" charset="0"/>
                            </a:rPr>
                            <m:t>𝑖</m:t>
                          </m:r>
                        </m:sub>
                        <m:sup/>
                        <m:e>
                          <m:r>
                            <a:rPr lang="en-US" b="0" i="1" smtClean="0">
                              <a:solidFill>
                                <a:srgbClr val="FF0000"/>
                              </a:solidFill>
                              <a:latin typeface="Cambria Math" panose="02040503050406030204" pitchFamily="18" charset="0"/>
                            </a:rPr>
                            <m:t>𝑑𝑖𝑣</m:t>
                          </m:r>
                          <m:d>
                            <m:dPr>
                              <m:ctrlPr>
                                <a:rPr lang="en-US" b="0" i="1" smtClean="0">
                                  <a:solidFill>
                                    <a:srgbClr val="FF0000"/>
                                  </a:solidFill>
                                  <a:latin typeface="Cambria Math" panose="02040503050406030204" pitchFamily="18" charset="0"/>
                                </a:rPr>
                              </m:ctrlPr>
                            </m:dPr>
                            <m:e>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𝑌</m:t>
                                  </m:r>
                                </m:e>
                                <m:sub>
                                  <m:r>
                                    <a:rPr lang="en-US" i="1">
                                      <a:solidFill>
                                        <a:srgbClr val="FF0000"/>
                                      </a:solidFill>
                                      <a:latin typeface="Cambria Math" panose="02040503050406030204" pitchFamily="18" charset="0"/>
                                    </a:rPr>
                                    <m:t>𝑖</m:t>
                                  </m:r>
                                </m:sub>
                              </m:sSub>
                              <m:r>
                                <a:rPr lang="en-US" b="0" i="1" smtClean="0">
                                  <a:solidFill>
                                    <a:srgbClr val="FF0000"/>
                                  </a:solidFill>
                                  <a:latin typeface="Cambria Math" panose="02040503050406030204" pitchFamily="18" charset="0"/>
                                </a:rPr>
                                <m:t>,</m:t>
                              </m:r>
                              <m:sSub>
                                <m:sSubPr>
                                  <m:ctrlPr>
                                    <a:rPr lang="en-US" i="1">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𝑑</m:t>
                                  </m:r>
                                </m:e>
                                <m:sub>
                                  <m:r>
                                    <a:rPr lang="en-US" i="1">
                                      <a:solidFill>
                                        <a:srgbClr val="FF0000"/>
                                      </a:solidFill>
                                      <a:latin typeface="Cambria Math" panose="02040503050406030204" pitchFamily="18" charset="0"/>
                                    </a:rPr>
                                    <m:t>𝑖</m:t>
                                  </m:r>
                                </m:sub>
                              </m:sSub>
                            </m:e>
                          </m:d>
                        </m:e>
                      </m:nary>
                    </m:oMath>
                  </m:oMathPara>
                </a14:m>
                <a:endParaRPr lang="en-US" dirty="0"/>
              </a:p>
              <a:p>
                <a:pPr marL="76200" indent="0">
                  <a:buNone/>
                </a:pPr>
                <a:r>
                  <a:rPr lang="en-US" dirty="0"/>
                  <a:t>Where:</a:t>
                </a:r>
              </a:p>
              <a:p>
                <a:pPr marL="449263" indent="0">
                  <a:buNone/>
                </a:pPr>
                <a14:m>
                  <m:oMath xmlns:m="http://schemas.openxmlformats.org/officeDocument/2006/math">
                    <m:r>
                      <a:rPr lang="en-US" i="1" dirty="0" smtClean="0">
                        <a:solidFill>
                          <a:srgbClr val="FF0000"/>
                        </a:solidFill>
                        <a:latin typeface="Cambria Math" panose="02040503050406030204" pitchFamily="18" charset="0"/>
                      </a:rPr>
                      <m:t>𝑇</m:t>
                    </m:r>
                  </m:oMath>
                </a14:m>
                <a:r>
                  <a:rPr lang="en-US" dirty="0"/>
                  <a:t> is the number of input samples</a:t>
                </a:r>
              </a:p>
              <a:p>
                <a:pPr marL="449263" indent="0">
                  <a:buNone/>
                </a:pPr>
                <a14:m>
                  <m:oMath xmlns:m="http://schemas.openxmlformats.org/officeDocument/2006/math">
                    <m:sSub>
                      <m:sSubPr>
                        <m:ctrlPr>
                          <a:rPr lang="en-US" i="1" dirty="0" smtClean="0">
                            <a:solidFill>
                              <a:srgbClr val="FF0000"/>
                            </a:solidFill>
                            <a:latin typeface="Cambria Math" panose="02040503050406030204" pitchFamily="18" charset="0"/>
                          </a:rPr>
                        </m:ctrlPr>
                      </m:sSubPr>
                      <m:e>
                        <m:r>
                          <a:rPr lang="en-US" b="0" i="1" dirty="0" smtClean="0">
                            <a:solidFill>
                              <a:srgbClr val="FF0000"/>
                            </a:solidFill>
                            <a:latin typeface="Cambria Math" panose="02040503050406030204" pitchFamily="18" charset="0"/>
                          </a:rPr>
                          <m:t>𝑑</m:t>
                        </m:r>
                      </m:e>
                      <m:sub>
                        <m:r>
                          <a:rPr lang="en-US" b="0" i="1" dirty="0" smtClean="0">
                            <a:solidFill>
                              <a:srgbClr val="FF0000"/>
                            </a:solidFill>
                            <a:latin typeface="Cambria Math" panose="02040503050406030204" pitchFamily="18" charset="0"/>
                          </a:rPr>
                          <m:t>𝑖</m:t>
                        </m:r>
                      </m:sub>
                    </m:sSub>
                  </m:oMath>
                </a14:m>
                <a:r>
                  <a:rPr lang="en-US" dirty="0">
                    <a:solidFill>
                      <a:srgbClr val="FF0000"/>
                    </a:solidFill>
                  </a:rPr>
                  <a:t> </a:t>
                </a:r>
                <a:r>
                  <a:rPr lang="en-US" dirty="0"/>
                  <a:t>is the desired output for training sample </a:t>
                </a:r>
                <a:r>
                  <a:rPr lang="en-US" i="1" dirty="0"/>
                  <a:t>i</a:t>
                </a:r>
              </a:p>
              <a:p>
                <a:pPr marL="449263" indent="0">
                  <a:buNone/>
                </a:pPr>
                <a14:m>
                  <m:oMath xmlns:m="http://schemas.openxmlformats.org/officeDocument/2006/math">
                    <m:sSub>
                      <m:sSubPr>
                        <m:ctrlPr>
                          <a:rPr lang="en-US" i="1" dirty="0">
                            <a:solidFill>
                              <a:srgbClr val="FF0000"/>
                            </a:solidFill>
                            <a:latin typeface="Cambria Math" panose="02040503050406030204" pitchFamily="18" charset="0"/>
                          </a:rPr>
                        </m:ctrlPr>
                      </m:sSubPr>
                      <m:e>
                        <m:r>
                          <a:rPr lang="en-US" b="0" i="1" dirty="0" smtClean="0">
                            <a:solidFill>
                              <a:srgbClr val="FF0000"/>
                            </a:solidFill>
                            <a:latin typeface="Cambria Math" panose="02040503050406030204" pitchFamily="18" charset="0"/>
                          </a:rPr>
                          <m:t>𝑌</m:t>
                        </m:r>
                      </m:e>
                      <m:sub>
                        <m:r>
                          <a:rPr lang="en-US" i="1" dirty="0">
                            <a:solidFill>
                              <a:srgbClr val="FF0000"/>
                            </a:solidFill>
                            <a:latin typeface="Cambria Math" panose="02040503050406030204" pitchFamily="18" charset="0"/>
                          </a:rPr>
                          <m:t>𝑖</m:t>
                        </m:r>
                      </m:sub>
                    </m:sSub>
                  </m:oMath>
                </a14:m>
                <a:r>
                  <a:rPr lang="en-US" dirty="0">
                    <a:solidFill>
                      <a:srgbClr val="FF0000"/>
                    </a:solidFill>
                  </a:rPr>
                  <a:t> </a:t>
                </a:r>
                <a:r>
                  <a:rPr lang="en-US" dirty="0"/>
                  <a:t>is the output produced by the neural network for training sample </a:t>
                </a:r>
                <a:r>
                  <a:rPr lang="en-US" i="1" dirty="0"/>
                  <a:t>i</a:t>
                </a:r>
              </a:p>
              <a:p>
                <a:pPr marL="449263" indent="0">
                  <a:buNone/>
                </a:pPr>
                <a:endParaRPr lang="en-US" dirty="0"/>
              </a:p>
              <a:p>
                <a:pPr marL="449263" indent="0">
                  <a:buNone/>
                </a:pPr>
                <a:endParaRPr lang="en-US" dirty="0"/>
              </a:p>
              <a:p>
                <a:pPr marL="449263" indent="0">
                  <a:buNone/>
                </a:pPr>
                <a:endParaRPr lang="en-US" dirty="0">
                  <a:latin typeface="Cambria Math" panose="020405030504060302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04800" y="1228153"/>
                <a:ext cx="11393714" cy="5021979"/>
              </a:xfrm>
              <a:blipFill>
                <a:blip r:embed="rId2"/>
                <a:stretch>
                  <a:fillRect l="-1498" t="-3034"/>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33F97CC7-E7B1-8602-C051-46D109B03439}"/>
              </a:ext>
            </a:extLst>
          </p:cNvPr>
          <p:cNvSpPr>
            <a:spLocks noGrp="1"/>
          </p:cNvSpPr>
          <p:nvPr>
            <p:ph type="dt" sz="half" idx="10"/>
          </p:nvPr>
        </p:nvSpPr>
        <p:spPr>
          <a:xfrm>
            <a:off x="304801" y="6448468"/>
            <a:ext cx="2472271" cy="365125"/>
          </a:xfrm>
        </p:spPr>
        <p:txBody>
          <a:bodyPr/>
          <a:lstStyle/>
          <a:p>
            <a:endParaRPr lang="en-US" dirty="0"/>
          </a:p>
        </p:txBody>
      </p:sp>
      <p:sp>
        <p:nvSpPr>
          <p:cNvPr id="5" name="Footer Placeholder 4">
            <a:extLst>
              <a:ext uri="{FF2B5EF4-FFF2-40B4-BE49-F238E27FC236}">
                <a16:creationId xmlns:a16="http://schemas.microsoft.com/office/drawing/2014/main" id="{55C3609D-F5FF-7F85-1416-AC1A509FF170}"/>
              </a:ext>
            </a:extLst>
          </p:cNvPr>
          <p:cNvSpPr>
            <a:spLocks noGrp="1"/>
          </p:cNvSpPr>
          <p:nvPr>
            <p:ph type="ftr" sz="quarter" idx="11"/>
          </p:nvPr>
        </p:nvSpPr>
        <p:spPr>
          <a:xfrm>
            <a:off x="3686186" y="6459786"/>
            <a:ext cx="4822804" cy="365125"/>
          </a:xfrm>
        </p:spPr>
        <p:txBody>
          <a:bodyPr/>
          <a:lstStyle/>
          <a:p>
            <a:r>
              <a:rPr lang="en-US" dirty="0"/>
              <a:t>Introduction to AI</a:t>
            </a:r>
          </a:p>
        </p:txBody>
      </p:sp>
      <p:sp>
        <p:nvSpPr>
          <p:cNvPr id="6" name="Slide Number Placeholder 5">
            <a:extLst>
              <a:ext uri="{FF2B5EF4-FFF2-40B4-BE49-F238E27FC236}">
                <a16:creationId xmlns:a16="http://schemas.microsoft.com/office/drawing/2014/main" id="{AFA38514-024A-07D8-DCB0-B229019BA1EC}"/>
              </a:ext>
            </a:extLst>
          </p:cNvPr>
          <p:cNvSpPr>
            <a:spLocks noGrp="1"/>
          </p:cNvSpPr>
          <p:nvPr>
            <p:ph type="sldNum" sz="quarter" idx="12"/>
          </p:nvPr>
        </p:nvSpPr>
        <p:spPr>
          <a:xfrm>
            <a:off x="10575176" y="6448468"/>
            <a:ext cx="1312025" cy="365125"/>
          </a:xfrm>
        </p:spPr>
        <p:txBody>
          <a:bodyPr/>
          <a:lstStyle/>
          <a:p>
            <a:fld id="{B7884E68-CE57-44C0-BE0F-84C629DF22D5}" type="slidenum">
              <a:rPr lang="en-US" smtClean="0"/>
              <a:t>77</a:t>
            </a:fld>
            <a:endParaRPr lang="en-US"/>
          </a:p>
        </p:txBody>
      </p:sp>
    </p:spTree>
    <p:extLst>
      <p:ext uri="{BB962C8B-B14F-4D97-AF65-F5344CB8AC3E}">
        <p14:creationId xmlns:p14="http://schemas.microsoft.com/office/powerpoint/2010/main" val="179635913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8DFA8D01-2F0B-A03E-238A-9401F710CA72}"/>
              </a:ext>
            </a:extLst>
          </p:cNvPr>
          <p:cNvSpPr/>
          <p:nvPr/>
        </p:nvSpPr>
        <p:spPr>
          <a:xfrm>
            <a:off x="2932647" y="2068476"/>
            <a:ext cx="8290876" cy="326024"/>
          </a:xfrm>
          <a:prstGeom prst="roundRect">
            <a:avLst>
              <a:gd name="adj" fmla="val 4545"/>
            </a:avLst>
          </a:prstGeom>
          <a:solidFill>
            <a:srgbClr val="0066FF">
              <a:alpha val="49804"/>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900" b="1" dirty="0"/>
              <a:t>Loop over Training Instances</a:t>
            </a:r>
          </a:p>
        </p:txBody>
      </p:sp>
      <p:sp>
        <p:nvSpPr>
          <p:cNvPr id="7" name="Rectangle: Rounded Corners 6">
            <a:extLst>
              <a:ext uri="{FF2B5EF4-FFF2-40B4-BE49-F238E27FC236}">
                <a16:creationId xmlns:a16="http://schemas.microsoft.com/office/drawing/2014/main" id="{D488AC1B-5264-AF7D-70FD-F521A4C612BB}"/>
              </a:ext>
            </a:extLst>
          </p:cNvPr>
          <p:cNvSpPr/>
          <p:nvPr/>
        </p:nvSpPr>
        <p:spPr>
          <a:xfrm>
            <a:off x="2932646" y="3047364"/>
            <a:ext cx="8290875" cy="1861733"/>
          </a:xfrm>
          <a:prstGeom prst="roundRect">
            <a:avLst>
              <a:gd name="adj" fmla="val 8082"/>
            </a:avLst>
          </a:prstGeom>
          <a:solidFill>
            <a:srgbClr val="FF000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Rounded Corners 5">
            <a:extLst>
              <a:ext uri="{FF2B5EF4-FFF2-40B4-BE49-F238E27FC236}">
                <a16:creationId xmlns:a16="http://schemas.microsoft.com/office/drawing/2014/main" id="{8FCC694F-C9A1-24BC-312E-257A6280A4B4}"/>
              </a:ext>
            </a:extLst>
          </p:cNvPr>
          <p:cNvSpPr/>
          <p:nvPr/>
        </p:nvSpPr>
        <p:spPr>
          <a:xfrm>
            <a:off x="2932647" y="2394500"/>
            <a:ext cx="8290875" cy="663026"/>
          </a:xfrm>
          <a:prstGeom prst="roundRect">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27878" y="1390690"/>
            <a:ext cx="2157151" cy="3660168"/>
          </a:xfrm>
        </p:spPr>
        <p:txBody>
          <a:bodyPr anchor="b">
            <a:noAutofit/>
          </a:bodyPr>
          <a:lstStyle/>
          <a:p>
            <a:r>
              <a:rPr lang="en-US" sz="4300" dirty="0">
                <a:solidFill>
                  <a:schemeClr val="accent6">
                    <a:lumMod val="50000"/>
                  </a:schemeClr>
                </a:solidFill>
                <a:latin typeface="Corbel" panose="020B0503020204020204" pitchFamily="34" charset="0"/>
              </a:rPr>
              <a:t>Training Neural Nets through Gradient Descent</a:t>
            </a:r>
          </a:p>
        </p:txBody>
      </p:sp>
      <p:sp>
        <p:nvSpPr>
          <p:cNvPr id="17" name="Date Placeholder 4">
            <a:extLst>
              <a:ext uri="{FF2B5EF4-FFF2-40B4-BE49-F238E27FC236}">
                <a16:creationId xmlns:a16="http://schemas.microsoft.com/office/drawing/2014/main" id="{98A3291A-C715-DB78-9427-B9C1971B1F77}"/>
              </a:ext>
            </a:extLst>
          </p:cNvPr>
          <p:cNvSpPr>
            <a:spLocks noGrp="1"/>
          </p:cNvSpPr>
          <p:nvPr>
            <p:ph type="dt" sz="half" idx="10"/>
          </p:nvPr>
        </p:nvSpPr>
        <p:spPr>
          <a:xfrm>
            <a:off x="0" y="6377098"/>
            <a:ext cx="2618511" cy="365125"/>
          </a:xfrm>
        </p:spPr>
        <p:txBody>
          <a:bodyPr/>
          <a:lstStyle/>
          <a:p>
            <a:pPr>
              <a:spcAft>
                <a:spcPts val="600"/>
              </a:spcAft>
            </a:pPr>
            <a:fld id="{9F28FB0A-6553-46F5-82E8-EC8B61555C30}" type="datetime1">
              <a:rPr lang="en-US" smtClean="0"/>
              <a:pPr>
                <a:spcAft>
                  <a:spcPts val="600"/>
                </a:spcAft>
              </a:pPr>
              <a:t>12/5/2022</a:t>
            </a:fld>
            <a:endParaRPr lang="en-US" dirty="0"/>
          </a:p>
        </p:txBody>
      </p:sp>
      <p:sp>
        <p:nvSpPr>
          <p:cNvPr id="4" name="Footer Placeholder 4">
            <a:extLst>
              <a:ext uri="{FF2B5EF4-FFF2-40B4-BE49-F238E27FC236}">
                <a16:creationId xmlns:a16="http://schemas.microsoft.com/office/drawing/2014/main" id="{4F704DCD-424A-5E6E-E2EE-438A4B301017}"/>
              </a:ext>
            </a:extLst>
          </p:cNvPr>
          <p:cNvSpPr>
            <a:spLocks noGrp="1"/>
          </p:cNvSpPr>
          <p:nvPr>
            <p:ph type="ftr" sz="quarter" idx="11"/>
          </p:nvPr>
        </p:nvSpPr>
        <p:spPr>
          <a:xfrm>
            <a:off x="1177258" y="6448468"/>
            <a:ext cx="1812685" cy="365125"/>
          </a:xfrm>
        </p:spPr>
        <p:txBody>
          <a:bodyPr anchor="ctr">
            <a:normAutofit/>
          </a:bodyPr>
          <a:lstStyle/>
          <a:p>
            <a:pPr>
              <a:spcAft>
                <a:spcPts val="600"/>
              </a:spcAft>
            </a:pPr>
            <a:r>
              <a:rPr lang="en-US" dirty="0"/>
              <a:t>Introduction to AI</a:t>
            </a:r>
          </a:p>
        </p:txBody>
      </p:sp>
      <p:sp>
        <p:nvSpPr>
          <p:cNvPr id="5" name="Slide Number Placeholder 5">
            <a:extLst>
              <a:ext uri="{FF2B5EF4-FFF2-40B4-BE49-F238E27FC236}">
                <a16:creationId xmlns:a16="http://schemas.microsoft.com/office/drawing/2014/main" id="{47EC18AE-8E18-4A0B-856F-FB092BFEE200}"/>
              </a:ext>
            </a:extLst>
          </p:cNvPr>
          <p:cNvSpPr>
            <a:spLocks noGrp="1"/>
          </p:cNvSpPr>
          <p:nvPr>
            <p:ph type="sldNum" sz="quarter" idx="12"/>
          </p:nvPr>
        </p:nvSpPr>
        <p:spPr>
          <a:xfrm>
            <a:off x="10575176" y="6448468"/>
            <a:ext cx="1312025" cy="365125"/>
          </a:xfrm>
        </p:spPr>
        <p:txBody>
          <a:bodyPr anchor="ctr">
            <a:normAutofit/>
          </a:bodyPr>
          <a:lstStyle/>
          <a:p>
            <a:pPr>
              <a:spcAft>
                <a:spcPts val="600"/>
              </a:spcAft>
            </a:pPr>
            <a:fld id="{B7884E68-CE57-44C0-BE0F-84C629DF22D5}" type="slidenum">
              <a:rPr lang="en-US" smtClean="0"/>
              <a:pPr>
                <a:spcAft>
                  <a:spcPts val="600"/>
                </a:spcAft>
              </a:pPr>
              <a:t>78</a:t>
            </a:fld>
            <a:endParaRPr lang="en-US"/>
          </a:p>
        </p:txBody>
      </p:sp>
      <mc:AlternateContent xmlns:mc="http://schemas.openxmlformats.org/markup-compatibility/2006" xmlns:a14="http://schemas.microsoft.com/office/drawing/2010/main">
        <mc:Choice Requires="a14">
          <p:graphicFrame>
            <p:nvGraphicFramePr>
              <p:cNvPr id="10" name="Table 7">
                <a:extLst>
                  <a:ext uri="{FF2B5EF4-FFF2-40B4-BE49-F238E27FC236}">
                    <a16:creationId xmlns:a16="http://schemas.microsoft.com/office/drawing/2014/main" id="{355262A7-CCA5-B4B5-F605-0FD25C618E8B}"/>
                  </a:ext>
                </a:extLst>
              </p:cNvPr>
              <p:cNvGraphicFramePr>
                <a:graphicFrameLocks/>
              </p:cNvGraphicFramePr>
              <p:nvPr>
                <p:extLst>
                  <p:ext uri="{D42A27DB-BD31-4B8C-83A1-F6EECF244321}">
                    <p14:modId xmlns:p14="http://schemas.microsoft.com/office/powerpoint/2010/main" val="3129676043"/>
                  </p:ext>
                </p:extLst>
              </p:nvPr>
            </p:nvGraphicFramePr>
            <p:xfrm>
              <a:off x="3135086" y="28485"/>
              <a:ext cx="5020772" cy="6802881"/>
            </p:xfrm>
            <a:graphic>
              <a:graphicData uri="http://schemas.openxmlformats.org/drawingml/2006/table">
                <a:tbl>
                  <a:tblPr firstRow="1" bandRow="1">
                    <a:tableStyleId>{6E25E649-3F16-4E02-A733-19D2CDBF48F0}</a:tableStyleId>
                  </a:tblPr>
                  <a:tblGrid>
                    <a:gridCol w="5020772">
                      <a:extLst>
                        <a:ext uri="{9D8B030D-6E8A-4147-A177-3AD203B41FA5}">
                          <a16:colId xmlns:a16="http://schemas.microsoft.com/office/drawing/2014/main" val="1078770622"/>
                        </a:ext>
                      </a:extLst>
                    </a:gridCol>
                  </a:tblGrid>
                  <a:tr h="360688">
                    <a:tc>
                      <a:txBody>
                        <a:bodyPr/>
                        <a:lstStyle/>
                        <a:p>
                          <a:pPr algn="ctr"/>
                          <a:r>
                            <a:rPr lang="en-US" sz="1700" b="1" kern="1200" dirty="0">
                              <a:solidFill>
                                <a:schemeClr val="lt1"/>
                              </a:solidFill>
                              <a:effectLst/>
                            </a:rPr>
                            <a:t>Algorithm: Training of NN using GD (Input: </a:t>
                          </a:r>
                          <a14:m>
                            <m:oMath xmlns:m="http://schemas.openxmlformats.org/officeDocument/2006/math">
                              <m:r>
                                <a:rPr lang="en-US" sz="1700" b="1" kern="1200" smtClean="0">
                                  <a:solidFill>
                                    <a:schemeClr val="lt1"/>
                                  </a:solidFill>
                                  <a:effectLst/>
                                  <a:latin typeface="Cambria Math" panose="02040503050406030204" pitchFamily="18" charset="0"/>
                                </a:rPr>
                                <m:t>𝜼</m:t>
                              </m:r>
                            </m:oMath>
                          </a14:m>
                          <a:r>
                            <a:rPr lang="en-US" sz="1700" b="1" kern="1200" dirty="0">
                              <a:solidFill>
                                <a:schemeClr val="lt1"/>
                              </a:solidFill>
                              <a:effectLst/>
                            </a:rPr>
                            <a:t>, </a:t>
                          </a:r>
                          <a14:m>
                            <m:oMath xmlns:m="http://schemas.openxmlformats.org/officeDocument/2006/math">
                              <m:sSub>
                                <m:sSubPr>
                                  <m:ctrlPr>
                                    <a:rPr lang="en-US" sz="1700" b="1" i="1" kern="1200" dirty="0" smtClean="0">
                                      <a:solidFill>
                                        <a:schemeClr val="lt1"/>
                                      </a:solidFill>
                                      <a:effectLst/>
                                      <a:latin typeface="Cambria Math" panose="02040503050406030204" pitchFamily="18" charset="0"/>
                                    </a:rPr>
                                  </m:ctrlPr>
                                </m:sSubPr>
                                <m:e>
                                  <m:r>
                                    <a:rPr lang="en-US" sz="1700" b="1" kern="1200" dirty="0" smtClean="0">
                                      <a:solidFill>
                                        <a:schemeClr val="lt1"/>
                                      </a:solidFill>
                                      <a:effectLst/>
                                      <a:latin typeface="Cambria Math" panose="02040503050406030204" pitchFamily="18" charset="0"/>
                                    </a:rPr>
                                    <m:t>𝒅</m:t>
                                  </m:r>
                                </m:e>
                                <m:sub>
                                  <m:r>
                                    <a:rPr lang="en-US" sz="1700" b="1" kern="1200" dirty="0" smtClean="0">
                                      <a:solidFill>
                                        <a:schemeClr val="lt1"/>
                                      </a:solidFill>
                                      <a:effectLst/>
                                      <a:latin typeface="Cambria Math" panose="02040503050406030204" pitchFamily="18" charset="0"/>
                                    </a:rPr>
                                    <m:t>𝒊</m:t>
                                  </m:r>
                                </m:sub>
                              </m:sSub>
                            </m:oMath>
                          </a14:m>
                          <a:r>
                            <a:rPr lang="en-US" sz="1700" b="1" kern="1200" dirty="0">
                              <a:solidFill>
                                <a:schemeClr val="lt1"/>
                              </a:solidFill>
                              <a:effectLst/>
                            </a:rPr>
                            <a:t>, </a:t>
                          </a:r>
                          <a14:m>
                            <m:oMath xmlns:m="http://schemas.openxmlformats.org/officeDocument/2006/math">
                              <m:r>
                                <a:rPr lang="en-US" sz="1700" b="1" kern="1200" dirty="0" smtClean="0">
                                  <a:solidFill>
                                    <a:schemeClr val="lt1"/>
                                  </a:solidFill>
                                  <a:effectLst/>
                                  <a:latin typeface="Cambria Math" panose="02040503050406030204" pitchFamily="18" charset="0"/>
                                </a:rPr>
                                <m:t>𝑻</m:t>
                              </m:r>
                            </m:oMath>
                          </a14:m>
                          <a:r>
                            <a:rPr lang="en-US" sz="1700" b="1" kern="1200" dirty="0">
                              <a:solidFill>
                                <a:schemeClr val="lt1"/>
                              </a:solidFill>
                              <a:effectLst/>
                            </a:rPr>
                            <a:t>,</a:t>
                          </a:r>
                          <a:r>
                            <a:rPr lang="en-US" sz="1700" b="1" kern="1200" baseline="0" dirty="0">
                              <a:solidFill>
                                <a:schemeClr val="lt1"/>
                              </a:solidFill>
                              <a:effectLst/>
                            </a:rPr>
                            <a:t> </a:t>
                          </a:r>
                          <a14:m>
                            <m:oMath xmlns:m="http://schemas.openxmlformats.org/officeDocument/2006/math">
                              <m:r>
                                <a:rPr lang="en-US" sz="1700" b="1" kern="1200" baseline="0" dirty="0" smtClean="0">
                                  <a:solidFill>
                                    <a:schemeClr val="lt1"/>
                                  </a:solidFill>
                                  <a:effectLst/>
                                  <a:latin typeface="Cambria Math" panose="02040503050406030204" pitchFamily="18" charset="0"/>
                                </a:rPr>
                                <m:t>𝒀</m:t>
                              </m:r>
                            </m:oMath>
                          </a14:m>
                          <a:r>
                            <a:rPr lang="en-US" sz="1700" b="1" kern="1200" dirty="0">
                              <a:solidFill>
                                <a:schemeClr val="lt1"/>
                              </a:solidFill>
                              <a:effectLst/>
                            </a:rPr>
                            <a:t>)</a:t>
                          </a:r>
                          <a:endParaRPr lang="en-US" sz="1700" dirty="0"/>
                        </a:p>
                      </a:txBody>
                      <a:tcPr marL="65489" marR="65489" marT="32745" marB="32745"/>
                    </a:tc>
                    <a:extLst>
                      <a:ext uri="{0D108BD9-81ED-4DB2-BD59-A6C34878D82A}">
                        <a16:rowId xmlns:a16="http://schemas.microsoft.com/office/drawing/2014/main" val="3786916785"/>
                      </a:ext>
                    </a:extLst>
                  </a:tr>
                  <a:tr h="437104">
                    <a:tc>
                      <a:txBody>
                        <a:bodyPr/>
                        <a:lstStyle/>
                        <a:p>
                          <a:r>
                            <a:rPr lang="en-US" sz="1700" kern="1200" dirty="0">
                              <a:solidFill>
                                <a:schemeClr val="dk1"/>
                              </a:solidFill>
                              <a:effectLst/>
                            </a:rPr>
                            <a:t>1  :  </a:t>
                          </a:r>
                          <a:r>
                            <a:rPr lang="en-US" sz="1700" b="1" kern="1200" dirty="0">
                              <a:solidFill>
                                <a:schemeClr val="dk1"/>
                              </a:solidFill>
                              <a:effectLst/>
                            </a:rPr>
                            <a:t>Initialize </a:t>
                          </a:r>
                          <a:r>
                            <a:rPr lang="en-US" sz="1700" kern="1200" dirty="0">
                              <a:solidFill>
                                <a:schemeClr val="dk1"/>
                              </a:solidFill>
                            </a:rPr>
                            <a:t>all</a:t>
                          </a:r>
                          <a:r>
                            <a:rPr lang="en-US" sz="1700" b="1" kern="1200" dirty="0">
                              <a:solidFill>
                                <a:schemeClr val="dk1"/>
                              </a:solidFill>
                              <a:effectLst/>
                            </a:rPr>
                            <a:t> </a:t>
                          </a:r>
                          <a14:m>
                            <m:oMath xmlns:m="http://schemas.openxmlformats.org/officeDocument/2006/math">
                              <m:sSubSup>
                                <m:sSubSupPr>
                                  <m:ctrlPr>
                                    <a:rPr lang="en-US" sz="1700" b="1" i="1" kern="1200" smtClean="0">
                                      <a:solidFill>
                                        <a:schemeClr val="dk1"/>
                                      </a:solidFill>
                                      <a:effectLst/>
                                      <a:latin typeface="Cambria Math" panose="02040503050406030204" pitchFamily="18" charset="0"/>
                                    </a:rPr>
                                  </m:ctrlPr>
                                </m:sSubSupPr>
                                <m:e>
                                  <m:r>
                                    <a:rPr lang="en-US" sz="1700" b="1" kern="1200" smtClean="0">
                                      <a:solidFill>
                                        <a:schemeClr val="dk1"/>
                                      </a:solidFill>
                                      <a:effectLst/>
                                      <a:latin typeface="Cambria Math" panose="02040503050406030204" pitchFamily="18" charset="0"/>
                                    </a:rPr>
                                    <m:t>𝒘</m:t>
                                  </m:r>
                                </m:e>
                                <m:sub>
                                  <m:r>
                                    <a:rPr lang="en-US" sz="1700" b="1" kern="1200" smtClean="0">
                                      <a:solidFill>
                                        <a:schemeClr val="dk1"/>
                                      </a:solidFill>
                                      <a:effectLst/>
                                      <a:latin typeface="Cambria Math" panose="02040503050406030204" pitchFamily="18" charset="0"/>
                                    </a:rPr>
                                    <m:t>𝒊</m:t>
                                  </m:r>
                                  <m:r>
                                    <a:rPr lang="en-US" sz="1700" b="1" kern="1200" smtClean="0">
                                      <a:solidFill>
                                        <a:schemeClr val="dk1"/>
                                      </a:solidFill>
                                      <a:effectLst/>
                                      <a:latin typeface="Cambria Math" panose="02040503050406030204" pitchFamily="18" charset="0"/>
                                    </a:rPr>
                                    <m:t>,</m:t>
                                  </m:r>
                                  <m:r>
                                    <a:rPr lang="en-US" sz="1700" b="1" kern="1200" smtClean="0">
                                      <a:solidFill>
                                        <a:schemeClr val="dk1"/>
                                      </a:solidFill>
                                      <a:effectLst/>
                                      <a:latin typeface="Cambria Math" panose="02040503050406030204" pitchFamily="18" charset="0"/>
                                    </a:rPr>
                                    <m:t>𝒋</m:t>
                                  </m:r>
                                </m:sub>
                                <m:sup>
                                  <m:d>
                                    <m:dPr>
                                      <m:ctrlPr>
                                        <a:rPr lang="en-US" sz="1700" b="1" i="1" kern="1200" smtClean="0">
                                          <a:solidFill>
                                            <a:schemeClr val="dk1"/>
                                          </a:solidFill>
                                          <a:effectLst/>
                                          <a:latin typeface="Cambria Math" panose="02040503050406030204" pitchFamily="18" charset="0"/>
                                        </a:rPr>
                                      </m:ctrlPr>
                                    </m:dPr>
                                    <m:e>
                                      <m:r>
                                        <a:rPr lang="en-US" sz="1700" b="1" kern="1200" smtClean="0">
                                          <a:solidFill>
                                            <a:schemeClr val="dk1"/>
                                          </a:solidFill>
                                          <a:effectLst/>
                                          <a:latin typeface="Cambria Math" panose="02040503050406030204" pitchFamily="18" charset="0"/>
                                        </a:rPr>
                                        <m:t>𝒌</m:t>
                                      </m:r>
                                    </m:e>
                                  </m:d>
                                </m:sup>
                              </m:sSubSup>
                            </m:oMath>
                          </a14:m>
                          <a:endParaRPr lang="en-US" sz="1700" dirty="0"/>
                        </a:p>
                      </a:txBody>
                      <a:tcPr marL="65489" marR="65489" marT="32745" marB="32745">
                        <a:solidFill>
                          <a:schemeClr val="bg1">
                            <a:lumMod val="65000"/>
                            <a:alpha val="20000"/>
                          </a:schemeClr>
                        </a:solidFill>
                      </a:tcPr>
                    </a:tc>
                    <a:extLst>
                      <a:ext uri="{0D108BD9-81ED-4DB2-BD59-A6C34878D82A}">
                        <a16:rowId xmlns:a16="http://schemas.microsoft.com/office/drawing/2014/main" val="3208792192"/>
                      </a:ext>
                    </a:extLst>
                  </a:tr>
                  <a:tr h="307231">
                    <a:tc>
                      <a:txBody>
                        <a:bodyPr/>
                        <a:lstStyle/>
                        <a:p>
                          <a:r>
                            <a:rPr lang="en-US" sz="1700" dirty="0"/>
                            <a:t>2  :  </a:t>
                          </a:r>
                          <a:r>
                            <a:rPr lang="en-US" sz="1700" b="1" kern="1200" dirty="0">
                              <a:solidFill>
                                <a:schemeClr val="dk1"/>
                              </a:solidFill>
                              <a:effectLst/>
                            </a:rPr>
                            <a:t>Repeat</a:t>
                          </a:r>
                          <a:endParaRPr lang="en-US" sz="1700" b="1" kern="1200" dirty="0">
                            <a:solidFill>
                              <a:schemeClr val="dk1"/>
                            </a:solidFill>
                            <a:effectLst/>
                            <a:latin typeface="+mn-lt"/>
                            <a:ea typeface="+mn-ea"/>
                            <a:cs typeface="+mn-cs"/>
                          </a:endParaRPr>
                        </a:p>
                      </a:txBody>
                      <a:tcPr marL="65489" marR="65489" marT="32745" marB="32745">
                        <a:solidFill>
                          <a:schemeClr val="lt1">
                            <a:alpha val="20000"/>
                          </a:schemeClr>
                        </a:solidFill>
                      </a:tcPr>
                    </a:tc>
                    <a:extLst>
                      <a:ext uri="{0D108BD9-81ED-4DB2-BD59-A6C34878D82A}">
                        <a16:rowId xmlns:a16="http://schemas.microsoft.com/office/drawing/2014/main" val="1421913310"/>
                      </a:ext>
                    </a:extLst>
                  </a:tr>
                  <a:tr h="335286">
                    <a:tc>
                      <a:txBody>
                        <a:bodyPr/>
                        <a:lstStyle/>
                        <a:p>
                          <a:r>
                            <a:rPr lang="en-US" sz="1700" kern="1200" dirty="0">
                              <a:solidFill>
                                <a:schemeClr val="dk1"/>
                              </a:solidFill>
                              <a:effectLst/>
                            </a:rPr>
                            <a:t>3  :      </a:t>
                          </a:r>
                          <a:r>
                            <a:rPr lang="en-US" sz="1700" b="1" kern="1200" dirty="0">
                              <a:solidFill>
                                <a:schemeClr val="dk1"/>
                              </a:solidFill>
                              <a:effectLst/>
                            </a:rPr>
                            <a:t>Initialize</a:t>
                          </a:r>
                          <a:r>
                            <a:rPr lang="en-US" sz="1700" kern="1200" dirty="0">
                              <a:solidFill>
                                <a:schemeClr val="dk1"/>
                              </a:solidFill>
                              <a:effectLst/>
                            </a:rPr>
                            <a:t> </a:t>
                          </a:r>
                          <a14:m>
                            <m:oMath xmlns:m="http://schemas.openxmlformats.org/officeDocument/2006/math">
                              <m:r>
                                <a:rPr lang="en-US" sz="1700" kern="1200" dirty="0" smtClean="0">
                                  <a:solidFill>
                                    <a:schemeClr val="dk1"/>
                                  </a:solidFill>
                                  <a:effectLst/>
                                  <a:latin typeface="Cambria Math" panose="02040503050406030204" pitchFamily="18" charset="0"/>
                                </a:rPr>
                                <m:t>𝐸𝑟𝑟</m:t>
                              </m:r>
                              <m:r>
                                <a:rPr lang="en-US" sz="1700" b="0" kern="1200" dirty="0" smtClean="0">
                                  <a:solidFill>
                                    <a:schemeClr val="dk1"/>
                                  </a:solidFill>
                                  <a:effectLst/>
                                  <a:latin typeface="Cambria Math" panose="02040503050406030204" pitchFamily="18" charset="0"/>
                                </a:rPr>
                                <m:t>=0</m:t>
                              </m:r>
                            </m:oMath>
                          </a14:m>
                          <a:endParaRPr lang="en-US" sz="1700" b="1" kern="1200" dirty="0">
                            <a:solidFill>
                              <a:schemeClr val="dk1"/>
                            </a:solidFill>
                            <a:effectLst/>
                            <a:latin typeface="+mn-lt"/>
                            <a:ea typeface="+mn-ea"/>
                            <a:cs typeface="+mn-cs"/>
                          </a:endParaRPr>
                        </a:p>
                      </a:txBody>
                      <a:tcPr marL="65489" marR="65489" marT="32745" marB="32745">
                        <a:solidFill>
                          <a:schemeClr val="bg1">
                            <a:lumMod val="65000"/>
                            <a:alpha val="20000"/>
                          </a:schemeClr>
                        </a:solidFill>
                      </a:tcPr>
                    </a:tc>
                    <a:extLst>
                      <a:ext uri="{0D108BD9-81ED-4DB2-BD59-A6C34878D82A}">
                        <a16:rowId xmlns:a16="http://schemas.microsoft.com/office/drawing/2014/main" val="2163460322"/>
                      </a:ext>
                    </a:extLst>
                  </a:tr>
                  <a:tr h="577020">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US" sz="1700" kern="1200" dirty="0">
                              <a:solidFill>
                                <a:schemeClr val="dk1"/>
                              </a:solidFill>
                              <a:effectLst/>
                            </a:rPr>
                            <a:t>4  :      </a:t>
                          </a:r>
                          <a:r>
                            <a:rPr lang="en-US" sz="1700" b="1" kern="1200" dirty="0">
                              <a:solidFill>
                                <a:schemeClr val="dk1"/>
                              </a:solidFill>
                              <a:effectLst/>
                            </a:rPr>
                            <a:t>For</a:t>
                          </a:r>
                          <a:r>
                            <a:rPr lang="en-US" sz="1700" kern="1200" dirty="0">
                              <a:solidFill>
                                <a:schemeClr val="dk1"/>
                              </a:solidFill>
                              <a:effectLst/>
                            </a:rPr>
                            <a:t> all </a:t>
                          </a:r>
                          <a14:m>
                            <m:oMath xmlns:m="http://schemas.openxmlformats.org/officeDocument/2006/math">
                              <m:r>
                                <a:rPr lang="en-US" sz="1700" kern="1200" dirty="0" smtClean="0">
                                  <a:solidFill>
                                    <a:schemeClr val="dk1"/>
                                  </a:solidFill>
                                  <a:effectLst/>
                                  <a:latin typeface="Cambria Math" panose="02040503050406030204" pitchFamily="18" charset="0"/>
                                </a:rPr>
                                <m:t>𝑖</m:t>
                              </m:r>
                              <m:r>
                                <a:rPr lang="en-US" sz="1700" kern="1200" dirty="0" smtClean="0">
                                  <a:solidFill>
                                    <a:schemeClr val="dk1"/>
                                  </a:solidFill>
                                  <a:effectLst/>
                                  <a:latin typeface="Cambria Math" panose="02040503050406030204" pitchFamily="18" charset="0"/>
                                </a:rPr>
                                <m:t>, </m:t>
                              </m:r>
                              <m:r>
                                <a:rPr lang="en-US" sz="1700" kern="1200" dirty="0" smtClean="0">
                                  <a:solidFill>
                                    <a:schemeClr val="dk1"/>
                                  </a:solidFill>
                                  <a:effectLst/>
                                  <a:latin typeface="Cambria Math" panose="02040503050406030204" pitchFamily="18" charset="0"/>
                                </a:rPr>
                                <m:t>𝑗</m:t>
                              </m:r>
                              <m:r>
                                <a:rPr lang="en-US" sz="1700" kern="1200" dirty="0" smtClean="0">
                                  <a:solidFill>
                                    <a:schemeClr val="dk1"/>
                                  </a:solidFill>
                                  <a:effectLst/>
                                  <a:latin typeface="Cambria Math" panose="02040503050406030204" pitchFamily="18" charset="0"/>
                                </a:rPr>
                                <m:t>, </m:t>
                              </m:r>
                              <m:r>
                                <a:rPr lang="en-US" sz="1700" kern="1200" dirty="0" smtClean="0">
                                  <a:solidFill>
                                    <a:schemeClr val="dk1"/>
                                  </a:solidFill>
                                  <a:effectLst/>
                                  <a:latin typeface="Cambria Math" panose="02040503050406030204" pitchFamily="18" charset="0"/>
                                </a:rPr>
                                <m:t>𝑘</m:t>
                              </m:r>
                            </m:oMath>
                          </a14:m>
                          <a:r>
                            <a:rPr lang="en-US" sz="1700" kern="1200" dirty="0">
                              <a:solidFill>
                                <a:schemeClr val="dk1"/>
                              </a:solidFill>
                              <a:effectLst/>
                            </a:rPr>
                            <a:t> </a:t>
                          </a:r>
                          <a:r>
                            <a:rPr lang="en-US" sz="1700" b="1" kern="1200" dirty="0">
                              <a:solidFill>
                                <a:schemeClr val="dk1"/>
                              </a:solidFill>
                              <a:effectLst/>
                            </a:rPr>
                            <a:t>do</a:t>
                          </a:r>
                          <a:r>
                            <a:rPr lang="en-US" sz="1700" kern="1200" dirty="0">
                              <a:solidFill>
                                <a:schemeClr val="dk1"/>
                              </a:solidFill>
                              <a:effectLst/>
                            </a:rPr>
                            <a:t> initialize </a:t>
                          </a:r>
                          <a14:m>
                            <m:oMath xmlns:m="http://schemas.openxmlformats.org/officeDocument/2006/math">
                              <m:f>
                                <m:fPr>
                                  <m:ctrlPr>
                                    <a:rPr lang="en-US" sz="1700" i="1" kern="1200" smtClean="0">
                                      <a:solidFill>
                                        <a:schemeClr val="dk1"/>
                                      </a:solidFill>
                                      <a:effectLst/>
                                      <a:latin typeface="Cambria Math" panose="02040503050406030204" pitchFamily="18" charset="0"/>
                                    </a:rPr>
                                  </m:ctrlPr>
                                </m:fPr>
                                <m:num>
                                  <m:r>
                                    <a:rPr lang="en-US" sz="1700" kern="1200" smtClean="0">
                                      <a:solidFill>
                                        <a:schemeClr val="dk1"/>
                                      </a:solidFill>
                                      <a:effectLst/>
                                      <a:latin typeface="Cambria Math" panose="02040503050406030204" pitchFamily="18" charset="0"/>
                                    </a:rPr>
                                    <m:t>𝜕</m:t>
                                  </m:r>
                                  <m:r>
                                    <a:rPr lang="en-US" sz="1700" b="0" kern="1200" smtClean="0">
                                      <a:solidFill>
                                        <a:schemeClr val="dk1"/>
                                      </a:solidFill>
                                      <a:effectLst/>
                                      <a:latin typeface="Cambria Math" panose="02040503050406030204" pitchFamily="18" charset="0"/>
                                    </a:rPr>
                                    <m:t>𝐸𝑟𝑟</m:t>
                                  </m:r>
                                </m:num>
                                <m:den>
                                  <m:r>
                                    <a:rPr lang="en-US" sz="1700" kern="1200" smtClean="0">
                                      <a:solidFill>
                                        <a:schemeClr val="dk1"/>
                                      </a:solidFill>
                                      <a:effectLst/>
                                      <a:latin typeface="Cambria Math" panose="02040503050406030204" pitchFamily="18" charset="0"/>
                                    </a:rPr>
                                    <m:t>𝜕</m:t>
                                  </m:r>
                                  <m:sSubSup>
                                    <m:sSubSupPr>
                                      <m:ctrlPr>
                                        <a:rPr lang="en-US" sz="1700" i="1" kern="1200" smtClean="0">
                                          <a:solidFill>
                                            <a:schemeClr val="dk1"/>
                                          </a:solidFill>
                                          <a:effectLst/>
                                          <a:latin typeface="Cambria Math" panose="02040503050406030204" pitchFamily="18" charset="0"/>
                                        </a:rPr>
                                      </m:ctrlPr>
                                    </m:sSubSupPr>
                                    <m:e>
                                      <m:r>
                                        <a:rPr lang="en-US" sz="1700" b="0" kern="1200" smtClean="0">
                                          <a:solidFill>
                                            <a:schemeClr val="dk1"/>
                                          </a:solidFill>
                                          <a:effectLst/>
                                          <a:latin typeface="Cambria Math" panose="02040503050406030204" pitchFamily="18" charset="0"/>
                                        </a:rPr>
                                        <m:t>𝑤</m:t>
                                      </m:r>
                                    </m:e>
                                    <m:sub>
                                      <m:r>
                                        <a:rPr lang="en-US" sz="1700" b="0" kern="1200" smtClean="0">
                                          <a:solidFill>
                                            <a:schemeClr val="dk1"/>
                                          </a:solidFill>
                                          <a:effectLst/>
                                          <a:latin typeface="Cambria Math" panose="02040503050406030204" pitchFamily="18" charset="0"/>
                                        </a:rPr>
                                        <m:t>𝑖</m:t>
                                      </m:r>
                                      <m:r>
                                        <a:rPr lang="en-US" sz="1700" b="0" kern="1200" smtClean="0">
                                          <a:solidFill>
                                            <a:schemeClr val="dk1"/>
                                          </a:solidFill>
                                          <a:effectLst/>
                                          <a:latin typeface="Cambria Math" panose="02040503050406030204" pitchFamily="18" charset="0"/>
                                        </a:rPr>
                                        <m:t>,</m:t>
                                      </m:r>
                                      <m:r>
                                        <a:rPr lang="en-US" sz="1700" b="0" kern="1200" smtClean="0">
                                          <a:solidFill>
                                            <a:schemeClr val="dk1"/>
                                          </a:solidFill>
                                          <a:effectLst/>
                                          <a:latin typeface="Cambria Math" panose="02040503050406030204" pitchFamily="18" charset="0"/>
                                        </a:rPr>
                                        <m:t>𝑗</m:t>
                                      </m:r>
                                    </m:sub>
                                    <m:sup>
                                      <m:d>
                                        <m:dPr>
                                          <m:ctrlPr>
                                            <a:rPr lang="en-US" sz="1700" i="1" kern="1200" smtClean="0">
                                              <a:solidFill>
                                                <a:schemeClr val="dk1"/>
                                              </a:solidFill>
                                              <a:effectLst/>
                                              <a:latin typeface="Cambria Math" panose="02040503050406030204" pitchFamily="18" charset="0"/>
                                            </a:rPr>
                                          </m:ctrlPr>
                                        </m:dPr>
                                        <m:e>
                                          <m:r>
                                            <a:rPr lang="en-US" sz="1700" b="0" kern="1200" smtClean="0">
                                              <a:solidFill>
                                                <a:schemeClr val="dk1"/>
                                              </a:solidFill>
                                              <a:effectLst/>
                                              <a:latin typeface="Cambria Math" panose="02040503050406030204" pitchFamily="18" charset="0"/>
                                            </a:rPr>
                                            <m:t>𝑘</m:t>
                                          </m:r>
                                        </m:e>
                                      </m:d>
                                    </m:sup>
                                  </m:sSubSup>
                                </m:den>
                              </m:f>
                              <m:r>
                                <a:rPr lang="en-US" sz="1700" b="0" kern="1200" smtClean="0">
                                  <a:solidFill>
                                    <a:schemeClr val="dk1"/>
                                  </a:solidFill>
                                  <a:effectLst/>
                                  <a:latin typeface="Cambria Math" panose="02040503050406030204" pitchFamily="18" charset="0"/>
                                </a:rPr>
                                <m:t>=0</m:t>
                              </m:r>
                            </m:oMath>
                          </a14:m>
                          <a:r>
                            <a:rPr lang="en-US" sz="1700" b="1" kern="1200" dirty="0">
                              <a:solidFill>
                                <a:schemeClr val="dk1"/>
                              </a:solidFill>
                              <a:effectLst/>
                            </a:rPr>
                            <a:t> end</a:t>
                          </a:r>
                          <a:endParaRPr lang="en-US" sz="1700" b="1" kern="1200" dirty="0">
                            <a:solidFill>
                              <a:schemeClr val="dk1"/>
                            </a:solidFill>
                            <a:effectLst/>
                            <a:latin typeface="+mn-lt"/>
                            <a:ea typeface="+mn-ea"/>
                            <a:cs typeface="+mn-cs"/>
                          </a:endParaRPr>
                        </a:p>
                      </a:txBody>
                      <a:tcPr marL="65489" marR="65489" marT="32745" marB="32745">
                        <a:solidFill>
                          <a:schemeClr val="lt1">
                            <a:alpha val="20000"/>
                          </a:schemeClr>
                        </a:solidFill>
                      </a:tcPr>
                    </a:tc>
                    <a:extLst>
                      <a:ext uri="{0D108BD9-81ED-4DB2-BD59-A6C34878D82A}">
                        <a16:rowId xmlns:a16="http://schemas.microsoft.com/office/drawing/2014/main" val="1957930401"/>
                      </a:ext>
                    </a:extLst>
                  </a:tr>
                  <a:tr h="335286">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US" sz="1700" kern="1200" dirty="0">
                              <a:solidFill>
                                <a:schemeClr val="dk1"/>
                              </a:solidFill>
                              <a:effectLst/>
                            </a:rPr>
                            <a:t>5  :      </a:t>
                          </a:r>
                          <a:r>
                            <a:rPr lang="en-US" sz="1700" b="1" kern="1200" dirty="0">
                              <a:solidFill>
                                <a:schemeClr val="dk1"/>
                              </a:solidFill>
                              <a:effectLst/>
                            </a:rPr>
                            <a:t>For</a:t>
                          </a:r>
                          <a:r>
                            <a:rPr lang="en-US" sz="1700" dirty="0"/>
                            <a:t> all </a:t>
                          </a:r>
                          <a14:m>
                            <m:oMath xmlns:m="http://schemas.openxmlformats.org/officeDocument/2006/math">
                              <m:r>
                                <m:rPr>
                                  <m:sty m:val="p"/>
                                </m:rPr>
                                <a:rPr lang="en-US" sz="1700" b="0" kern="1200" dirty="0" smtClean="0">
                                  <a:solidFill>
                                    <a:schemeClr val="dk1"/>
                                  </a:solidFill>
                                  <a:effectLst/>
                                  <a:latin typeface="Cambria Math" panose="02040503050406030204" pitchFamily="18" charset="0"/>
                                </a:rPr>
                                <m:t>t</m:t>
                              </m:r>
                              <m:r>
                                <a:rPr lang="en-US" sz="1700" b="0" kern="1200" dirty="0" smtClean="0">
                                  <a:solidFill>
                                    <a:schemeClr val="dk1"/>
                                  </a:solidFill>
                                  <a:effectLst/>
                                  <a:latin typeface="Cambria Math" panose="02040503050406030204" pitchFamily="18" charset="0"/>
                                </a:rPr>
                                <m:t>=1</m:t>
                              </m:r>
                            </m:oMath>
                          </a14:m>
                          <a:r>
                            <a:rPr lang="en-US" sz="1700" b="1" kern="1200" dirty="0">
                              <a:solidFill>
                                <a:schemeClr val="dk1"/>
                              </a:solidFill>
                              <a:effectLst/>
                            </a:rPr>
                            <a:t> to </a:t>
                          </a:r>
                          <a14:m>
                            <m:oMath xmlns:m="http://schemas.openxmlformats.org/officeDocument/2006/math">
                              <m:r>
                                <a:rPr lang="en-US" sz="1700" b="0" kern="1200" dirty="0" smtClean="0">
                                  <a:solidFill>
                                    <a:schemeClr val="dk1"/>
                                  </a:solidFill>
                                  <a:effectLst/>
                                  <a:latin typeface="Cambria Math" panose="02040503050406030204" pitchFamily="18" charset="0"/>
                                </a:rPr>
                                <m:t>𝑇</m:t>
                              </m:r>
                            </m:oMath>
                          </a14:m>
                          <a:r>
                            <a:rPr lang="en-US" sz="1700" b="1" kern="1200" dirty="0">
                              <a:solidFill>
                                <a:schemeClr val="dk1"/>
                              </a:solidFill>
                              <a:effectLst/>
                            </a:rPr>
                            <a:t> do</a:t>
                          </a:r>
                          <a:endParaRPr lang="en-US" sz="1700" b="1" kern="1200" dirty="0">
                            <a:solidFill>
                              <a:schemeClr val="dk1"/>
                            </a:solidFill>
                            <a:effectLst/>
                            <a:latin typeface="+mn-lt"/>
                            <a:ea typeface="+mn-ea"/>
                            <a:cs typeface="+mn-cs"/>
                          </a:endParaRPr>
                        </a:p>
                      </a:txBody>
                      <a:tcPr marL="65489" marR="65489" marT="32745" marB="32745">
                        <a:solidFill>
                          <a:schemeClr val="bg1">
                            <a:lumMod val="65000"/>
                            <a:alpha val="20000"/>
                          </a:schemeClr>
                        </a:solidFill>
                      </a:tcPr>
                    </a:tc>
                    <a:extLst>
                      <a:ext uri="{0D108BD9-81ED-4DB2-BD59-A6C34878D82A}">
                        <a16:rowId xmlns:a16="http://schemas.microsoft.com/office/drawing/2014/main" val="1835158324"/>
                      </a:ext>
                    </a:extLst>
                  </a:tr>
                  <a:tr h="335286">
                    <a:tc>
                      <a:txBody>
                        <a:bodyPr/>
                        <a:lstStyle/>
                        <a:p>
                          <a:r>
                            <a:rPr lang="en-US" sz="1700" kern="1200" dirty="0">
                              <a:solidFill>
                                <a:schemeClr val="dk1"/>
                              </a:solidFill>
                              <a:effectLst/>
                            </a:rPr>
                            <a:t>6  :       </a:t>
                          </a:r>
                          <a:r>
                            <a:rPr lang="en-US" sz="1700" kern="1200" baseline="0" dirty="0">
                              <a:solidFill>
                                <a:schemeClr val="dk1"/>
                              </a:solidFill>
                              <a:effectLst/>
                            </a:rPr>
                            <a:t>     </a:t>
                          </a:r>
                          <a:r>
                            <a:rPr lang="en-US" sz="1700" b="1" kern="1200" dirty="0">
                              <a:solidFill>
                                <a:schemeClr val="dk1"/>
                              </a:solidFill>
                              <a:effectLst/>
                            </a:rPr>
                            <a:t>Compute</a:t>
                          </a:r>
                          <a:r>
                            <a:rPr lang="en-US" sz="1700" kern="1200" dirty="0">
                              <a:solidFill>
                                <a:schemeClr val="dk1"/>
                              </a:solidFill>
                              <a:effectLst/>
                            </a:rPr>
                            <a:t> </a:t>
                          </a:r>
                          <a14:m>
                            <m:oMath xmlns:m="http://schemas.openxmlformats.org/officeDocument/2006/math">
                              <m:sSub>
                                <m:sSubPr>
                                  <m:ctrlPr>
                                    <a:rPr lang="en-US" sz="1700" i="1" kern="1200" smtClean="0">
                                      <a:solidFill>
                                        <a:srgbClr val="0000FF"/>
                                      </a:solidFill>
                                      <a:effectLst/>
                                      <a:latin typeface="Cambria Math" panose="02040503050406030204" pitchFamily="18" charset="0"/>
                                    </a:rPr>
                                  </m:ctrlPr>
                                </m:sSubPr>
                                <m:e>
                                  <m:r>
                                    <a:rPr lang="en-US" sz="1700" b="0" kern="1200" smtClean="0">
                                      <a:solidFill>
                                        <a:srgbClr val="0000FF"/>
                                      </a:solidFill>
                                      <a:effectLst/>
                                      <a:latin typeface="Cambria Math" panose="02040503050406030204" pitchFamily="18" charset="0"/>
                                    </a:rPr>
                                    <m:t>𝑌</m:t>
                                  </m:r>
                                </m:e>
                                <m:sub>
                                  <m:r>
                                    <a:rPr lang="en-US" sz="1700" b="0" kern="1200" smtClean="0">
                                      <a:solidFill>
                                        <a:srgbClr val="0000FF"/>
                                      </a:solidFill>
                                      <a:effectLst/>
                                      <a:latin typeface="Cambria Math" panose="02040503050406030204" pitchFamily="18" charset="0"/>
                                    </a:rPr>
                                    <m:t>𝑡</m:t>
                                  </m:r>
                                </m:sub>
                              </m:sSub>
                            </m:oMath>
                          </a14:m>
                          <a:endParaRPr lang="en-US" sz="1700" b="1" dirty="0"/>
                        </a:p>
                      </a:txBody>
                      <a:tcPr marL="65489" marR="65489" marT="32745" marB="32745">
                        <a:solidFill>
                          <a:schemeClr val="lt1">
                            <a:alpha val="20000"/>
                          </a:schemeClr>
                        </a:solidFill>
                      </a:tcPr>
                    </a:tc>
                    <a:extLst>
                      <a:ext uri="{0D108BD9-81ED-4DB2-BD59-A6C34878D82A}">
                        <a16:rowId xmlns:a16="http://schemas.microsoft.com/office/drawing/2014/main" val="2381635388"/>
                      </a:ext>
                    </a:extLst>
                  </a:tr>
                  <a:tr h="335286">
                    <a:tc>
                      <a:txBody>
                        <a:bodyPr/>
                        <a:lstStyle/>
                        <a:p>
                          <a:r>
                            <a:rPr lang="en-US" sz="1700" kern="1200" dirty="0">
                              <a:solidFill>
                                <a:schemeClr val="dk1"/>
                              </a:solidFill>
                              <a:effectLst/>
                            </a:rPr>
                            <a:t>7  :            </a:t>
                          </a:r>
                          <a14:m>
                            <m:oMath xmlns:m="http://schemas.openxmlformats.org/officeDocument/2006/math">
                              <m:r>
                                <a:rPr lang="en-US" sz="1700" b="0" kern="1200" dirty="0" smtClean="0">
                                  <a:solidFill>
                                    <a:schemeClr val="dk1"/>
                                  </a:solidFill>
                                  <a:effectLst/>
                                  <a:latin typeface="Cambria Math" panose="02040503050406030204" pitchFamily="18" charset="0"/>
                                </a:rPr>
                                <m:t>𝐸𝑟𝑟</m:t>
                              </m:r>
                              <m:r>
                                <a:rPr lang="en-US" sz="1700" b="0" kern="1200" dirty="0" smtClean="0">
                                  <a:solidFill>
                                    <a:schemeClr val="dk1"/>
                                  </a:solidFill>
                                  <a:effectLst/>
                                  <a:latin typeface="Cambria Math" panose="02040503050406030204" pitchFamily="18" charset="0"/>
                                </a:rPr>
                                <m:t> = </m:t>
                              </m:r>
                              <m:r>
                                <a:rPr lang="en-US" sz="1700" b="0" kern="1200" dirty="0" smtClean="0">
                                  <a:solidFill>
                                    <a:schemeClr val="dk1"/>
                                  </a:solidFill>
                                  <a:effectLst/>
                                  <a:latin typeface="Cambria Math" panose="02040503050406030204" pitchFamily="18" charset="0"/>
                                </a:rPr>
                                <m:t>𝐸𝑟𝑟</m:t>
                              </m:r>
                              <m:r>
                                <a:rPr lang="en-US" sz="1700" b="0" kern="1200" dirty="0" smtClean="0">
                                  <a:solidFill>
                                    <a:schemeClr val="dk1"/>
                                  </a:solidFill>
                                  <a:effectLst/>
                                  <a:latin typeface="Cambria Math" panose="02040503050406030204" pitchFamily="18" charset="0"/>
                                </a:rPr>
                                <m:t> +</m:t>
                              </m:r>
                              <m:r>
                                <a:rPr lang="en-US" sz="1700" b="0" kern="1200" dirty="0" smtClean="0">
                                  <a:solidFill>
                                    <a:schemeClr val="dk1"/>
                                  </a:solidFill>
                                  <a:effectLst/>
                                  <a:latin typeface="Cambria Math" panose="02040503050406030204" pitchFamily="18" charset="0"/>
                                </a:rPr>
                                <m:t>𝑑𝑖𝑣</m:t>
                              </m:r>
                              <m:d>
                                <m:dPr>
                                  <m:ctrlPr>
                                    <a:rPr lang="en-US" sz="1700" b="0" i="1" kern="1200" dirty="0" smtClean="0">
                                      <a:solidFill>
                                        <a:schemeClr val="dk1"/>
                                      </a:solidFill>
                                      <a:effectLst/>
                                      <a:latin typeface="Cambria Math" panose="02040503050406030204" pitchFamily="18" charset="0"/>
                                    </a:rPr>
                                  </m:ctrlPr>
                                </m:dPr>
                                <m:e>
                                  <m:sSub>
                                    <m:sSubPr>
                                      <m:ctrlPr>
                                        <a:rPr lang="en-US" sz="1700" i="1" kern="1200" smtClean="0">
                                          <a:solidFill>
                                            <a:srgbClr val="0000FF"/>
                                          </a:solidFill>
                                          <a:effectLst/>
                                          <a:latin typeface="Cambria Math" panose="02040503050406030204" pitchFamily="18" charset="0"/>
                                        </a:rPr>
                                      </m:ctrlPr>
                                    </m:sSubPr>
                                    <m:e>
                                      <m:r>
                                        <a:rPr lang="en-US" sz="1700" b="0" kern="1200" smtClean="0">
                                          <a:solidFill>
                                            <a:srgbClr val="0000FF"/>
                                          </a:solidFill>
                                          <a:effectLst/>
                                          <a:latin typeface="Cambria Math" panose="02040503050406030204" pitchFamily="18" charset="0"/>
                                        </a:rPr>
                                        <m:t>𝑌</m:t>
                                      </m:r>
                                    </m:e>
                                    <m:sub>
                                      <m:r>
                                        <a:rPr lang="en-US" sz="1700" b="0" kern="1200" smtClean="0">
                                          <a:solidFill>
                                            <a:srgbClr val="0000FF"/>
                                          </a:solidFill>
                                          <a:effectLst/>
                                          <a:latin typeface="Cambria Math" panose="02040503050406030204" pitchFamily="18" charset="0"/>
                                        </a:rPr>
                                        <m:t>𝑡</m:t>
                                      </m:r>
                                    </m:sub>
                                  </m:sSub>
                                  <m:r>
                                    <a:rPr lang="en-US" sz="1700" b="0" kern="1200" smtClean="0">
                                      <a:solidFill>
                                        <a:schemeClr val="dk1"/>
                                      </a:solidFill>
                                      <a:effectLst/>
                                      <a:latin typeface="Cambria Math" panose="02040503050406030204" pitchFamily="18" charset="0"/>
                                    </a:rPr>
                                    <m:t>,</m:t>
                                  </m:r>
                                  <m:sSub>
                                    <m:sSubPr>
                                      <m:ctrlPr>
                                        <a:rPr lang="en-US" sz="1700" i="1" kern="1200" smtClean="0">
                                          <a:solidFill>
                                            <a:schemeClr val="dk1"/>
                                          </a:solidFill>
                                          <a:effectLst/>
                                          <a:latin typeface="Cambria Math" panose="02040503050406030204" pitchFamily="18" charset="0"/>
                                        </a:rPr>
                                      </m:ctrlPr>
                                    </m:sSubPr>
                                    <m:e>
                                      <m:r>
                                        <a:rPr lang="en-US" sz="1700" b="0" kern="1200" smtClean="0">
                                          <a:solidFill>
                                            <a:schemeClr val="dk1"/>
                                          </a:solidFill>
                                          <a:effectLst/>
                                          <a:latin typeface="Cambria Math" panose="02040503050406030204" pitchFamily="18" charset="0"/>
                                        </a:rPr>
                                        <m:t>𝑑</m:t>
                                      </m:r>
                                    </m:e>
                                    <m:sub>
                                      <m:r>
                                        <a:rPr lang="en-US" sz="1700" b="0" kern="1200" smtClean="0">
                                          <a:solidFill>
                                            <a:schemeClr val="dk1"/>
                                          </a:solidFill>
                                          <a:effectLst/>
                                          <a:latin typeface="Cambria Math" panose="02040503050406030204" pitchFamily="18" charset="0"/>
                                        </a:rPr>
                                        <m:t>𝑡</m:t>
                                      </m:r>
                                    </m:sub>
                                  </m:sSub>
                                </m:e>
                              </m:d>
                            </m:oMath>
                          </a14:m>
                          <a:endParaRPr lang="en-US" sz="1700" i="1" dirty="0"/>
                        </a:p>
                      </a:txBody>
                      <a:tcPr marL="65489" marR="65489" marT="32745" marB="32745">
                        <a:solidFill>
                          <a:schemeClr val="bg1">
                            <a:lumMod val="65000"/>
                            <a:alpha val="20000"/>
                          </a:schemeClr>
                        </a:solidFill>
                      </a:tcPr>
                    </a:tc>
                    <a:extLst>
                      <a:ext uri="{0D108BD9-81ED-4DB2-BD59-A6C34878D82A}">
                        <a16:rowId xmlns:a16="http://schemas.microsoft.com/office/drawing/2014/main" val="2255034239"/>
                      </a:ext>
                    </a:extLst>
                  </a:tr>
                  <a:tr h="335286">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US" sz="1700" kern="1200" dirty="0">
                              <a:solidFill>
                                <a:schemeClr val="dk1"/>
                              </a:solidFill>
                              <a:effectLst/>
                            </a:rPr>
                            <a:t>8  :            </a:t>
                          </a:r>
                          <a:r>
                            <a:rPr lang="en-US" sz="1700" b="1" kern="1200" dirty="0">
                              <a:solidFill>
                                <a:schemeClr val="dk1"/>
                              </a:solidFill>
                              <a:effectLst/>
                            </a:rPr>
                            <a:t>For</a:t>
                          </a:r>
                          <a:r>
                            <a:rPr lang="en-US" sz="1700" kern="1200" dirty="0">
                              <a:solidFill>
                                <a:schemeClr val="dk1"/>
                              </a:solidFill>
                              <a:effectLst/>
                            </a:rPr>
                            <a:t> all </a:t>
                          </a:r>
                          <a14:m>
                            <m:oMath xmlns:m="http://schemas.openxmlformats.org/officeDocument/2006/math">
                              <m:r>
                                <a:rPr lang="en-US" sz="1700" kern="1200" dirty="0" smtClean="0">
                                  <a:solidFill>
                                    <a:schemeClr val="dk1"/>
                                  </a:solidFill>
                                  <a:effectLst/>
                                  <a:latin typeface="Cambria Math" panose="02040503050406030204" pitchFamily="18" charset="0"/>
                                </a:rPr>
                                <m:t>𝑖</m:t>
                              </m:r>
                              <m:r>
                                <a:rPr lang="en-US" sz="1700" kern="1200" dirty="0" smtClean="0">
                                  <a:solidFill>
                                    <a:schemeClr val="dk1"/>
                                  </a:solidFill>
                                  <a:effectLst/>
                                  <a:latin typeface="Cambria Math" panose="02040503050406030204" pitchFamily="18" charset="0"/>
                                </a:rPr>
                                <m:t>, </m:t>
                              </m:r>
                              <m:r>
                                <a:rPr lang="en-US" sz="1700" kern="1200" dirty="0" smtClean="0">
                                  <a:solidFill>
                                    <a:schemeClr val="dk1"/>
                                  </a:solidFill>
                                  <a:effectLst/>
                                  <a:latin typeface="Cambria Math" panose="02040503050406030204" pitchFamily="18" charset="0"/>
                                </a:rPr>
                                <m:t>𝑗</m:t>
                              </m:r>
                              <m:r>
                                <a:rPr lang="en-US" sz="1700" kern="1200" dirty="0" smtClean="0">
                                  <a:solidFill>
                                    <a:schemeClr val="dk1"/>
                                  </a:solidFill>
                                  <a:effectLst/>
                                  <a:latin typeface="Cambria Math" panose="02040503050406030204" pitchFamily="18" charset="0"/>
                                </a:rPr>
                                <m:t>, </m:t>
                              </m:r>
                              <m:r>
                                <a:rPr lang="en-US" sz="1700" kern="1200" dirty="0" smtClean="0">
                                  <a:solidFill>
                                    <a:schemeClr val="dk1"/>
                                  </a:solidFill>
                                  <a:effectLst/>
                                  <a:latin typeface="Cambria Math" panose="02040503050406030204" pitchFamily="18" charset="0"/>
                                </a:rPr>
                                <m:t>𝑘</m:t>
                              </m:r>
                            </m:oMath>
                          </a14:m>
                          <a:r>
                            <a:rPr lang="en-US" sz="1700" kern="1200" dirty="0">
                              <a:solidFill>
                                <a:schemeClr val="dk1"/>
                              </a:solidFill>
                              <a:effectLst/>
                            </a:rPr>
                            <a:t> </a:t>
                          </a:r>
                          <a:r>
                            <a:rPr lang="en-US" sz="1700" b="1" kern="1200" dirty="0">
                              <a:solidFill>
                                <a:schemeClr val="dk1"/>
                              </a:solidFill>
                              <a:effectLst/>
                            </a:rPr>
                            <a:t>do</a:t>
                          </a:r>
                          <a:endParaRPr lang="en-US" sz="1700" b="1" kern="1200" dirty="0">
                            <a:solidFill>
                              <a:schemeClr val="dk1"/>
                            </a:solidFill>
                            <a:effectLst/>
                            <a:latin typeface="+mn-lt"/>
                            <a:ea typeface="+mn-ea"/>
                            <a:cs typeface="+mn-cs"/>
                          </a:endParaRPr>
                        </a:p>
                      </a:txBody>
                      <a:tcPr marL="65489" marR="65489" marT="32745" marB="32745">
                        <a:solidFill>
                          <a:schemeClr val="lt1">
                            <a:alpha val="20000"/>
                          </a:schemeClr>
                        </a:solidFill>
                      </a:tcPr>
                    </a:tc>
                    <a:extLst>
                      <a:ext uri="{0D108BD9-81ED-4DB2-BD59-A6C34878D82A}">
                        <a16:rowId xmlns:a16="http://schemas.microsoft.com/office/drawing/2014/main" val="3834915012"/>
                      </a:ext>
                    </a:extLst>
                  </a:tr>
                  <a:tr h="586061">
                    <a:tc>
                      <a:txBody>
                        <a:bodyPr/>
                        <a:lstStyle/>
                        <a:p>
                          <a:r>
                            <a:rPr lang="en-US" sz="1700" kern="1200" dirty="0">
                              <a:solidFill>
                                <a:schemeClr val="dk1"/>
                              </a:solidFill>
                              <a:effectLst/>
                            </a:rPr>
                            <a:t>9  :      </a:t>
                          </a:r>
                          <a:r>
                            <a:rPr lang="en-US" sz="1700" b="1" kern="1200" dirty="0">
                              <a:solidFill>
                                <a:schemeClr val="dk1"/>
                              </a:solidFill>
                              <a:effectLst/>
                            </a:rPr>
                            <a:t>            Compute </a:t>
                          </a:r>
                          <a14:m>
                            <m:oMath xmlns:m="http://schemas.openxmlformats.org/officeDocument/2006/math">
                              <m:f>
                                <m:fPr>
                                  <m:ctrlPr>
                                    <a:rPr lang="en-US" sz="1700" b="1" i="1" kern="1200" smtClean="0">
                                      <a:solidFill>
                                        <a:schemeClr val="dk1"/>
                                      </a:solidFill>
                                      <a:effectLst/>
                                      <a:latin typeface="Cambria Math" panose="02040503050406030204" pitchFamily="18" charset="0"/>
                                    </a:rPr>
                                  </m:ctrlPr>
                                </m:fPr>
                                <m:num>
                                  <m:r>
                                    <a:rPr lang="en-US" sz="1700" b="1" kern="1200" smtClean="0">
                                      <a:solidFill>
                                        <a:schemeClr val="dk1"/>
                                      </a:solidFill>
                                      <a:effectLst/>
                                      <a:latin typeface="Cambria Math" panose="02040503050406030204" pitchFamily="18" charset="0"/>
                                    </a:rPr>
                                    <m:t>𝝏</m:t>
                                  </m:r>
                                  <m:r>
                                    <a:rPr lang="en-US" sz="1700" b="1" kern="1200" smtClean="0">
                                      <a:solidFill>
                                        <a:schemeClr val="dk1"/>
                                      </a:solidFill>
                                      <a:effectLst/>
                                      <a:latin typeface="Cambria Math" panose="02040503050406030204" pitchFamily="18" charset="0"/>
                                    </a:rPr>
                                    <m:t>𝒅𝒊𝒗</m:t>
                                  </m:r>
                                  <m:d>
                                    <m:dPr>
                                      <m:ctrlPr>
                                        <a:rPr lang="en-US" sz="1700" b="1" i="1" kern="1200" smtClean="0">
                                          <a:solidFill>
                                            <a:schemeClr val="dk1"/>
                                          </a:solidFill>
                                          <a:effectLst/>
                                          <a:latin typeface="Cambria Math" panose="02040503050406030204" pitchFamily="18" charset="0"/>
                                        </a:rPr>
                                      </m:ctrlPr>
                                    </m:dPr>
                                    <m:e>
                                      <m:sSub>
                                        <m:sSubPr>
                                          <m:ctrlPr>
                                            <a:rPr lang="en-US" sz="1700" b="1" i="1" kern="1200" smtClean="0">
                                              <a:solidFill>
                                                <a:srgbClr val="0000FF"/>
                                              </a:solidFill>
                                              <a:effectLst/>
                                              <a:latin typeface="Cambria Math" panose="02040503050406030204" pitchFamily="18" charset="0"/>
                                            </a:rPr>
                                          </m:ctrlPr>
                                        </m:sSubPr>
                                        <m:e>
                                          <m:r>
                                            <a:rPr lang="en-US" sz="1700" b="1" kern="1200" smtClean="0">
                                              <a:solidFill>
                                                <a:srgbClr val="0000FF"/>
                                              </a:solidFill>
                                              <a:effectLst/>
                                              <a:latin typeface="Cambria Math" panose="02040503050406030204" pitchFamily="18" charset="0"/>
                                            </a:rPr>
                                            <m:t>𝒀</m:t>
                                          </m:r>
                                        </m:e>
                                        <m:sub>
                                          <m:r>
                                            <a:rPr lang="en-US" sz="1700" b="1" kern="1200" smtClean="0">
                                              <a:solidFill>
                                                <a:srgbClr val="0000FF"/>
                                              </a:solidFill>
                                              <a:effectLst/>
                                              <a:latin typeface="Cambria Math" panose="02040503050406030204" pitchFamily="18" charset="0"/>
                                            </a:rPr>
                                            <m:t>𝒕</m:t>
                                          </m:r>
                                        </m:sub>
                                      </m:sSub>
                                      <m:r>
                                        <a:rPr lang="en-US" sz="1700" b="1" kern="1200" smtClean="0">
                                          <a:solidFill>
                                            <a:schemeClr val="dk1"/>
                                          </a:solidFill>
                                          <a:effectLst/>
                                          <a:latin typeface="Cambria Math" panose="02040503050406030204" pitchFamily="18" charset="0"/>
                                        </a:rPr>
                                        <m:t>,</m:t>
                                      </m:r>
                                      <m:sSub>
                                        <m:sSubPr>
                                          <m:ctrlPr>
                                            <a:rPr lang="en-US" sz="1700" b="1" i="1" kern="1200" smtClean="0">
                                              <a:solidFill>
                                                <a:schemeClr val="dk1"/>
                                              </a:solidFill>
                                              <a:effectLst/>
                                              <a:latin typeface="Cambria Math" panose="02040503050406030204" pitchFamily="18" charset="0"/>
                                            </a:rPr>
                                          </m:ctrlPr>
                                        </m:sSubPr>
                                        <m:e>
                                          <m:r>
                                            <a:rPr lang="en-US" sz="1700" b="1" kern="1200" smtClean="0">
                                              <a:solidFill>
                                                <a:schemeClr val="dk1"/>
                                              </a:solidFill>
                                              <a:effectLst/>
                                              <a:latin typeface="Cambria Math" panose="02040503050406030204" pitchFamily="18" charset="0"/>
                                            </a:rPr>
                                            <m:t>𝒅</m:t>
                                          </m:r>
                                        </m:e>
                                        <m:sub>
                                          <m:r>
                                            <a:rPr lang="en-US" sz="1700" b="1" kern="1200" smtClean="0">
                                              <a:solidFill>
                                                <a:schemeClr val="dk1"/>
                                              </a:solidFill>
                                              <a:effectLst/>
                                              <a:latin typeface="Cambria Math" panose="02040503050406030204" pitchFamily="18" charset="0"/>
                                            </a:rPr>
                                            <m:t>𝒕</m:t>
                                          </m:r>
                                        </m:sub>
                                      </m:sSub>
                                    </m:e>
                                  </m:d>
                                </m:num>
                                <m:den>
                                  <m:r>
                                    <a:rPr lang="en-US" sz="1700" b="1" kern="1200" smtClean="0">
                                      <a:solidFill>
                                        <a:schemeClr val="dk1"/>
                                      </a:solidFill>
                                      <a:effectLst/>
                                      <a:latin typeface="Cambria Math" panose="02040503050406030204" pitchFamily="18" charset="0"/>
                                    </a:rPr>
                                    <m:t>𝝏</m:t>
                                  </m:r>
                                  <m:sSubSup>
                                    <m:sSubSupPr>
                                      <m:ctrlPr>
                                        <a:rPr lang="en-US" sz="1700" b="1" i="1" kern="1200" smtClean="0">
                                          <a:solidFill>
                                            <a:schemeClr val="dk1"/>
                                          </a:solidFill>
                                          <a:effectLst/>
                                          <a:latin typeface="Cambria Math" panose="02040503050406030204" pitchFamily="18" charset="0"/>
                                        </a:rPr>
                                      </m:ctrlPr>
                                    </m:sSubSupPr>
                                    <m:e>
                                      <m:r>
                                        <a:rPr lang="en-US" sz="1700" b="1" kern="1200" smtClean="0">
                                          <a:solidFill>
                                            <a:schemeClr val="dk1"/>
                                          </a:solidFill>
                                          <a:effectLst/>
                                          <a:latin typeface="Cambria Math" panose="02040503050406030204" pitchFamily="18" charset="0"/>
                                        </a:rPr>
                                        <m:t>𝒘</m:t>
                                      </m:r>
                                    </m:e>
                                    <m:sub>
                                      <m:r>
                                        <a:rPr lang="en-US" sz="1700" b="1" kern="1200" smtClean="0">
                                          <a:solidFill>
                                            <a:schemeClr val="dk1"/>
                                          </a:solidFill>
                                          <a:effectLst/>
                                          <a:latin typeface="Cambria Math" panose="02040503050406030204" pitchFamily="18" charset="0"/>
                                        </a:rPr>
                                        <m:t>𝒊</m:t>
                                      </m:r>
                                      <m:r>
                                        <a:rPr lang="en-US" sz="1700" b="1" kern="1200" smtClean="0">
                                          <a:solidFill>
                                            <a:schemeClr val="dk1"/>
                                          </a:solidFill>
                                          <a:effectLst/>
                                          <a:latin typeface="Cambria Math" panose="02040503050406030204" pitchFamily="18" charset="0"/>
                                        </a:rPr>
                                        <m:t>,</m:t>
                                      </m:r>
                                      <m:r>
                                        <a:rPr lang="en-US" sz="1700" b="1" kern="1200" smtClean="0">
                                          <a:solidFill>
                                            <a:schemeClr val="dk1"/>
                                          </a:solidFill>
                                          <a:effectLst/>
                                          <a:latin typeface="Cambria Math" panose="02040503050406030204" pitchFamily="18" charset="0"/>
                                        </a:rPr>
                                        <m:t>𝒋</m:t>
                                      </m:r>
                                    </m:sub>
                                    <m:sup>
                                      <m:d>
                                        <m:dPr>
                                          <m:ctrlPr>
                                            <a:rPr lang="en-US" sz="1700" b="1" i="1" kern="1200" smtClean="0">
                                              <a:solidFill>
                                                <a:schemeClr val="dk1"/>
                                              </a:solidFill>
                                              <a:effectLst/>
                                              <a:latin typeface="Cambria Math" panose="02040503050406030204" pitchFamily="18" charset="0"/>
                                            </a:rPr>
                                          </m:ctrlPr>
                                        </m:dPr>
                                        <m:e>
                                          <m:r>
                                            <a:rPr lang="en-US" sz="1700" b="1" kern="1200" smtClean="0">
                                              <a:solidFill>
                                                <a:schemeClr val="dk1"/>
                                              </a:solidFill>
                                              <a:effectLst/>
                                              <a:latin typeface="Cambria Math" panose="02040503050406030204" pitchFamily="18" charset="0"/>
                                            </a:rPr>
                                            <m:t>𝒌</m:t>
                                          </m:r>
                                        </m:e>
                                      </m:d>
                                    </m:sup>
                                  </m:sSubSup>
                                </m:den>
                              </m:f>
                            </m:oMath>
                          </a14:m>
                          <a:endParaRPr lang="en-US" sz="1700" i="1" dirty="0"/>
                        </a:p>
                      </a:txBody>
                      <a:tcPr marL="65489" marR="65489" marT="32745" marB="32745">
                        <a:solidFill>
                          <a:schemeClr val="bg1">
                            <a:lumMod val="65000"/>
                            <a:alpha val="20000"/>
                          </a:schemeClr>
                        </a:solidFill>
                      </a:tcPr>
                    </a:tc>
                    <a:extLst>
                      <a:ext uri="{0D108BD9-81ED-4DB2-BD59-A6C34878D82A}">
                        <a16:rowId xmlns:a16="http://schemas.microsoft.com/office/drawing/2014/main" val="290938445"/>
                      </a:ext>
                    </a:extLst>
                  </a:tr>
                  <a:tr h="586061">
                    <a:tc>
                      <a:txBody>
                        <a:bodyPr/>
                        <a:lstStyle/>
                        <a:p>
                          <a:r>
                            <a:rPr lang="en-US" sz="1700" dirty="0"/>
                            <a:t>10:                  </a:t>
                          </a:r>
                          <a:r>
                            <a:rPr lang="en-US" sz="1700" b="1" kern="1200" dirty="0">
                              <a:solidFill>
                                <a:schemeClr val="dk1"/>
                              </a:solidFill>
                              <a:effectLst/>
                            </a:rPr>
                            <a:t> </a:t>
                          </a:r>
                          <a14:m>
                            <m:oMath xmlns:m="http://schemas.openxmlformats.org/officeDocument/2006/math">
                              <m:f>
                                <m:fPr>
                                  <m:ctrlPr>
                                    <a:rPr lang="en-US" sz="1700" b="1" i="1" kern="1200" smtClean="0">
                                      <a:solidFill>
                                        <a:schemeClr val="dk1"/>
                                      </a:solidFill>
                                      <a:effectLst/>
                                      <a:latin typeface="Cambria Math" panose="02040503050406030204" pitchFamily="18" charset="0"/>
                                    </a:rPr>
                                  </m:ctrlPr>
                                </m:fPr>
                                <m:num>
                                  <m:r>
                                    <a:rPr lang="en-US" sz="1700" b="1" kern="1200" smtClean="0">
                                      <a:solidFill>
                                        <a:schemeClr val="dk1"/>
                                      </a:solidFill>
                                      <a:effectLst/>
                                      <a:latin typeface="Cambria Math" panose="02040503050406030204" pitchFamily="18" charset="0"/>
                                    </a:rPr>
                                    <m:t>𝝏</m:t>
                                  </m:r>
                                  <m:r>
                                    <a:rPr lang="en-US" sz="1700" b="1" i="0" kern="1200" smtClean="0">
                                      <a:solidFill>
                                        <a:schemeClr val="dk1"/>
                                      </a:solidFill>
                                      <a:effectLst/>
                                      <a:latin typeface="Cambria Math" panose="02040503050406030204" pitchFamily="18" charset="0"/>
                                    </a:rPr>
                                    <m:t>𝐄𝐫𝐫</m:t>
                                  </m:r>
                                </m:num>
                                <m:den>
                                  <m:r>
                                    <a:rPr lang="en-US" sz="1700" b="1" kern="1200" smtClean="0">
                                      <a:solidFill>
                                        <a:schemeClr val="dk1"/>
                                      </a:solidFill>
                                      <a:effectLst/>
                                      <a:latin typeface="Cambria Math" panose="02040503050406030204" pitchFamily="18" charset="0"/>
                                    </a:rPr>
                                    <m:t>𝝏</m:t>
                                  </m:r>
                                  <m:sSubSup>
                                    <m:sSubSupPr>
                                      <m:ctrlPr>
                                        <a:rPr lang="en-US" sz="1700" b="1" i="1" kern="1200" smtClean="0">
                                          <a:solidFill>
                                            <a:schemeClr val="dk1"/>
                                          </a:solidFill>
                                          <a:effectLst/>
                                          <a:latin typeface="Cambria Math" panose="02040503050406030204" pitchFamily="18" charset="0"/>
                                        </a:rPr>
                                      </m:ctrlPr>
                                    </m:sSubSupPr>
                                    <m:e>
                                      <m:r>
                                        <a:rPr lang="en-US" sz="1700" b="1" kern="1200" smtClean="0">
                                          <a:solidFill>
                                            <a:schemeClr val="dk1"/>
                                          </a:solidFill>
                                          <a:effectLst/>
                                          <a:latin typeface="Cambria Math" panose="02040503050406030204" pitchFamily="18" charset="0"/>
                                        </a:rPr>
                                        <m:t>𝒘</m:t>
                                      </m:r>
                                    </m:e>
                                    <m:sub>
                                      <m:r>
                                        <a:rPr lang="en-US" sz="1700" b="1" kern="1200" smtClean="0">
                                          <a:solidFill>
                                            <a:schemeClr val="dk1"/>
                                          </a:solidFill>
                                          <a:effectLst/>
                                          <a:latin typeface="Cambria Math" panose="02040503050406030204" pitchFamily="18" charset="0"/>
                                        </a:rPr>
                                        <m:t>𝒊</m:t>
                                      </m:r>
                                      <m:r>
                                        <a:rPr lang="en-US" sz="1700" b="1" kern="1200" smtClean="0">
                                          <a:solidFill>
                                            <a:schemeClr val="dk1"/>
                                          </a:solidFill>
                                          <a:effectLst/>
                                          <a:latin typeface="Cambria Math" panose="02040503050406030204" pitchFamily="18" charset="0"/>
                                        </a:rPr>
                                        <m:t>,</m:t>
                                      </m:r>
                                      <m:r>
                                        <a:rPr lang="en-US" sz="1700" b="1" kern="1200" smtClean="0">
                                          <a:solidFill>
                                            <a:schemeClr val="dk1"/>
                                          </a:solidFill>
                                          <a:effectLst/>
                                          <a:latin typeface="Cambria Math" panose="02040503050406030204" pitchFamily="18" charset="0"/>
                                        </a:rPr>
                                        <m:t>𝒋</m:t>
                                      </m:r>
                                    </m:sub>
                                    <m:sup>
                                      <m:d>
                                        <m:dPr>
                                          <m:ctrlPr>
                                            <a:rPr lang="en-US" sz="1700" b="1" i="1" kern="1200" smtClean="0">
                                              <a:solidFill>
                                                <a:schemeClr val="dk1"/>
                                              </a:solidFill>
                                              <a:effectLst/>
                                              <a:latin typeface="Cambria Math" panose="02040503050406030204" pitchFamily="18" charset="0"/>
                                            </a:rPr>
                                          </m:ctrlPr>
                                        </m:dPr>
                                        <m:e>
                                          <m:r>
                                            <a:rPr lang="en-US" sz="1700" b="1" kern="1200" smtClean="0">
                                              <a:solidFill>
                                                <a:schemeClr val="dk1"/>
                                              </a:solidFill>
                                              <a:effectLst/>
                                              <a:latin typeface="Cambria Math" panose="02040503050406030204" pitchFamily="18" charset="0"/>
                                            </a:rPr>
                                            <m:t>𝒌</m:t>
                                          </m:r>
                                        </m:e>
                                      </m:d>
                                    </m:sup>
                                  </m:sSubSup>
                                </m:den>
                              </m:f>
                              <m:r>
                                <a:rPr lang="en-US" sz="1700" b="1" i="0" kern="1200" smtClean="0">
                                  <a:solidFill>
                                    <a:schemeClr val="dk1"/>
                                  </a:solidFill>
                                  <a:effectLst/>
                                  <a:latin typeface="Cambria Math" panose="02040503050406030204" pitchFamily="18" charset="0"/>
                                </a:rPr>
                                <m:t>=</m:t>
                              </m:r>
                              <m:f>
                                <m:fPr>
                                  <m:ctrlPr>
                                    <a:rPr lang="en-US" sz="1700" b="1" i="1" kern="1200" smtClean="0">
                                      <a:solidFill>
                                        <a:schemeClr val="dk1"/>
                                      </a:solidFill>
                                      <a:effectLst/>
                                      <a:latin typeface="Cambria Math" panose="02040503050406030204" pitchFamily="18" charset="0"/>
                                    </a:rPr>
                                  </m:ctrlPr>
                                </m:fPr>
                                <m:num>
                                  <m:r>
                                    <a:rPr lang="en-US" sz="1700" b="1" kern="1200" smtClean="0">
                                      <a:solidFill>
                                        <a:schemeClr val="dk1"/>
                                      </a:solidFill>
                                      <a:effectLst/>
                                      <a:latin typeface="Cambria Math" panose="02040503050406030204" pitchFamily="18" charset="0"/>
                                    </a:rPr>
                                    <m:t>𝝏</m:t>
                                  </m:r>
                                  <m:r>
                                    <a:rPr lang="en-US" sz="1700" b="1" i="0" kern="1200" smtClean="0">
                                      <a:solidFill>
                                        <a:schemeClr val="dk1"/>
                                      </a:solidFill>
                                      <a:effectLst/>
                                      <a:latin typeface="Cambria Math" panose="02040503050406030204" pitchFamily="18" charset="0"/>
                                    </a:rPr>
                                    <m:t>𝐄𝐫𝐫</m:t>
                                  </m:r>
                                </m:num>
                                <m:den>
                                  <m:r>
                                    <a:rPr lang="en-US" sz="1700" b="1" kern="1200" smtClean="0">
                                      <a:solidFill>
                                        <a:schemeClr val="dk1"/>
                                      </a:solidFill>
                                      <a:effectLst/>
                                      <a:latin typeface="Cambria Math" panose="02040503050406030204" pitchFamily="18" charset="0"/>
                                    </a:rPr>
                                    <m:t>𝝏</m:t>
                                  </m:r>
                                  <m:sSubSup>
                                    <m:sSubSupPr>
                                      <m:ctrlPr>
                                        <a:rPr lang="en-US" sz="1700" b="1" i="1" kern="1200" smtClean="0">
                                          <a:solidFill>
                                            <a:schemeClr val="dk1"/>
                                          </a:solidFill>
                                          <a:effectLst/>
                                          <a:latin typeface="Cambria Math" panose="02040503050406030204" pitchFamily="18" charset="0"/>
                                        </a:rPr>
                                      </m:ctrlPr>
                                    </m:sSubSupPr>
                                    <m:e>
                                      <m:r>
                                        <a:rPr lang="en-US" sz="1700" b="1" kern="1200" smtClean="0">
                                          <a:solidFill>
                                            <a:schemeClr val="dk1"/>
                                          </a:solidFill>
                                          <a:effectLst/>
                                          <a:latin typeface="Cambria Math" panose="02040503050406030204" pitchFamily="18" charset="0"/>
                                        </a:rPr>
                                        <m:t>𝒘</m:t>
                                      </m:r>
                                    </m:e>
                                    <m:sub>
                                      <m:r>
                                        <a:rPr lang="en-US" sz="1700" b="1" kern="1200" smtClean="0">
                                          <a:solidFill>
                                            <a:schemeClr val="dk1"/>
                                          </a:solidFill>
                                          <a:effectLst/>
                                          <a:latin typeface="Cambria Math" panose="02040503050406030204" pitchFamily="18" charset="0"/>
                                        </a:rPr>
                                        <m:t>𝒊</m:t>
                                      </m:r>
                                      <m:r>
                                        <a:rPr lang="en-US" sz="1700" b="1" kern="1200" smtClean="0">
                                          <a:solidFill>
                                            <a:schemeClr val="dk1"/>
                                          </a:solidFill>
                                          <a:effectLst/>
                                          <a:latin typeface="Cambria Math" panose="02040503050406030204" pitchFamily="18" charset="0"/>
                                        </a:rPr>
                                        <m:t>,</m:t>
                                      </m:r>
                                      <m:r>
                                        <a:rPr lang="en-US" sz="1700" b="1" kern="1200" smtClean="0">
                                          <a:solidFill>
                                            <a:schemeClr val="dk1"/>
                                          </a:solidFill>
                                          <a:effectLst/>
                                          <a:latin typeface="Cambria Math" panose="02040503050406030204" pitchFamily="18" charset="0"/>
                                        </a:rPr>
                                        <m:t>𝒋</m:t>
                                      </m:r>
                                    </m:sub>
                                    <m:sup>
                                      <m:d>
                                        <m:dPr>
                                          <m:ctrlPr>
                                            <a:rPr lang="en-US" sz="1700" b="1" i="1" kern="1200" smtClean="0">
                                              <a:solidFill>
                                                <a:schemeClr val="dk1"/>
                                              </a:solidFill>
                                              <a:effectLst/>
                                              <a:latin typeface="Cambria Math" panose="02040503050406030204" pitchFamily="18" charset="0"/>
                                            </a:rPr>
                                          </m:ctrlPr>
                                        </m:dPr>
                                        <m:e>
                                          <m:r>
                                            <a:rPr lang="en-US" sz="1700" b="1" kern="1200" smtClean="0">
                                              <a:solidFill>
                                                <a:schemeClr val="dk1"/>
                                              </a:solidFill>
                                              <a:effectLst/>
                                              <a:latin typeface="Cambria Math" panose="02040503050406030204" pitchFamily="18" charset="0"/>
                                            </a:rPr>
                                            <m:t>𝒌</m:t>
                                          </m:r>
                                        </m:e>
                                      </m:d>
                                    </m:sup>
                                  </m:sSubSup>
                                </m:den>
                              </m:f>
                            </m:oMath>
                          </a14:m>
                          <a:r>
                            <a:rPr lang="en-US" sz="1700" dirty="0"/>
                            <a:t> + </a:t>
                          </a:r>
                          <a14:m>
                            <m:oMath xmlns:m="http://schemas.openxmlformats.org/officeDocument/2006/math">
                              <m:f>
                                <m:fPr>
                                  <m:ctrlPr>
                                    <a:rPr lang="en-US" sz="1700" b="1" i="1" kern="1200" smtClean="0">
                                      <a:solidFill>
                                        <a:schemeClr val="dk1"/>
                                      </a:solidFill>
                                      <a:effectLst/>
                                      <a:latin typeface="Cambria Math" panose="02040503050406030204" pitchFamily="18" charset="0"/>
                                    </a:rPr>
                                  </m:ctrlPr>
                                </m:fPr>
                                <m:num>
                                  <m:r>
                                    <a:rPr lang="en-US" sz="1700" b="1" kern="1200" smtClean="0">
                                      <a:solidFill>
                                        <a:schemeClr val="dk1"/>
                                      </a:solidFill>
                                      <a:effectLst/>
                                      <a:latin typeface="Cambria Math" panose="02040503050406030204" pitchFamily="18" charset="0"/>
                                    </a:rPr>
                                    <m:t>𝝏</m:t>
                                  </m:r>
                                  <m:r>
                                    <a:rPr lang="en-US" sz="1700" b="1" kern="1200" smtClean="0">
                                      <a:solidFill>
                                        <a:schemeClr val="dk1"/>
                                      </a:solidFill>
                                      <a:effectLst/>
                                      <a:latin typeface="Cambria Math" panose="02040503050406030204" pitchFamily="18" charset="0"/>
                                    </a:rPr>
                                    <m:t>𝒅𝒊𝒗</m:t>
                                  </m:r>
                                  <m:d>
                                    <m:dPr>
                                      <m:ctrlPr>
                                        <a:rPr lang="en-US" sz="1700" b="1" i="1" kern="1200" smtClean="0">
                                          <a:solidFill>
                                            <a:schemeClr val="dk1"/>
                                          </a:solidFill>
                                          <a:effectLst/>
                                          <a:latin typeface="Cambria Math" panose="02040503050406030204" pitchFamily="18" charset="0"/>
                                        </a:rPr>
                                      </m:ctrlPr>
                                    </m:dPr>
                                    <m:e>
                                      <m:sSub>
                                        <m:sSubPr>
                                          <m:ctrlPr>
                                            <a:rPr lang="en-US" sz="1700" b="1" i="1" kern="1200" smtClean="0">
                                              <a:solidFill>
                                                <a:srgbClr val="0000FF"/>
                                              </a:solidFill>
                                              <a:effectLst/>
                                              <a:latin typeface="Cambria Math" panose="02040503050406030204" pitchFamily="18" charset="0"/>
                                            </a:rPr>
                                          </m:ctrlPr>
                                        </m:sSubPr>
                                        <m:e>
                                          <m:r>
                                            <a:rPr lang="en-US" sz="1700" b="1" kern="1200" smtClean="0">
                                              <a:solidFill>
                                                <a:srgbClr val="0000FF"/>
                                              </a:solidFill>
                                              <a:effectLst/>
                                              <a:latin typeface="Cambria Math" panose="02040503050406030204" pitchFamily="18" charset="0"/>
                                            </a:rPr>
                                            <m:t>𝒀</m:t>
                                          </m:r>
                                        </m:e>
                                        <m:sub>
                                          <m:r>
                                            <a:rPr lang="en-US" sz="1700" b="1" kern="1200" smtClean="0">
                                              <a:solidFill>
                                                <a:srgbClr val="0000FF"/>
                                              </a:solidFill>
                                              <a:effectLst/>
                                              <a:latin typeface="Cambria Math" panose="02040503050406030204" pitchFamily="18" charset="0"/>
                                            </a:rPr>
                                            <m:t>𝒕</m:t>
                                          </m:r>
                                        </m:sub>
                                      </m:sSub>
                                      <m:r>
                                        <a:rPr lang="en-US" sz="1700" b="1" kern="1200" smtClean="0">
                                          <a:solidFill>
                                            <a:schemeClr val="dk1"/>
                                          </a:solidFill>
                                          <a:effectLst/>
                                          <a:latin typeface="Cambria Math" panose="02040503050406030204" pitchFamily="18" charset="0"/>
                                        </a:rPr>
                                        <m:t>,</m:t>
                                      </m:r>
                                      <m:sSub>
                                        <m:sSubPr>
                                          <m:ctrlPr>
                                            <a:rPr lang="en-US" sz="1700" b="1" i="1" kern="1200" smtClean="0">
                                              <a:solidFill>
                                                <a:schemeClr val="dk1"/>
                                              </a:solidFill>
                                              <a:effectLst/>
                                              <a:latin typeface="Cambria Math" panose="02040503050406030204" pitchFamily="18" charset="0"/>
                                            </a:rPr>
                                          </m:ctrlPr>
                                        </m:sSubPr>
                                        <m:e>
                                          <m:r>
                                            <a:rPr lang="en-US" sz="1700" b="1" kern="1200" smtClean="0">
                                              <a:solidFill>
                                                <a:schemeClr val="dk1"/>
                                              </a:solidFill>
                                              <a:effectLst/>
                                              <a:latin typeface="Cambria Math" panose="02040503050406030204" pitchFamily="18" charset="0"/>
                                            </a:rPr>
                                            <m:t>𝒅</m:t>
                                          </m:r>
                                        </m:e>
                                        <m:sub>
                                          <m:r>
                                            <a:rPr lang="en-US" sz="1700" b="1" kern="1200" smtClean="0">
                                              <a:solidFill>
                                                <a:schemeClr val="dk1"/>
                                              </a:solidFill>
                                              <a:effectLst/>
                                              <a:latin typeface="Cambria Math" panose="02040503050406030204" pitchFamily="18" charset="0"/>
                                            </a:rPr>
                                            <m:t>𝒕</m:t>
                                          </m:r>
                                        </m:sub>
                                      </m:sSub>
                                    </m:e>
                                  </m:d>
                                </m:num>
                                <m:den>
                                  <m:r>
                                    <a:rPr lang="en-US" sz="1700" b="1" kern="1200" smtClean="0">
                                      <a:solidFill>
                                        <a:schemeClr val="dk1"/>
                                      </a:solidFill>
                                      <a:effectLst/>
                                      <a:latin typeface="Cambria Math" panose="02040503050406030204" pitchFamily="18" charset="0"/>
                                    </a:rPr>
                                    <m:t>𝝏</m:t>
                                  </m:r>
                                  <m:sSubSup>
                                    <m:sSubSupPr>
                                      <m:ctrlPr>
                                        <a:rPr lang="en-US" sz="1700" b="1" i="1" kern="1200" smtClean="0">
                                          <a:solidFill>
                                            <a:schemeClr val="dk1"/>
                                          </a:solidFill>
                                          <a:effectLst/>
                                          <a:latin typeface="Cambria Math" panose="02040503050406030204" pitchFamily="18" charset="0"/>
                                        </a:rPr>
                                      </m:ctrlPr>
                                    </m:sSubSupPr>
                                    <m:e>
                                      <m:r>
                                        <a:rPr lang="en-US" sz="1700" b="1" kern="1200" smtClean="0">
                                          <a:solidFill>
                                            <a:schemeClr val="dk1"/>
                                          </a:solidFill>
                                          <a:effectLst/>
                                          <a:latin typeface="Cambria Math" panose="02040503050406030204" pitchFamily="18" charset="0"/>
                                        </a:rPr>
                                        <m:t>𝒘</m:t>
                                      </m:r>
                                    </m:e>
                                    <m:sub>
                                      <m:r>
                                        <a:rPr lang="en-US" sz="1700" b="1" kern="1200" smtClean="0">
                                          <a:solidFill>
                                            <a:schemeClr val="dk1"/>
                                          </a:solidFill>
                                          <a:effectLst/>
                                          <a:latin typeface="Cambria Math" panose="02040503050406030204" pitchFamily="18" charset="0"/>
                                        </a:rPr>
                                        <m:t>𝒊</m:t>
                                      </m:r>
                                      <m:r>
                                        <a:rPr lang="en-US" sz="1700" b="1" kern="1200" smtClean="0">
                                          <a:solidFill>
                                            <a:schemeClr val="dk1"/>
                                          </a:solidFill>
                                          <a:effectLst/>
                                          <a:latin typeface="Cambria Math" panose="02040503050406030204" pitchFamily="18" charset="0"/>
                                        </a:rPr>
                                        <m:t>,</m:t>
                                      </m:r>
                                      <m:r>
                                        <a:rPr lang="en-US" sz="1700" b="1" kern="1200" smtClean="0">
                                          <a:solidFill>
                                            <a:schemeClr val="dk1"/>
                                          </a:solidFill>
                                          <a:effectLst/>
                                          <a:latin typeface="Cambria Math" panose="02040503050406030204" pitchFamily="18" charset="0"/>
                                        </a:rPr>
                                        <m:t>𝒋</m:t>
                                      </m:r>
                                    </m:sub>
                                    <m:sup>
                                      <m:d>
                                        <m:dPr>
                                          <m:ctrlPr>
                                            <a:rPr lang="en-US" sz="1700" b="1" i="1" kern="1200" smtClean="0">
                                              <a:solidFill>
                                                <a:schemeClr val="dk1"/>
                                              </a:solidFill>
                                              <a:effectLst/>
                                              <a:latin typeface="Cambria Math" panose="02040503050406030204" pitchFamily="18" charset="0"/>
                                            </a:rPr>
                                          </m:ctrlPr>
                                        </m:dPr>
                                        <m:e>
                                          <m:r>
                                            <a:rPr lang="en-US" sz="1700" b="1" kern="1200" smtClean="0">
                                              <a:solidFill>
                                                <a:schemeClr val="dk1"/>
                                              </a:solidFill>
                                              <a:effectLst/>
                                              <a:latin typeface="Cambria Math" panose="02040503050406030204" pitchFamily="18" charset="0"/>
                                            </a:rPr>
                                            <m:t>𝒌</m:t>
                                          </m:r>
                                        </m:e>
                                      </m:d>
                                    </m:sup>
                                  </m:sSubSup>
                                </m:den>
                              </m:f>
                            </m:oMath>
                          </a14:m>
                          <a:endParaRPr lang="en-US" sz="1700" dirty="0"/>
                        </a:p>
                      </a:txBody>
                      <a:tcPr marL="65489" marR="65489" marT="32745" marB="32745">
                        <a:solidFill>
                          <a:schemeClr val="lt1">
                            <a:alpha val="20000"/>
                          </a:schemeClr>
                        </a:solidFill>
                      </a:tcPr>
                    </a:tc>
                    <a:extLst>
                      <a:ext uri="{0D108BD9-81ED-4DB2-BD59-A6C34878D82A}">
                        <a16:rowId xmlns:a16="http://schemas.microsoft.com/office/drawing/2014/main" val="3180877642"/>
                      </a:ext>
                    </a:extLst>
                  </a:tr>
                  <a:tr h="335286">
                    <a:tc>
                      <a:txBody>
                        <a:bodyPr/>
                        <a:lstStyle/>
                        <a:p>
                          <a:r>
                            <a:rPr lang="en-US" sz="1700" kern="1200" dirty="0">
                              <a:solidFill>
                                <a:schemeClr val="dk1"/>
                              </a:solidFill>
                              <a:effectLst/>
                            </a:rPr>
                            <a:t>11:            </a:t>
                          </a:r>
                          <a:r>
                            <a:rPr lang="en-US" sz="1700" b="1" kern="1200" dirty="0">
                              <a:solidFill>
                                <a:schemeClr val="dk1"/>
                              </a:solidFill>
                              <a:effectLst/>
                            </a:rPr>
                            <a:t>end</a:t>
                          </a:r>
                          <a:endParaRPr lang="en-US" sz="1700" dirty="0"/>
                        </a:p>
                      </a:txBody>
                      <a:tcPr marL="65489" marR="65489" marT="32745" marB="32745">
                        <a:solidFill>
                          <a:schemeClr val="bg1">
                            <a:lumMod val="65000"/>
                            <a:alpha val="20000"/>
                          </a:schemeClr>
                        </a:solidFill>
                      </a:tcPr>
                    </a:tc>
                    <a:extLst>
                      <a:ext uri="{0D108BD9-81ED-4DB2-BD59-A6C34878D82A}">
                        <a16:rowId xmlns:a16="http://schemas.microsoft.com/office/drawing/2014/main" val="229792564"/>
                      </a:ext>
                    </a:extLst>
                  </a:tr>
                  <a:tr h="335286">
                    <a:tc>
                      <a:txBody>
                        <a:bodyPr/>
                        <a:lstStyle/>
                        <a:p>
                          <a:r>
                            <a:rPr lang="en-US" sz="1700" kern="1200" dirty="0">
                              <a:solidFill>
                                <a:schemeClr val="dk1"/>
                              </a:solidFill>
                              <a:effectLst/>
                            </a:rPr>
                            <a:t>12:      </a:t>
                          </a:r>
                          <a:r>
                            <a:rPr lang="en-US" sz="1700" b="1" kern="1200" dirty="0">
                              <a:solidFill>
                                <a:schemeClr val="dk1"/>
                              </a:solidFill>
                              <a:effectLst/>
                            </a:rPr>
                            <a:t>end</a:t>
                          </a:r>
                          <a:endParaRPr lang="en-US" sz="1700" dirty="0"/>
                        </a:p>
                      </a:txBody>
                      <a:tcPr marL="65489" marR="65489" marT="32745" marB="32745">
                        <a:solidFill>
                          <a:schemeClr val="lt1">
                            <a:alpha val="20000"/>
                          </a:schemeClr>
                        </a:solidFill>
                      </a:tcPr>
                    </a:tc>
                    <a:extLst>
                      <a:ext uri="{0D108BD9-81ED-4DB2-BD59-A6C34878D82A}">
                        <a16:rowId xmlns:a16="http://schemas.microsoft.com/office/drawing/2014/main" val="1165604868"/>
                      </a:ext>
                    </a:extLst>
                  </a:tr>
                  <a:tr h="335286">
                    <a:tc>
                      <a:txBody>
                        <a:bodyPr/>
                        <a:lstStyle/>
                        <a:p>
                          <a:r>
                            <a:rPr lang="en-US" sz="1700" dirty="0"/>
                            <a:t>13:      </a:t>
                          </a:r>
                          <a:r>
                            <a:rPr lang="en-US" sz="1700" b="1" kern="1200" dirty="0">
                              <a:solidFill>
                                <a:schemeClr val="dk1"/>
                              </a:solidFill>
                              <a:effectLst/>
                            </a:rPr>
                            <a:t>For</a:t>
                          </a:r>
                          <a:r>
                            <a:rPr lang="en-US" sz="1700" dirty="0"/>
                            <a:t> all </a:t>
                          </a:r>
                          <a14:m>
                            <m:oMath xmlns:m="http://schemas.openxmlformats.org/officeDocument/2006/math">
                              <m:r>
                                <a:rPr lang="en-US" sz="1700" kern="1200" dirty="0" smtClean="0">
                                  <a:solidFill>
                                    <a:schemeClr val="dk1"/>
                                  </a:solidFill>
                                  <a:effectLst/>
                                  <a:latin typeface="Cambria Math" panose="02040503050406030204" pitchFamily="18" charset="0"/>
                                </a:rPr>
                                <m:t>𝑖</m:t>
                              </m:r>
                              <m:r>
                                <a:rPr lang="en-US" sz="1700" kern="1200" dirty="0" smtClean="0">
                                  <a:solidFill>
                                    <a:schemeClr val="dk1"/>
                                  </a:solidFill>
                                  <a:effectLst/>
                                  <a:latin typeface="Cambria Math" panose="02040503050406030204" pitchFamily="18" charset="0"/>
                                </a:rPr>
                                <m:t>, </m:t>
                              </m:r>
                              <m:r>
                                <a:rPr lang="en-US" sz="1700" kern="1200" dirty="0" smtClean="0">
                                  <a:solidFill>
                                    <a:schemeClr val="dk1"/>
                                  </a:solidFill>
                                  <a:effectLst/>
                                  <a:latin typeface="Cambria Math" panose="02040503050406030204" pitchFamily="18" charset="0"/>
                                </a:rPr>
                                <m:t>𝑗</m:t>
                              </m:r>
                              <m:r>
                                <a:rPr lang="en-US" sz="1700" kern="1200" dirty="0" smtClean="0">
                                  <a:solidFill>
                                    <a:schemeClr val="dk1"/>
                                  </a:solidFill>
                                  <a:effectLst/>
                                  <a:latin typeface="Cambria Math" panose="02040503050406030204" pitchFamily="18" charset="0"/>
                                </a:rPr>
                                <m:t>, </m:t>
                              </m:r>
                              <m:r>
                                <a:rPr lang="en-US" sz="1700" kern="1200" dirty="0" smtClean="0">
                                  <a:solidFill>
                                    <a:schemeClr val="dk1"/>
                                  </a:solidFill>
                                  <a:effectLst/>
                                  <a:latin typeface="Cambria Math" panose="02040503050406030204" pitchFamily="18" charset="0"/>
                                </a:rPr>
                                <m:t>𝑘</m:t>
                              </m:r>
                            </m:oMath>
                          </a14:m>
                          <a:r>
                            <a:rPr lang="en-US" sz="1700" kern="1200" dirty="0">
                              <a:solidFill>
                                <a:schemeClr val="dk1"/>
                              </a:solidFill>
                              <a:effectLst/>
                            </a:rPr>
                            <a:t> </a:t>
                          </a:r>
                          <a:r>
                            <a:rPr lang="en-US" sz="1700" b="1" kern="1200" dirty="0">
                              <a:solidFill>
                                <a:schemeClr val="dk1"/>
                              </a:solidFill>
                              <a:effectLst/>
                            </a:rPr>
                            <a:t>do</a:t>
                          </a:r>
                          <a:r>
                            <a:rPr lang="en-US" sz="1700" kern="1200" dirty="0">
                              <a:solidFill>
                                <a:schemeClr val="dk1"/>
                              </a:solidFill>
                              <a:effectLst/>
                            </a:rPr>
                            <a:t> </a:t>
                          </a:r>
                          <a:endParaRPr lang="en-US" sz="1700" b="1" kern="1200" dirty="0">
                            <a:solidFill>
                              <a:schemeClr val="dk1"/>
                            </a:solidFill>
                            <a:effectLst/>
                            <a:latin typeface="+mn-lt"/>
                            <a:ea typeface="+mn-ea"/>
                            <a:cs typeface="+mn-cs"/>
                          </a:endParaRPr>
                        </a:p>
                      </a:txBody>
                      <a:tcPr marL="65489" marR="65489" marT="32745" marB="32745">
                        <a:solidFill>
                          <a:schemeClr val="bg1">
                            <a:lumMod val="65000"/>
                            <a:alpha val="20000"/>
                          </a:schemeClr>
                        </a:solidFill>
                      </a:tcPr>
                    </a:tc>
                    <a:extLst>
                      <a:ext uri="{0D108BD9-81ED-4DB2-BD59-A6C34878D82A}">
                        <a16:rowId xmlns:a16="http://schemas.microsoft.com/office/drawing/2014/main" val="3678941910"/>
                      </a:ext>
                    </a:extLst>
                  </a:tr>
                  <a:tr h="578517">
                    <a:tc>
                      <a:txBody>
                        <a:bodyPr/>
                        <a:lstStyle/>
                        <a:p>
                          <a:r>
                            <a:rPr lang="en-US" sz="1700" kern="1200" dirty="0">
                              <a:solidFill>
                                <a:schemeClr val="dk1"/>
                              </a:solidFill>
                              <a:effectLst/>
                            </a:rPr>
                            <a:t>14:      </a:t>
                          </a:r>
                          <a:r>
                            <a:rPr lang="en-US" sz="1700" b="1" kern="1200" dirty="0">
                              <a:solidFill>
                                <a:schemeClr val="dk1"/>
                              </a:solidFill>
                              <a:effectLst/>
                            </a:rPr>
                            <a:t>     Update:</a:t>
                          </a:r>
                          <a14:m>
                            <m:oMath xmlns:m="http://schemas.openxmlformats.org/officeDocument/2006/math">
                              <m:r>
                                <a:rPr lang="en-US" sz="1700" b="0" kern="1200" smtClean="0">
                                  <a:solidFill>
                                    <a:schemeClr val="dk1"/>
                                  </a:solidFill>
                                  <a:effectLst/>
                                  <a:latin typeface="Cambria Math" panose="02040503050406030204" pitchFamily="18" charset="0"/>
                                </a:rPr>
                                <m:t> </m:t>
                              </m:r>
                              <m:sSubSup>
                                <m:sSubSupPr>
                                  <m:ctrlPr>
                                    <a:rPr lang="en-US" sz="1700" b="1" i="1" kern="1200" smtClean="0">
                                      <a:solidFill>
                                        <a:schemeClr val="dk1"/>
                                      </a:solidFill>
                                      <a:effectLst/>
                                      <a:latin typeface="Cambria Math" panose="02040503050406030204" pitchFamily="18" charset="0"/>
                                    </a:rPr>
                                  </m:ctrlPr>
                                </m:sSubSupPr>
                                <m:e>
                                  <m:r>
                                    <a:rPr lang="en-US" sz="1700" b="1" kern="1200" smtClean="0">
                                      <a:solidFill>
                                        <a:schemeClr val="dk1"/>
                                      </a:solidFill>
                                      <a:effectLst/>
                                      <a:latin typeface="Cambria Math" panose="02040503050406030204" pitchFamily="18" charset="0"/>
                                    </a:rPr>
                                    <m:t>𝒘</m:t>
                                  </m:r>
                                </m:e>
                                <m:sub>
                                  <m:r>
                                    <a:rPr lang="en-US" sz="1700" b="1" kern="1200" smtClean="0">
                                      <a:solidFill>
                                        <a:schemeClr val="dk1"/>
                                      </a:solidFill>
                                      <a:effectLst/>
                                      <a:latin typeface="Cambria Math" panose="02040503050406030204" pitchFamily="18" charset="0"/>
                                    </a:rPr>
                                    <m:t>𝒊</m:t>
                                  </m:r>
                                  <m:r>
                                    <a:rPr lang="en-US" sz="1700" b="1" kern="1200" smtClean="0">
                                      <a:solidFill>
                                        <a:schemeClr val="dk1"/>
                                      </a:solidFill>
                                      <a:effectLst/>
                                      <a:latin typeface="Cambria Math" panose="02040503050406030204" pitchFamily="18" charset="0"/>
                                    </a:rPr>
                                    <m:t>,</m:t>
                                  </m:r>
                                  <m:r>
                                    <a:rPr lang="en-US" sz="1700" b="1" kern="1200" smtClean="0">
                                      <a:solidFill>
                                        <a:schemeClr val="dk1"/>
                                      </a:solidFill>
                                      <a:effectLst/>
                                      <a:latin typeface="Cambria Math" panose="02040503050406030204" pitchFamily="18" charset="0"/>
                                    </a:rPr>
                                    <m:t>𝒋</m:t>
                                  </m:r>
                                </m:sub>
                                <m:sup>
                                  <m:d>
                                    <m:dPr>
                                      <m:ctrlPr>
                                        <a:rPr lang="en-US" sz="1700" b="1" i="1" kern="1200" smtClean="0">
                                          <a:solidFill>
                                            <a:schemeClr val="dk1"/>
                                          </a:solidFill>
                                          <a:effectLst/>
                                          <a:latin typeface="Cambria Math" panose="02040503050406030204" pitchFamily="18" charset="0"/>
                                        </a:rPr>
                                      </m:ctrlPr>
                                    </m:dPr>
                                    <m:e>
                                      <m:r>
                                        <a:rPr lang="en-US" sz="1700" b="1" kern="1200" smtClean="0">
                                          <a:solidFill>
                                            <a:schemeClr val="dk1"/>
                                          </a:solidFill>
                                          <a:effectLst/>
                                          <a:latin typeface="Cambria Math" panose="02040503050406030204" pitchFamily="18" charset="0"/>
                                        </a:rPr>
                                        <m:t>𝒌</m:t>
                                      </m:r>
                                    </m:e>
                                  </m:d>
                                </m:sup>
                              </m:sSubSup>
                              <m:r>
                                <a:rPr lang="en-US" sz="1700" b="1" kern="1200" smtClean="0">
                                  <a:solidFill>
                                    <a:schemeClr val="dk1"/>
                                  </a:solidFill>
                                  <a:effectLst/>
                                  <a:latin typeface="Cambria Math" panose="02040503050406030204" pitchFamily="18" charset="0"/>
                                </a:rPr>
                                <m:t>=</m:t>
                              </m:r>
                              <m:sSubSup>
                                <m:sSubSupPr>
                                  <m:ctrlPr>
                                    <a:rPr lang="en-US" sz="1700" b="1" i="1" kern="1200" smtClean="0">
                                      <a:solidFill>
                                        <a:schemeClr val="dk1"/>
                                      </a:solidFill>
                                      <a:effectLst/>
                                      <a:latin typeface="Cambria Math" panose="02040503050406030204" pitchFamily="18" charset="0"/>
                                    </a:rPr>
                                  </m:ctrlPr>
                                </m:sSubSupPr>
                                <m:e>
                                  <m:r>
                                    <a:rPr lang="en-US" sz="1700" b="1" kern="1200" smtClean="0">
                                      <a:solidFill>
                                        <a:schemeClr val="dk1"/>
                                      </a:solidFill>
                                      <a:effectLst/>
                                      <a:latin typeface="Cambria Math" panose="02040503050406030204" pitchFamily="18" charset="0"/>
                                    </a:rPr>
                                    <m:t>𝒘</m:t>
                                  </m:r>
                                </m:e>
                                <m:sub>
                                  <m:r>
                                    <a:rPr lang="en-US" sz="1700" b="1" kern="1200" smtClean="0">
                                      <a:solidFill>
                                        <a:schemeClr val="dk1"/>
                                      </a:solidFill>
                                      <a:effectLst/>
                                      <a:latin typeface="Cambria Math" panose="02040503050406030204" pitchFamily="18" charset="0"/>
                                    </a:rPr>
                                    <m:t>𝒊</m:t>
                                  </m:r>
                                  <m:r>
                                    <a:rPr lang="en-US" sz="1700" b="1" kern="1200" smtClean="0">
                                      <a:solidFill>
                                        <a:schemeClr val="dk1"/>
                                      </a:solidFill>
                                      <a:effectLst/>
                                      <a:latin typeface="Cambria Math" panose="02040503050406030204" pitchFamily="18" charset="0"/>
                                    </a:rPr>
                                    <m:t>,</m:t>
                                  </m:r>
                                  <m:r>
                                    <a:rPr lang="en-US" sz="1700" b="1" kern="1200" smtClean="0">
                                      <a:solidFill>
                                        <a:schemeClr val="dk1"/>
                                      </a:solidFill>
                                      <a:effectLst/>
                                      <a:latin typeface="Cambria Math" panose="02040503050406030204" pitchFamily="18" charset="0"/>
                                    </a:rPr>
                                    <m:t>𝒋</m:t>
                                  </m:r>
                                </m:sub>
                                <m:sup>
                                  <m:d>
                                    <m:dPr>
                                      <m:ctrlPr>
                                        <a:rPr lang="en-US" sz="1700" b="1" i="1" kern="1200" smtClean="0">
                                          <a:solidFill>
                                            <a:schemeClr val="dk1"/>
                                          </a:solidFill>
                                          <a:effectLst/>
                                          <a:latin typeface="Cambria Math" panose="02040503050406030204" pitchFamily="18" charset="0"/>
                                        </a:rPr>
                                      </m:ctrlPr>
                                    </m:dPr>
                                    <m:e>
                                      <m:r>
                                        <a:rPr lang="en-US" sz="1700" b="1" kern="1200" smtClean="0">
                                          <a:solidFill>
                                            <a:schemeClr val="dk1"/>
                                          </a:solidFill>
                                          <a:effectLst/>
                                          <a:latin typeface="Cambria Math" panose="02040503050406030204" pitchFamily="18" charset="0"/>
                                        </a:rPr>
                                        <m:t>𝒌</m:t>
                                      </m:r>
                                    </m:e>
                                  </m:d>
                                </m:sup>
                              </m:sSubSup>
                              <m:r>
                                <a:rPr lang="en-US" sz="1700" b="1" kern="1200" smtClean="0">
                                  <a:solidFill>
                                    <a:schemeClr val="dk1"/>
                                  </a:solidFill>
                                  <a:effectLst/>
                                  <a:latin typeface="Cambria Math" panose="02040503050406030204" pitchFamily="18" charset="0"/>
                                </a:rPr>
                                <m:t>−</m:t>
                              </m:r>
                              <m:f>
                                <m:fPr>
                                  <m:ctrlPr>
                                    <a:rPr lang="en-US" sz="1700" b="1" i="1" kern="1200" smtClean="0">
                                      <a:solidFill>
                                        <a:schemeClr val="dk1"/>
                                      </a:solidFill>
                                      <a:effectLst/>
                                      <a:latin typeface="Cambria Math" panose="02040503050406030204" pitchFamily="18" charset="0"/>
                                    </a:rPr>
                                  </m:ctrlPr>
                                </m:fPr>
                                <m:num>
                                  <m:r>
                                    <a:rPr lang="en-US" sz="1700" b="1" kern="1200" smtClean="0">
                                      <a:solidFill>
                                        <a:schemeClr val="dk1"/>
                                      </a:solidFill>
                                      <a:effectLst/>
                                      <a:latin typeface="Cambria Math" panose="02040503050406030204" pitchFamily="18" charset="0"/>
                                    </a:rPr>
                                    <m:t>𝜼</m:t>
                                  </m:r>
                                </m:num>
                                <m:den>
                                  <m:r>
                                    <a:rPr lang="en-US" sz="1700" b="1" kern="1200" smtClean="0">
                                      <a:solidFill>
                                        <a:schemeClr val="dk1"/>
                                      </a:solidFill>
                                      <a:effectLst/>
                                      <a:latin typeface="Cambria Math" panose="02040503050406030204" pitchFamily="18" charset="0"/>
                                    </a:rPr>
                                    <m:t>𝑻</m:t>
                                  </m:r>
                                </m:den>
                              </m:f>
                              <m:f>
                                <m:fPr>
                                  <m:ctrlPr>
                                    <a:rPr lang="en-US" sz="1700" b="1" i="1" kern="1200" smtClean="0">
                                      <a:solidFill>
                                        <a:schemeClr val="dk1"/>
                                      </a:solidFill>
                                      <a:effectLst/>
                                      <a:latin typeface="Cambria Math" panose="02040503050406030204" pitchFamily="18" charset="0"/>
                                    </a:rPr>
                                  </m:ctrlPr>
                                </m:fPr>
                                <m:num>
                                  <m:r>
                                    <a:rPr lang="en-US" sz="1700" b="1" kern="1200" smtClean="0">
                                      <a:solidFill>
                                        <a:schemeClr val="dk1"/>
                                      </a:solidFill>
                                      <a:effectLst/>
                                      <a:latin typeface="Cambria Math" panose="02040503050406030204" pitchFamily="18" charset="0"/>
                                    </a:rPr>
                                    <m:t>𝝏</m:t>
                                  </m:r>
                                  <m:r>
                                    <a:rPr lang="en-US" sz="1700" b="1" i="1" kern="1200" smtClean="0">
                                      <a:solidFill>
                                        <a:schemeClr val="dk1"/>
                                      </a:solidFill>
                                      <a:effectLst/>
                                      <a:latin typeface="Cambria Math" panose="02040503050406030204" pitchFamily="18" charset="0"/>
                                    </a:rPr>
                                    <m:t>𝑬𝒓𝒓</m:t>
                                  </m:r>
                                </m:num>
                                <m:den>
                                  <m:r>
                                    <a:rPr lang="en-US" sz="1700" b="1" kern="1200" smtClean="0">
                                      <a:solidFill>
                                        <a:schemeClr val="dk1"/>
                                      </a:solidFill>
                                      <a:effectLst/>
                                      <a:latin typeface="Cambria Math" panose="02040503050406030204" pitchFamily="18" charset="0"/>
                                    </a:rPr>
                                    <m:t>𝝏</m:t>
                                  </m:r>
                                  <m:sSubSup>
                                    <m:sSubSupPr>
                                      <m:ctrlPr>
                                        <a:rPr lang="en-US" sz="1700" b="1" i="1" kern="1200" smtClean="0">
                                          <a:solidFill>
                                            <a:schemeClr val="dk1"/>
                                          </a:solidFill>
                                          <a:effectLst/>
                                          <a:latin typeface="Cambria Math" panose="02040503050406030204" pitchFamily="18" charset="0"/>
                                        </a:rPr>
                                      </m:ctrlPr>
                                    </m:sSubSupPr>
                                    <m:e>
                                      <m:r>
                                        <a:rPr lang="en-US" sz="1700" b="1" kern="1200" smtClean="0">
                                          <a:solidFill>
                                            <a:schemeClr val="dk1"/>
                                          </a:solidFill>
                                          <a:effectLst/>
                                          <a:latin typeface="Cambria Math" panose="02040503050406030204" pitchFamily="18" charset="0"/>
                                        </a:rPr>
                                        <m:t>𝒘</m:t>
                                      </m:r>
                                    </m:e>
                                    <m:sub>
                                      <m:r>
                                        <a:rPr lang="en-US" sz="1700" b="1" kern="1200" smtClean="0">
                                          <a:solidFill>
                                            <a:schemeClr val="dk1"/>
                                          </a:solidFill>
                                          <a:effectLst/>
                                          <a:latin typeface="Cambria Math" panose="02040503050406030204" pitchFamily="18" charset="0"/>
                                        </a:rPr>
                                        <m:t>𝒊</m:t>
                                      </m:r>
                                      <m:r>
                                        <a:rPr lang="en-US" sz="1700" b="1" kern="1200" smtClean="0">
                                          <a:solidFill>
                                            <a:schemeClr val="dk1"/>
                                          </a:solidFill>
                                          <a:effectLst/>
                                          <a:latin typeface="Cambria Math" panose="02040503050406030204" pitchFamily="18" charset="0"/>
                                        </a:rPr>
                                        <m:t>,</m:t>
                                      </m:r>
                                      <m:r>
                                        <a:rPr lang="en-US" sz="1700" b="1" kern="1200" smtClean="0">
                                          <a:solidFill>
                                            <a:schemeClr val="dk1"/>
                                          </a:solidFill>
                                          <a:effectLst/>
                                          <a:latin typeface="Cambria Math" panose="02040503050406030204" pitchFamily="18" charset="0"/>
                                        </a:rPr>
                                        <m:t>𝒋</m:t>
                                      </m:r>
                                    </m:sub>
                                    <m:sup>
                                      <m:d>
                                        <m:dPr>
                                          <m:ctrlPr>
                                            <a:rPr lang="en-US" sz="1700" b="1" i="1" kern="1200" smtClean="0">
                                              <a:solidFill>
                                                <a:schemeClr val="dk1"/>
                                              </a:solidFill>
                                              <a:effectLst/>
                                              <a:latin typeface="Cambria Math" panose="02040503050406030204" pitchFamily="18" charset="0"/>
                                            </a:rPr>
                                          </m:ctrlPr>
                                        </m:dPr>
                                        <m:e>
                                          <m:r>
                                            <a:rPr lang="en-US" sz="1700" b="1" kern="1200" smtClean="0">
                                              <a:solidFill>
                                                <a:schemeClr val="dk1"/>
                                              </a:solidFill>
                                              <a:effectLst/>
                                              <a:latin typeface="Cambria Math" panose="02040503050406030204" pitchFamily="18" charset="0"/>
                                            </a:rPr>
                                            <m:t>𝒌</m:t>
                                          </m:r>
                                        </m:e>
                                      </m:d>
                                    </m:sup>
                                  </m:sSubSup>
                                </m:den>
                              </m:f>
                            </m:oMath>
                          </a14:m>
                          <a:endParaRPr lang="en-US" sz="1700" b="1" kern="1200" dirty="0">
                            <a:solidFill>
                              <a:schemeClr val="dk1"/>
                            </a:solidFill>
                            <a:effectLst/>
                            <a:latin typeface="+mn-lt"/>
                            <a:ea typeface="+mn-ea"/>
                            <a:cs typeface="+mn-cs"/>
                          </a:endParaRPr>
                        </a:p>
                      </a:txBody>
                      <a:tcPr marL="65489" marR="65489" marT="32745" marB="32745">
                        <a:noFill/>
                      </a:tcPr>
                    </a:tc>
                    <a:extLst>
                      <a:ext uri="{0D108BD9-81ED-4DB2-BD59-A6C34878D82A}">
                        <a16:rowId xmlns:a16="http://schemas.microsoft.com/office/drawing/2014/main" val="2568448254"/>
                      </a:ext>
                    </a:extLst>
                  </a:tr>
                  <a:tr h="335286">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US" sz="1700" kern="1200" dirty="0">
                              <a:solidFill>
                                <a:schemeClr val="dk1"/>
                              </a:solidFill>
                              <a:effectLst/>
                            </a:rPr>
                            <a:t>15:       </a:t>
                          </a:r>
                          <a:r>
                            <a:rPr lang="en-US" sz="1700" b="1" kern="1200" dirty="0">
                              <a:solidFill>
                                <a:schemeClr val="dk1"/>
                              </a:solidFill>
                              <a:effectLst/>
                            </a:rPr>
                            <a:t>end</a:t>
                          </a:r>
                          <a:endParaRPr lang="en-US" sz="1700" b="1" kern="1200" dirty="0">
                            <a:solidFill>
                              <a:schemeClr val="dk1"/>
                            </a:solidFill>
                            <a:effectLst/>
                            <a:latin typeface="+mn-lt"/>
                            <a:ea typeface="+mn-ea"/>
                            <a:cs typeface="+mn-cs"/>
                          </a:endParaRPr>
                        </a:p>
                      </a:txBody>
                      <a:tcPr marL="65489" marR="65489" marT="32745" marB="32745">
                        <a:solidFill>
                          <a:schemeClr val="bg1">
                            <a:lumMod val="65000"/>
                            <a:alpha val="20000"/>
                          </a:schemeClr>
                        </a:solidFill>
                      </a:tcPr>
                    </a:tc>
                    <a:extLst>
                      <a:ext uri="{0D108BD9-81ED-4DB2-BD59-A6C34878D82A}">
                        <a16:rowId xmlns:a16="http://schemas.microsoft.com/office/drawing/2014/main" val="4179793694"/>
                      </a:ext>
                    </a:extLst>
                  </a:tr>
                  <a:tr h="335286">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US" sz="1700" kern="1200" dirty="0">
                              <a:solidFill>
                                <a:schemeClr val="dk1"/>
                              </a:solidFill>
                              <a:effectLst/>
                            </a:rPr>
                            <a:t>16:  </a:t>
                          </a:r>
                          <a:r>
                            <a:rPr lang="en-US" sz="1700" b="1" kern="1200" dirty="0">
                              <a:solidFill>
                                <a:schemeClr val="dk1"/>
                              </a:solidFill>
                              <a:effectLst/>
                            </a:rPr>
                            <a:t>Until</a:t>
                          </a:r>
                          <a:r>
                            <a:rPr lang="en-US" sz="1700" kern="1200" dirty="0">
                              <a:solidFill>
                                <a:schemeClr val="dk1"/>
                              </a:solidFill>
                              <a:effectLst/>
                            </a:rPr>
                            <a:t> </a:t>
                          </a:r>
                          <a14:m>
                            <m:oMath xmlns:m="http://schemas.openxmlformats.org/officeDocument/2006/math">
                              <m:r>
                                <a:rPr lang="en-US" sz="1700" kern="1200" dirty="0" smtClean="0">
                                  <a:solidFill>
                                    <a:schemeClr val="dk1"/>
                                  </a:solidFill>
                                  <a:effectLst/>
                                  <a:latin typeface="Cambria Math" panose="02040503050406030204" pitchFamily="18" charset="0"/>
                                </a:rPr>
                                <m:t>𝐸𝑟𝑟</m:t>
                              </m:r>
                            </m:oMath>
                          </a14:m>
                          <a:r>
                            <a:rPr lang="en-US" sz="1700" kern="1200" dirty="0">
                              <a:solidFill>
                                <a:schemeClr val="dk1"/>
                              </a:solidFill>
                              <a:effectLst/>
                            </a:rPr>
                            <a:t> has </a:t>
                          </a:r>
                          <a:r>
                            <a:rPr lang="en-US" sz="1700" b="1" kern="1200" dirty="0">
                              <a:solidFill>
                                <a:srgbClr val="0000FF"/>
                              </a:solidFill>
                              <a:effectLst/>
                            </a:rPr>
                            <a:t>converged</a:t>
                          </a:r>
                          <a:r>
                            <a:rPr lang="en-US" sz="1700" kern="1200" dirty="0">
                              <a:solidFill>
                                <a:schemeClr val="dk1"/>
                              </a:solidFill>
                              <a:effectLst/>
                            </a:rPr>
                            <a:t>      </a:t>
                          </a:r>
                          <a:endParaRPr lang="en-US" sz="1700" b="1" kern="1200" dirty="0">
                            <a:solidFill>
                              <a:schemeClr val="dk1"/>
                            </a:solidFill>
                            <a:effectLst/>
                            <a:latin typeface="+mn-lt"/>
                            <a:ea typeface="+mn-ea"/>
                            <a:cs typeface="+mn-cs"/>
                          </a:endParaRPr>
                        </a:p>
                      </a:txBody>
                      <a:tcPr marL="65489" marR="65489" marT="32745" marB="32745">
                        <a:solidFill>
                          <a:schemeClr val="lt1">
                            <a:alpha val="20000"/>
                          </a:schemeClr>
                        </a:solidFill>
                      </a:tcPr>
                    </a:tc>
                    <a:extLst>
                      <a:ext uri="{0D108BD9-81ED-4DB2-BD59-A6C34878D82A}">
                        <a16:rowId xmlns:a16="http://schemas.microsoft.com/office/drawing/2014/main" val="4153558029"/>
                      </a:ext>
                    </a:extLst>
                  </a:tr>
                </a:tbl>
              </a:graphicData>
            </a:graphic>
          </p:graphicFrame>
        </mc:Choice>
        <mc:Fallback xmlns="">
          <p:graphicFrame>
            <p:nvGraphicFramePr>
              <p:cNvPr id="10" name="Table 7">
                <a:extLst>
                  <a:ext uri="{FF2B5EF4-FFF2-40B4-BE49-F238E27FC236}">
                    <a16:creationId xmlns:a16="http://schemas.microsoft.com/office/drawing/2014/main" id="{355262A7-CCA5-B4B5-F605-0FD25C618E8B}"/>
                  </a:ext>
                </a:extLst>
              </p:cNvPr>
              <p:cNvGraphicFramePr>
                <a:graphicFrameLocks/>
              </p:cNvGraphicFramePr>
              <p:nvPr>
                <p:extLst>
                  <p:ext uri="{D42A27DB-BD31-4B8C-83A1-F6EECF244321}">
                    <p14:modId xmlns:p14="http://schemas.microsoft.com/office/powerpoint/2010/main" val="3129676043"/>
                  </p:ext>
                </p:extLst>
              </p:nvPr>
            </p:nvGraphicFramePr>
            <p:xfrm>
              <a:off x="3135086" y="28485"/>
              <a:ext cx="5020772" cy="6802881"/>
            </p:xfrm>
            <a:graphic>
              <a:graphicData uri="http://schemas.openxmlformats.org/drawingml/2006/table">
                <a:tbl>
                  <a:tblPr firstRow="1" bandRow="1">
                    <a:tableStyleId>{6E25E649-3F16-4E02-A733-19D2CDBF48F0}</a:tableStyleId>
                  </a:tblPr>
                  <a:tblGrid>
                    <a:gridCol w="5020772">
                      <a:extLst>
                        <a:ext uri="{9D8B030D-6E8A-4147-A177-3AD203B41FA5}">
                          <a16:colId xmlns:a16="http://schemas.microsoft.com/office/drawing/2014/main" val="1078770622"/>
                        </a:ext>
                      </a:extLst>
                    </a:gridCol>
                  </a:tblGrid>
                  <a:tr h="360688">
                    <a:tc>
                      <a:txBody>
                        <a:bodyPr/>
                        <a:lstStyle/>
                        <a:p>
                          <a:endParaRPr lang="en-US"/>
                        </a:p>
                      </a:txBody>
                      <a:tcPr marL="65489" marR="65489" marT="32745" marB="32745">
                        <a:blipFill>
                          <a:blip r:embed="rId2"/>
                          <a:stretch>
                            <a:fillRect t="-8475" r="-243" b="-1816949"/>
                          </a:stretch>
                        </a:blipFill>
                      </a:tcPr>
                    </a:tc>
                    <a:extLst>
                      <a:ext uri="{0D108BD9-81ED-4DB2-BD59-A6C34878D82A}">
                        <a16:rowId xmlns:a16="http://schemas.microsoft.com/office/drawing/2014/main" val="3786916785"/>
                      </a:ext>
                    </a:extLst>
                  </a:tr>
                  <a:tr h="437104">
                    <a:tc>
                      <a:txBody>
                        <a:bodyPr/>
                        <a:lstStyle/>
                        <a:p>
                          <a:endParaRPr lang="en-US"/>
                        </a:p>
                      </a:txBody>
                      <a:tcPr marL="65489" marR="65489" marT="32745" marB="32745">
                        <a:blipFill>
                          <a:blip r:embed="rId2"/>
                          <a:stretch>
                            <a:fillRect t="-88889" r="-243" b="-1388889"/>
                          </a:stretch>
                        </a:blipFill>
                      </a:tcPr>
                    </a:tc>
                    <a:extLst>
                      <a:ext uri="{0D108BD9-81ED-4DB2-BD59-A6C34878D82A}">
                        <a16:rowId xmlns:a16="http://schemas.microsoft.com/office/drawing/2014/main" val="3208792192"/>
                      </a:ext>
                    </a:extLst>
                  </a:tr>
                  <a:tr h="324570">
                    <a:tc>
                      <a:txBody>
                        <a:bodyPr/>
                        <a:lstStyle/>
                        <a:p>
                          <a:r>
                            <a:rPr lang="en-US" sz="1700" dirty="0"/>
                            <a:t>2  :  </a:t>
                          </a:r>
                          <a:r>
                            <a:rPr lang="en-US" sz="1700" b="1" kern="1200" dirty="0">
                              <a:solidFill>
                                <a:schemeClr val="dk1"/>
                              </a:solidFill>
                              <a:effectLst/>
                            </a:rPr>
                            <a:t>Repeat</a:t>
                          </a:r>
                          <a:endParaRPr lang="en-US" sz="1700" b="1" kern="1200" dirty="0">
                            <a:solidFill>
                              <a:schemeClr val="dk1"/>
                            </a:solidFill>
                            <a:effectLst/>
                            <a:latin typeface="+mn-lt"/>
                            <a:ea typeface="+mn-ea"/>
                            <a:cs typeface="+mn-cs"/>
                          </a:endParaRPr>
                        </a:p>
                      </a:txBody>
                      <a:tcPr marL="65489" marR="65489" marT="32745" marB="32745">
                        <a:solidFill>
                          <a:schemeClr val="lt1">
                            <a:alpha val="20000"/>
                          </a:schemeClr>
                        </a:solidFill>
                      </a:tcPr>
                    </a:tc>
                    <a:extLst>
                      <a:ext uri="{0D108BD9-81ED-4DB2-BD59-A6C34878D82A}">
                        <a16:rowId xmlns:a16="http://schemas.microsoft.com/office/drawing/2014/main" val="1421913310"/>
                      </a:ext>
                    </a:extLst>
                  </a:tr>
                  <a:tr h="335286">
                    <a:tc>
                      <a:txBody>
                        <a:bodyPr/>
                        <a:lstStyle/>
                        <a:p>
                          <a:endParaRPr lang="en-US"/>
                        </a:p>
                      </a:txBody>
                      <a:tcPr marL="65489" marR="65489" marT="32745" marB="32745">
                        <a:blipFill>
                          <a:blip r:embed="rId2"/>
                          <a:stretch>
                            <a:fillRect t="-343636" r="-243" b="-1621818"/>
                          </a:stretch>
                        </a:blipFill>
                      </a:tcPr>
                    </a:tc>
                    <a:extLst>
                      <a:ext uri="{0D108BD9-81ED-4DB2-BD59-A6C34878D82A}">
                        <a16:rowId xmlns:a16="http://schemas.microsoft.com/office/drawing/2014/main" val="2163460322"/>
                      </a:ext>
                    </a:extLst>
                  </a:tr>
                  <a:tr h="577020">
                    <a:tc>
                      <a:txBody>
                        <a:bodyPr/>
                        <a:lstStyle/>
                        <a:p>
                          <a:endParaRPr lang="en-US"/>
                        </a:p>
                      </a:txBody>
                      <a:tcPr marL="65489" marR="65489" marT="32745" marB="32745">
                        <a:blipFill>
                          <a:blip r:embed="rId2"/>
                          <a:stretch>
                            <a:fillRect t="-256842" r="-243" b="-838947"/>
                          </a:stretch>
                        </a:blipFill>
                      </a:tcPr>
                    </a:tc>
                    <a:extLst>
                      <a:ext uri="{0D108BD9-81ED-4DB2-BD59-A6C34878D82A}">
                        <a16:rowId xmlns:a16="http://schemas.microsoft.com/office/drawing/2014/main" val="1957930401"/>
                      </a:ext>
                    </a:extLst>
                  </a:tr>
                  <a:tr h="335286">
                    <a:tc>
                      <a:txBody>
                        <a:bodyPr/>
                        <a:lstStyle/>
                        <a:p>
                          <a:endParaRPr lang="en-US"/>
                        </a:p>
                      </a:txBody>
                      <a:tcPr marL="65489" marR="65489" marT="32745" marB="32745">
                        <a:blipFill>
                          <a:blip r:embed="rId2"/>
                          <a:stretch>
                            <a:fillRect t="-616364" r="-243" b="-1349091"/>
                          </a:stretch>
                        </a:blipFill>
                      </a:tcPr>
                    </a:tc>
                    <a:extLst>
                      <a:ext uri="{0D108BD9-81ED-4DB2-BD59-A6C34878D82A}">
                        <a16:rowId xmlns:a16="http://schemas.microsoft.com/office/drawing/2014/main" val="1835158324"/>
                      </a:ext>
                    </a:extLst>
                  </a:tr>
                  <a:tr h="335286">
                    <a:tc>
                      <a:txBody>
                        <a:bodyPr/>
                        <a:lstStyle/>
                        <a:p>
                          <a:endParaRPr lang="en-US"/>
                        </a:p>
                      </a:txBody>
                      <a:tcPr marL="65489" marR="65489" marT="32745" marB="32745">
                        <a:blipFill>
                          <a:blip r:embed="rId2"/>
                          <a:stretch>
                            <a:fillRect t="-716364" r="-243" b="-1249091"/>
                          </a:stretch>
                        </a:blipFill>
                      </a:tcPr>
                    </a:tc>
                    <a:extLst>
                      <a:ext uri="{0D108BD9-81ED-4DB2-BD59-A6C34878D82A}">
                        <a16:rowId xmlns:a16="http://schemas.microsoft.com/office/drawing/2014/main" val="2381635388"/>
                      </a:ext>
                    </a:extLst>
                  </a:tr>
                  <a:tr h="335286">
                    <a:tc>
                      <a:txBody>
                        <a:bodyPr/>
                        <a:lstStyle/>
                        <a:p>
                          <a:endParaRPr lang="en-US"/>
                        </a:p>
                      </a:txBody>
                      <a:tcPr marL="65489" marR="65489" marT="32745" marB="32745">
                        <a:blipFill>
                          <a:blip r:embed="rId2"/>
                          <a:stretch>
                            <a:fillRect t="-816364" r="-243" b="-1149091"/>
                          </a:stretch>
                        </a:blipFill>
                      </a:tcPr>
                    </a:tc>
                    <a:extLst>
                      <a:ext uri="{0D108BD9-81ED-4DB2-BD59-A6C34878D82A}">
                        <a16:rowId xmlns:a16="http://schemas.microsoft.com/office/drawing/2014/main" val="2255034239"/>
                      </a:ext>
                    </a:extLst>
                  </a:tr>
                  <a:tr h="335286">
                    <a:tc>
                      <a:txBody>
                        <a:bodyPr/>
                        <a:lstStyle/>
                        <a:p>
                          <a:endParaRPr lang="en-US"/>
                        </a:p>
                      </a:txBody>
                      <a:tcPr marL="65489" marR="65489" marT="32745" marB="32745">
                        <a:blipFill>
                          <a:blip r:embed="rId2"/>
                          <a:stretch>
                            <a:fillRect t="-916364" r="-243" b="-1049091"/>
                          </a:stretch>
                        </a:blipFill>
                      </a:tcPr>
                    </a:tc>
                    <a:extLst>
                      <a:ext uri="{0D108BD9-81ED-4DB2-BD59-A6C34878D82A}">
                        <a16:rowId xmlns:a16="http://schemas.microsoft.com/office/drawing/2014/main" val="3834915012"/>
                      </a:ext>
                    </a:extLst>
                  </a:tr>
                  <a:tr h="586061">
                    <a:tc>
                      <a:txBody>
                        <a:bodyPr/>
                        <a:lstStyle/>
                        <a:p>
                          <a:endParaRPr lang="en-US"/>
                        </a:p>
                      </a:txBody>
                      <a:tcPr marL="65489" marR="65489" marT="32745" marB="32745">
                        <a:blipFill>
                          <a:blip r:embed="rId2"/>
                          <a:stretch>
                            <a:fillRect t="-576289" r="-243" b="-494845"/>
                          </a:stretch>
                        </a:blipFill>
                      </a:tcPr>
                    </a:tc>
                    <a:extLst>
                      <a:ext uri="{0D108BD9-81ED-4DB2-BD59-A6C34878D82A}">
                        <a16:rowId xmlns:a16="http://schemas.microsoft.com/office/drawing/2014/main" val="290938445"/>
                      </a:ext>
                    </a:extLst>
                  </a:tr>
                  <a:tr h="586061">
                    <a:tc>
                      <a:txBody>
                        <a:bodyPr/>
                        <a:lstStyle/>
                        <a:p>
                          <a:endParaRPr lang="en-US"/>
                        </a:p>
                      </a:txBody>
                      <a:tcPr marL="65489" marR="65489" marT="32745" marB="32745">
                        <a:blipFill>
                          <a:blip r:embed="rId2"/>
                          <a:stretch>
                            <a:fillRect t="-683333" r="-243" b="-400000"/>
                          </a:stretch>
                        </a:blipFill>
                      </a:tcPr>
                    </a:tc>
                    <a:extLst>
                      <a:ext uri="{0D108BD9-81ED-4DB2-BD59-A6C34878D82A}">
                        <a16:rowId xmlns:a16="http://schemas.microsoft.com/office/drawing/2014/main" val="3180877642"/>
                      </a:ext>
                    </a:extLst>
                  </a:tr>
                  <a:tr h="335286">
                    <a:tc>
                      <a:txBody>
                        <a:bodyPr/>
                        <a:lstStyle/>
                        <a:p>
                          <a:r>
                            <a:rPr lang="en-US" sz="1700" kern="1200" dirty="0">
                              <a:solidFill>
                                <a:schemeClr val="dk1"/>
                              </a:solidFill>
                              <a:effectLst/>
                            </a:rPr>
                            <a:t>11:            </a:t>
                          </a:r>
                          <a:r>
                            <a:rPr lang="en-US" sz="1700" b="1" kern="1200" dirty="0">
                              <a:solidFill>
                                <a:schemeClr val="dk1"/>
                              </a:solidFill>
                              <a:effectLst/>
                            </a:rPr>
                            <a:t>end</a:t>
                          </a:r>
                          <a:endParaRPr lang="en-US" sz="1700" dirty="0"/>
                        </a:p>
                      </a:txBody>
                      <a:tcPr marL="65489" marR="65489" marT="32745" marB="32745">
                        <a:solidFill>
                          <a:schemeClr val="bg1">
                            <a:lumMod val="65000"/>
                            <a:alpha val="20000"/>
                          </a:schemeClr>
                        </a:solidFill>
                      </a:tcPr>
                    </a:tc>
                    <a:extLst>
                      <a:ext uri="{0D108BD9-81ED-4DB2-BD59-A6C34878D82A}">
                        <a16:rowId xmlns:a16="http://schemas.microsoft.com/office/drawing/2014/main" val="229792564"/>
                      </a:ext>
                    </a:extLst>
                  </a:tr>
                  <a:tr h="335286">
                    <a:tc>
                      <a:txBody>
                        <a:bodyPr/>
                        <a:lstStyle/>
                        <a:p>
                          <a:r>
                            <a:rPr lang="en-US" sz="1700" kern="1200" dirty="0">
                              <a:solidFill>
                                <a:schemeClr val="dk1"/>
                              </a:solidFill>
                              <a:effectLst/>
                            </a:rPr>
                            <a:t>12:      </a:t>
                          </a:r>
                          <a:r>
                            <a:rPr lang="en-US" sz="1700" b="1" kern="1200" dirty="0">
                              <a:solidFill>
                                <a:schemeClr val="dk1"/>
                              </a:solidFill>
                              <a:effectLst/>
                            </a:rPr>
                            <a:t>end</a:t>
                          </a:r>
                          <a:endParaRPr lang="en-US" sz="1700" dirty="0"/>
                        </a:p>
                      </a:txBody>
                      <a:tcPr marL="65489" marR="65489" marT="32745" marB="32745">
                        <a:solidFill>
                          <a:schemeClr val="lt1">
                            <a:alpha val="20000"/>
                          </a:schemeClr>
                        </a:solidFill>
                      </a:tcPr>
                    </a:tc>
                    <a:extLst>
                      <a:ext uri="{0D108BD9-81ED-4DB2-BD59-A6C34878D82A}">
                        <a16:rowId xmlns:a16="http://schemas.microsoft.com/office/drawing/2014/main" val="1165604868"/>
                      </a:ext>
                    </a:extLst>
                  </a:tr>
                  <a:tr h="335286">
                    <a:tc>
                      <a:txBody>
                        <a:bodyPr/>
                        <a:lstStyle/>
                        <a:p>
                          <a:endParaRPr lang="en-US"/>
                        </a:p>
                      </a:txBody>
                      <a:tcPr marL="65489" marR="65489" marT="32745" marB="32745">
                        <a:blipFill>
                          <a:blip r:embed="rId2"/>
                          <a:stretch>
                            <a:fillRect t="-1567273" r="-243" b="-398182"/>
                          </a:stretch>
                        </a:blipFill>
                      </a:tcPr>
                    </a:tc>
                    <a:extLst>
                      <a:ext uri="{0D108BD9-81ED-4DB2-BD59-A6C34878D82A}">
                        <a16:rowId xmlns:a16="http://schemas.microsoft.com/office/drawing/2014/main" val="3678941910"/>
                      </a:ext>
                    </a:extLst>
                  </a:tr>
                  <a:tr h="578517">
                    <a:tc>
                      <a:txBody>
                        <a:bodyPr/>
                        <a:lstStyle/>
                        <a:p>
                          <a:endParaRPr lang="en-US"/>
                        </a:p>
                      </a:txBody>
                      <a:tcPr marL="65489" marR="65489" marT="32745" marB="32745">
                        <a:blipFill>
                          <a:blip r:embed="rId2"/>
                          <a:stretch>
                            <a:fillRect t="-965263" r="-243" b="-130526"/>
                          </a:stretch>
                        </a:blipFill>
                      </a:tcPr>
                    </a:tc>
                    <a:extLst>
                      <a:ext uri="{0D108BD9-81ED-4DB2-BD59-A6C34878D82A}">
                        <a16:rowId xmlns:a16="http://schemas.microsoft.com/office/drawing/2014/main" val="2568448254"/>
                      </a:ext>
                    </a:extLst>
                  </a:tr>
                  <a:tr h="335286">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US" sz="1700" kern="1200" dirty="0">
                              <a:solidFill>
                                <a:schemeClr val="dk1"/>
                              </a:solidFill>
                              <a:effectLst/>
                            </a:rPr>
                            <a:t>15:       </a:t>
                          </a:r>
                          <a:r>
                            <a:rPr lang="en-US" sz="1700" b="1" kern="1200" dirty="0">
                              <a:solidFill>
                                <a:schemeClr val="dk1"/>
                              </a:solidFill>
                              <a:effectLst/>
                            </a:rPr>
                            <a:t>end</a:t>
                          </a:r>
                          <a:endParaRPr lang="en-US" sz="1700" b="1" kern="1200" dirty="0">
                            <a:solidFill>
                              <a:schemeClr val="dk1"/>
                            </a:solidFill>
                            <a:effectLst/>
                            <a:latin typeface="+mn-lt"/>
                            <a:ea typeface="+mn-ea"/>
                            <a:cs typeface="+mn-cs"/>
                          </a:endParaRPr>
                        </a:p>
                      </a:txBody>
                      <a:tcPr marL="65489" marR="65489" marT="32745" marB="32745">
                        <a:solidFill>
                          <a:schemeClr val="bg1">
                            <a:lumMod val="65000"/>
                            <a:alpha val="20000"/>
                          </a:schemeClr>
                        </a:solidFill>
                      </a:tcPr>
                    </a:tc>
                    <a:extLst>
                      <a:ext uri="{0D108BD9-81ED-4DB2-BD59-A6C34878D82A}">
                        <a16:rowId xmlns:a16="http://schemas.microsoft.com/office/drawing/2014/main" val="4179793694"/>
                      </a:ext>
                    </a:extLst>
                  </a:tr>
                  <a:tr h="335286">
                    <a:tc>
                      <a:txBody>
                        <a:bodyPr/>
                        <a:lstStyle/>
                        <a:p>
                          <a:endParaRPr lang="en-US"/>
                        </a:p>
                      </a:txBody>
                      <a:tcPr marL="65489" marR="65489" marT="32745" marB="32745">
                        <a:blipFill>
                          <a:blip r:embed="rId2"/>
                          <a:stretch>
                            <a:fillRect t="-1940000" r="-243" b="-25455"/>
                          </a:stretch>
                        </a:blipFill>
                      </a:tcPr>
                    </a:tc>
                    <a:extLst>
                      <a:ext uri="{0D108BD9-81ED-4DB2-BD59-A6C34878D82A}">
                        <a16:rowId xmlns:a16="http://schemas.microsoft.com/office/drawing/2014/main" val="4153558029"/>
                      </a:ext>
                    </a:extLst>
                  </a:tr>
                </a:tbl>
              </a:graphicData>
            </a:graphic>
          </p:graphicFrame>
        </mc:Fallback>
      </mc:AlternateContent>
      <p:sp>
        <p:nvSpPr>
          <p:cNvPr id="8" name="TextBox 7">
            <a:extLst>
              <a:ext uri="{FF2B5EF4-FFF2-40B4-BE49-F238E27FC236}">
                <a16:creationId xmlns:a16="http://schemas.microsoft.com/office/drawing/2014/main" id="{12F7EFCF-394E-53E2-EFDB-A3B784B02DA4}"/>
              </a:ext>
            </a:extLst>
          </p:cNvPr>
          <p:cNvSpPr txBox="1"/>
          <p:nvPr/>
        </p:nvSpPr>
        <p:spPr>
          <a:xfrm>
            <a:off x="8756550" y="2529481"/>
            <a:ext cx="1871923" cy="461665"/>
          </a:xfrm>
          <a:prstGeom prst="rect">
            <a:avLst/>
          </a:prstGeom>
          <a:noFill/>
        </p:spPr>
        <p:txBody>
          <a:bodyPr wrap="none" rtlCol="0">
            <a:spAutoFit/>
          </a:bodyPr>
          <a:lstStyle/>
          <a:p>
            <a:r>
              <a:rPr lang="en-US" sz="2400" b="1" dirty="0">
                <a:solidFill>
                  <a:schemeClr val="bg1"/>
                </a:solidFill>
              </a:rPr>
              <a:t>Forward Pass</a:t>
            </a:r>
          </a:p>
        </p:txBody>
      </p:sp>
      <p:sp>
        <p:nvSpPr>
          <p:cNvPr id="9" name="TextBox 8">
            <a:extLst>
              <a:ext uri="{FF2B5EF4-FFF2-40B4-BE49-F238E27FC236}">
                <a16:creationId xmlns:a16="http://schemas.microsoft.com/office/drawing/2014/main" id="{725CD517-8EFA-C13B-6F7E-A874A11429A4}"/>
              </a:ext>
            </a:extLst>
          </p:cNvPr>
          <p:cNvSpPr txBox="1"/>
          <p:nvPr/>
        </p:nvSpPr>
        <p:spPr>
          <a:xfrm>
            <a:off x="8938588" y="3571720"/>
            <a:ext cx="1434303" cy="830997"/>
          </a:xfrm>
          <a:prstGeom prst="rect">
            <a:avLst/>
          </a:prstGeom>
          <a:noFill/>
        </p:spPr>
        <p:txBody>
          <a:bodyPr wrap="none" rtlCol="0">
            <a:spAutoFit/>
          </a:bodyPr>
          <a:lstStyle/>
          <a:p>
            <a:r>
              <a:rPr lang="en-US" sz="2400" b="1" dirty="0">
                <a:solidFill>
                  <a:schemeClr val="bg1"/>
                </a:solidFill>
              </a:rPr>
              <a:t>Backward</a:t>
            </a:r>
          </a:p>
          <a:p>
            <a:pPr algn="ctr"/>
            <a:r>
              <a:rPr lang="en-US" sz="2400" b="1" dirty="0">
                <a:solidFill>
                  <a:schemeClr val="bg1"/>
                </a:solidFill>
              </a:rPr>
              <a:t>Pass</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07C4DF12-C2C9-414D-9A25-BBD53C9B3962}"/>
                  </a:ext>
                </a:extLst>
              </p:cNvPr>
              <p:cNvSpPr txBox="1"/>
              <p:nvPr/>
            </p:nvSpPr>
            <p:spPr>
              <a:xfrm>
                <a:off x="8765487" y="5642593"/>
                <a:ext cx="2747584" cy="738664"/>
              </a:xfrm>
              <a:prstGeom prst="rect">
                <a:avLst/>
              </a:prstGeom>
              <a:noFill/>
            </p:spPr>
            <p:txBody>
              <a:bodyPr wrap="square" rtlCol="0">
                <a:spAutoFit/>
              </a:bodyPr>
              <a:lstStyle/>
              <a:p>
                <a14:m>
                  <m:oMath xmlns:m="http://schemas.openxmlformats.org/officeDocument/2006/math">
                    <m:r>
                      <a:rPr lang="en-US" sz="2400" i="1">
                        <a:solidFill>
                          <a:srgbClr val="FF0000"/>
                        </a:solidFill>
                        <a:latin typeface="Cambria Math" panose="02040503050406030204" pitchFamily="18" charset="0"/>
                        <a:ea typeface="Cambria Math" panose="02040503050406030204" pitchFamily="18" charset="0"/>
                      </a:rPr>
                      <m:t>𝜂</m:t>
                    </m:r>
                  </m:oMath>
                </a14:m>
                <a:r>
                  <a:rPr lang="en-US" sz="2400" dirty="0"/>
                  <a:t> is the learning rate</a:t>
                </a:r>
              </a:p>
              <a:p>
                <a:endParaRPr lang="en-US" dirty="0"/>
              </a:p>
            </p:txBody>
          </p:sp>
        </mc:Choice>
        <mc:Fallback xmlns="">
          <p:sp>
            <p:nvSpPr>
              <p:cNvPr id="13" name="TextBox 12">
                <a:extLst>
                  <a:ext uri="{FF2B5EF4-FFF2-40B4-BE49-F238E27FC236}">
                    <a16:creationId xmlns:a16="http://schemas.microsoft.com/office/drawing/2014/main" id="{07C4DF12-C2C9-414D-9A25-BBD53C9B3962}"/>
                  </a:ext>
                </a:extLst>
              </p:cNvPr>
              <p:cNvSpPr txBox="1">
                <a:spLocks noRot="1" noChangeAspect="1" noMove="1" noResize="1" noEditPoints="1" noAdjustHandles="1" noChangeArrowheads="1" noChangeShapeType="1" noTextEdit="1"/>
              </p:cNvSpPr>
              <p:nvPr/>
            </p:nvSpPr>
            <p:spPr>
              <a:xfrm>
                <a:off x="8765487" y="5642593"/>
                <a:ext cx="2747584" cy="738664"/>
              </a:xfrm>
              <a:prstGeom prst="rect">
                <a:avLst/>
              </a:prstGeom>
              <a:blipFill>
                <a:blip r:embed="rId3"/>
                <a:stretch>
                  <a:fillRect l="-665" t="-6612" r="-2661"/>
                </a:stretch>
              </a:blipFill>
            </p:spPr>
            <p:txBody>
              <a:bodyPr/>
              <a:lstStyle/>
              <a:p>
                <a:r>
                  <a:rPr lang="en-US">
                    <a:noFill/>
                  </a:rPr>
                  <a:t> </a:t>
                </a:r>
              </a:p>
            </p:txBody>
          </p:sp>
        </mc:Fallback>
      </mc:AlternateContent>
      <p:cxnSp>
        <p:nvCxnSpPr>
          <p:cNvPr id="14" name="Straight Arrow Connector 13">
            <a:extLst>
              <a:ext uri="{FF2B5EF4-FFF2-40B4-BE49-F238E27FC236}">
                <a16:creationId xmlns:a16="http://schemas.microsoft.com/office/drawing/2014/main" id="{480EA326-1C49-4580-4981-C81F40F1EBB6}"/>
              </a:ext>
            </a:extLst>
          </p:cNvPr>
          <p:cNvCxnSpPr>
            <a:cxnSpLocks/>
            <a:endCxn id="11" idx="3"/>
          </p:cNvCxnSpPr>
          <p:nvPr/>
        </p:nvCxnSpPr>
        <p:spPr>
          <a:xfrm flipH="1">
            <a:off x="11223523" y="2231488"/>
            <a:ext cx="444685"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495F8D22-487C-645C-3BE8-7D23126AAB51}"/>
              </a:ext>
            </a:extLst>
          </p:cNvPr>
          <p:cNvCxnSpPr>
            <a:cxnSpLocks/>
          </p:cNvCxnSpPr>
          <p:nvPr/>
        </p:nvCxnSpPr>
        <p:spPr>
          <a:xfrm flipH="1">
            <a:off x="8155858" y="5073988"/>
            <a:ext cx="351235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FDFA260-6EC6-19D3-CACB-09B5BD4382E2}"/>
              </a:ext>
            </a:extLst>
          </p:cNvPr>
          <p:cNvCxnSpPr>
            <a:cxnSpLocks/>
          </p:cNvCxnSpPr>
          <p:nvPr/>
        </p:nvCxnSpPr>
        <p:spPr>
          <a:xfrm>
            <a:off x="11668208" y="2231488"/>
            <a:ext cx="0" cy="284250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70B5C7AE-5C49-B6FC-4511-7DC5AFBF7D7D}"/>
              </a:ext>
            </a:extLst>
          </p:cNvPr>
          <p:cNvSpPr txBox="1"/>
          <p:nvPr/>
        </p:nvSpPr>
        <p:spPr>
          <a:xfrm rot="16200000">
            <a:off x="11076037" y="3338510"/>
            <a:ext cx="1133419" cy="461665"/>
          </a:xfrm>
          <a:prstGeom prst="rect">
            <a:avLst/>
          </a:prstGeom>
          <a:solidFill>
            <a:schemeClr val="bg1"/>
          </a:solidFill>
        </p:spPr>
        <p:txBody>
          <a:bodyPr wrap="square" rtlCol="0">
            <a:spAutoFit/>
          </a:bodyPr>
          <a:lstStyle/>
          <a:p>
            <a:pPr algn="ctr"/>
            <a:r>
              <a:rPr lang="en-US" sz="2400" dirty="0">
                <a:latin typeface="Times New Roman" panose="02020603050405020304" pitchFamily="18" charset="0"/>
                <a:cs typeface="Times New Roman" panose="02020603050405020304" pitchFamily="18" charset="0"/>
              </a:rPr>
              <a:t>Epoch</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4477526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0904A9-4696-4DB0-8BD5-7A4974BDC210}"/>
              </a:ext>
            </a:extLst>
          </p:cNvPr>
          <p:cNvSpPr>
            <a:spLocks noGrp="1"/>
          </p:cNvSpPr>
          <p:nvPr>
            <p:ph type="title"/>
          </p:nvPr>
        </p:nvSpPr>
        <p:spPr/>
        <p:txBody>
          <a:bodyPr>
            <a:normAutofit fontScale="90000"/>
          </a:bodyPr>
          <a:lstStyle/>
          <a:p>
            <a:r>
              <a:rPr lang="en-US" dirty="0"/>
              <a:t>Forward Computation</a:t>
            </a:r>
          </a:p>
        </p:txBody>
      </p:sp>
      <p:sp>
        <p:nvSpPr>
          <p:cNvPr id="4" name="Date Placeholder 3">
            <a:extLst>
              <a:ext uri="{FF2B5EF4-FFF2-40B4-BE49-F238E27FC236}">
                <a16:creationId xmlns:a16="http://schemas.microsoft.com/office/drawing/2014/main" id="{9EE6F10C-9D13-4B29-964C-982E5B455BE4}"/>
              </a:ext>
            </a:extLst>
          </p:cNvPr>
          <p:cNvSpPr>
            <a:spLocks noGrp="1"/>
          </p:cNvSpPr>
          <p:nvPr>
            <p:ph type="dt" sz="half" idx="10"/>
          </p:nvPr>
        </p:nvSpPr>
        <p:spPr/>
        <p:txBody>
          <a:bodyPr/>
          <a:lstStyle/>
          <a:p>
            <a:endParaRPr lang="en-US" dirty="0"/>
          </a:p>
        </p:txBody>
      </p:sp>
      <p:sp>
        <p:nvSpPr>
          <p:cNvPr id="5" name="Footer Placeholder 4">
            <a:extLst>
              <a:ext uri="{FF2B5EF4-FFF2-40B4-BE49-F238E27FC236}">
                <a16:creationId xmlns:a16="http://schemas.microsoft.com/office/drawing/2014/main" id="{17CDC3A3-BA70-43A8-BB43-8AC4D515FA98}"/>
              </a:ext>
            </a:extLst>
          </p:cNvPr>
          <p:cNvSpPr>
            <a:spLocks noGrp="1"/>
          </p:cNvSpPr>
          <p:nvPr>
            <p:ph type="ftr" sz="quarter" idx="11"/>
          </p:nvPr>
        </p:nvSpPr>
        <p:spPr/>
        <p:txBody>
          <a:bodyPr/>
          <a:lstStyle/>
          <a:p>
            <a:r>
              <a:rPr lang="en-US" dirty="0"/>
              <a:t>Introduction to AI</a:t>
            </a:r>
          </a:p>
        </p:txBody>
      </p:sp>
      <p:sp>
        <p:nvSpPr>
          <p:cNvPr id="6" name="Slide Number Placeholder 5">
            <a:extLst>
              <a:ext uri="{FF2B5EF4-FFF2-40B4-BE49-F238E27FC236}">
                <a16:creationId xmlns:a16="http://schemas.microsoft.com/office/drawing/2014/main" id="{2F989770-A84B-48DE-90C8-67F8FCFE3914}"/>
              </a:ext>
            </a:extLst>
          </p:cNvPr>
          <p:cNvSpPr>
            <a:spLocks noGrp="1"/>
          </p:cNvSpPr>
          <p:nvPr>
            <p:ph type="sldNum" sz="quarter" idx="12"/>
          </p:nvPr>
        </p:nvSpPr>
        <p:spPr/>
        <p:txBody>
          <a:bodyPr/>
          <a:lstStyle/>
          <a:p>
            <a:fld id="{B7884E68-CE57-44C0-BE0F-84C629DF22D5}" type="slidenum">
              <a:rPr lang="en-US" smtClean="0"/>
              <a:t>79</a:t>
            </a:fld>
            <a:endParaRPr lang="en-US"/>
          </a:p>
        </p:txBody>
      </p:sp>
      <p:graphicFrame>
        <p:nvGraphicFramePr>
          <p:cNvPr id="3" name="Object 2">
            <a:extLst>
              <a:ext uri="{FF2B5EF4-FFF2-40B4-BE49-F238E27FC236}">
                <a16:creationId xmlns:a16="http://schemas.microsoft.com/office/drawing/2014/main" id="{79D87D41-17A4-4466-9AA9-520CCF5C9F5D}"/>
              </a:ext>
            </a:extLst>
          </p:cNvPr>
          <p:cNvGraphicFramePr>
            <a:graphicFrameLocks noChangeAspect="1"/>
          </p:cNvGraphicFramePr>
          <p:nvPr>
            <p:extLst>
              <p:ext uri="{D42A27DB-BD31-4B8C-83A1-F6EECF244321}">
                <p14:modId xmlns:p14="http://schemas.microsoft.com/office/powerpoint/2010/main" val="1011097685"/>
              </p:ext>
            </p:extLst>
          </p:nvPr>
        </p:nvGraphicFramePr>
        <p:xfrm>
          <a:off x="1314450" y="1198562"/>
          <a:ext cx="9062688" cy="3259137"/>
        </p:xfrm>
        <a:graphic>
          <a:graphicData uri="http://schemas.openxmlformats.org/presentationml/2006/ole">
            <mc:AlternateContent xmlns:mc="http://schemas.openxmlformats.org/markup-compatibility/2006">
              <mc:Choice xmlns:v="urn:schemas-microsoft-com:vml" Requires="v">
                <p:oleObj name="Bitmap Image" r:id="rId2" imgW="6039000" imgH="2171880" progId="PBrush">
                  <p:embed/>
                </p:oleObj>
              </mc:Choice>
              <mc:Fallback>
                <p:oleObj name="Bitmap Image" r:id="rId2" imgW="6039000" imgH="2171880" progId="PBrush">
                  <p:embed/>
                  <p:pic>
                    <p:nvPicPr>
                      <p:cNvPr id="3" name="Object 2">
                        <a:extLst>
                          <a:ext uri="{FF2B5EF4-FFF2-40B4-BE49-F238E27FC236}">
                            <a16:creationId xmlns:a16="http://schemas.microsoft.com/office/drawing/2014/main" id="{79D87D41-17A4-4466-9AA9-520CCF5C9F5D}"/>
                          </a:ext>
                        </a:extLst>
                      </p:cNvPr>
                      <p:cNvPicPr/>
                      <p:nvPr/>
                    </p:nvPicPr>
                    <p:blipFill>
                      <a:blip r:embed="rId3"/>
                      <a:stretch>
                        <a:fillRect/>
                      </a:stretch>
                    </p:blipFill>
                    <p:spPr>
                      <a:xfrm>
                        <a:off x="1314450" y="1198562"/>
                        <a:ext cx="9062688" cy="3259137"/>
                      </a:xfrm>
                      <a:prstGeom prst="rect">
                        <a:avLst/>
                      </a:prstGeom>
                    </p:spPr>
                  </p:pic>
                </p:oleObj>
              </mc:Fallback>
            </mc:AlternateContent>
          </a:graphicData>
        </a:graphic>
      </p:graphicFrame>
      <p:sp>
        <p:nvSpPr>
          <p:cNvPr id="8" name="TextBox 7">
            <a:extLst>
              <a:ext uri="{FF2B5EF4-FFF2-40B4-BE49-F238E27FC236}">
                <a16:creationId xmlns:a16="http://schemas.microsoft.com/office/drawing/2014/main" id="{B94FCE6E-41A3-4CD1-BC8F-6642B38F830C}"/>
              </a:ext>
            </a:extLst>
          </p:cNvPr>
          <p:cNvSpPr txBox="1"/>
          <p:nvPr/>
        </p:nvSpPr>
        <p:spPr>
          <a:xfrm>
            <a:off x="304799" y="4539484"/>
            <a:ext cx="11058525" cy="1815882"/>
          </a:xfrm>
          <a:prstGeom prst="rect">
            <a:avLst/>
          </a:prstGeom>
          <a:noFill/>
        </p:spPr>
        <p:txBody>
          <a:bodyPr wrap="square" rtlCol="0">
            <a:spAutoFit/>
          </a:bodyPr>
          <a:lstStyle/>
          <a:p>
            <a:pPr marL="457200" indent="-457200">
              <a:buFont typeface="Wingdings" panose="05000000000000000000" pitchFamily="2" charset="2"/>
              <a:buChar char="v"/>
            </a:pPr>
            <a:r>
              <a:rPr lang="en-US" sz="2800" dirty="0"/>
              <a:t>For each input sample, we need to do </a:t>
            </a:r>
            <a:r>
              <a:rPr lang="en-US" sz="2800" dirty="0">
                <a:solidFill>
                  <a:srgbClr val="FF0000"/>
                </a:solidFill>
              </a:rPr>
              <a:t>forward computation </a:t>
            </a:r>
            <a:r>
              <a:rPr lang="en-US" sz="2800" dirty="0"/>
              <a:t>to compute all values until we reach the produced output values. </a:t>
            </a:r>
          </a:p>
          <a:p>
            <a:pPr marL="457200" indent="-457200">
              <a:buFont typeface="Wingdings" panose="05000000000000000000" pitchFamily="2" charset="2"/>
              <a:buChar char="v"/>
            </a:pPr>
            <a:r>
              <a:rPr lang="en-US" sz="2800" dirty="0"/>
              <a:t>The </a:t>
            </a:r>
            <a:r>
              <a:rPr lang="en-US" sz="2800" dirty="0">
                <a:solidFill>
                  <a:srgbClr val="FF0000"/>
                </a:solidFill>
              </a:rPr>
              <a:t>Error</a:t>
            </a:r>
            <a:r>
              <a:rPr lang="en-US" sz="2800" dirty="0"/>
              <a:t> is then computed based on the difference between the produced output values and the desired values.</a:t>
            </a:r>
          </a:p>
        </p:txBody>
      </p:sp>
    </p:spTree>
    <p:extLst>
      <p:ext uri="{BB962C8B-B14F-4D97-AF65-F5344CB8AC3E}">
        <p14:creationId xmlns:p14="http://schemas.microsoft.com/office/powerpoint/2010/main" val="5174641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9279430" y="1135275"/>
            <a:ext cx="2886075" cy="2572255"/>
          </a:xfrm>
          <a:prstGeom prst="rect">
            <a:avLst/>
          </a:prstGeom>
        </p:spPr>
      </p:pic>
      <p:sp>
        <p:nvSpPr>
          <p:cNvPr id="2" name="Title 1"/>
          <p:cNvSpPr>
            <a:spLocks noGrp="1"/>
          </p:cNvSpPr>
          <p:nvPr>
            <p:ph type="title"/>
          </p:nvPr>
        </p:nvSpPr>
        <p:spPr/>
        <p:txBody>
          <a:bodyPr>
            <a:normAutofit fontScale="90000"/>
          </a:bodyPr>
          <a:lstStyle/>
          <a:p>
            <a:r>
              <a:rPr lang="en-US" dirty="0"/>
              <a:t>Neural Network Learning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04800" y="1130495"/>
                <a:ext cx="9043386" cy="5021979"/>
              </a:xfrm>
            </p:spPr>
            <p:txBody>
              <a:bodyPr>
                <a:noAutofit/>
              </a:bodyPr>
              <a:lstStyle/>
              <a:p>
                <a:r>
                  <a:rPr lang="en-US" sz="2400" dirty="0"/>
                  <a:t>To determine how good our estimating function </a:t>
                </a:r>
                <a14:m>
                  <m:oMath xmlns:m="http://schemas.openxmlformats.org/officeDocument/2006/math">
                    <m:r>
                      <m:rPr>
                        <m:sty m:val="p"/>
                      </m:rPr>
                      <a:rPr lang="en-US" sz="2400" dirty="0">
                        <a:latin typeface="Cambria Math" panose="02040503050406030204" pitchFamily="18" charset="0"/>
                      </a:rPr>
                      <m:t>Y</m:t>
                    </m:r>
                    <m:r>
                      <a:rPr lang="en-US" sz="2400" b="0" i="0" dirty="0" smtClean="0">
                        <a:latin typeface="Cambria Math" panose="02040503050406030204" pitchFamily="18" charset="0"/>
                      </a:rPr>
                      <m:t>=</m:t>
                    </m:r>
                    <m:r>
                      <a:rPr lang="en-US" sz="2400" i="1">
                        <a:latin typeface="Cambria Math" panose="02040503050406030204" pitchFamily="18" charset="0"/>
                      </a:rPr>
                      <m:t>𝑓</m:t>
                    </m:r>
                    <m:d>
                      <m:dPr>
                        <m:ctrlPr>
                          <a:rPr lang="en-US" sz="2400" i="1">
                            <a:latin typeface="Cambria Math" panose="02040503050406030204" pitchFamily="18" charset="0"/>
                          </a:rPr>
                        </m:ctrlPr>
                      </m:dPr>
                      <m:e>
                        <m:r>
                          <a:rPr lang="en-US" sz="2400" i="1">
                            <a:latin typeface="Cambria Math" panose="02040503050406030204" pitchFamily="18" charset="0"/>
                          </a:rPr>
                          <m:t>𝑋</m:t>
                        </m:r>
                        <m:r>
                          <a:rPr lang="en-US" sz="2400" i="1">
                            <a:latin typeface="Cambria Math" panose="02040503050406030204" pitchFamily="18" charset="0"/>
                          </a:rPr>
                          <m:t>,</m:t>
                        </m:r>
                        <m:r>
                          <a:rPr lang="en-US" sz="2400" b="1" i="1">
                            <a:latin typeface="Cambria Math" panose="02040503050406030204" pitchFamily="18" charset="0"/>
                          </a:rPr>
                          <m:t>𝑾</m:t>
                        </m:r>
                      </m:e>
                    </m:d>
                  </m:oMath>
                </a14:m>
                <a:r>
                  <a:rPr lang="en-US" sz="2400" dirty="0"/>
                  <a:t> is in approximating </a:t>
                </a:r>
                <a14:m>
                  <m:oMath xmlns:m="http://schemas.openxmlformats.org/officeDocument/2006/math">
                    <m:r>
                      <a:rPr lang="en-US" sz="2400" b="0" i="1" smtClean="0">
                        <a:latin typeface="Cambria Math" panose="02040503050406030204" pitchFamily="18" charset="0"/>
                      </a:rPr>
                      <m:t>𝑔</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𝑋</m:t>
                        </m:r>
                      </m:e>
                    </m:d>
                  </m:oMath>
                </a14:m>
                <a:r>
                  <a:rPr lang="en-US" sz="2400" dirty="0"/>
                  <a:t>, we calculate the divergence between </a:t>
                </a:r>
                <a14:m>
                  <m:oMath xmlns:m="http://schemas.openxmlformats.org/officeDocument/2006/math">
                    <m:r>
                      <a:rPr lang="en-US" sz="2400" i="1">
                        <a:latin typeface="Cambria Math" panose="02040503050406030204" pitchFamily="18" charset="0"/>
                      </a:rPr>
                      <m:t>𝑔</m:t>
                    </m:r>
                    <m:d>
                      <m:dPr>
                        <m:ctrlPr>
                          <a:rPr lang="en-US" sz="2400" i="1">
                            <a:latin typeface="Cambria Math" panose="02040503050406030204" pitchFamily="18" charset="0"/>
                          </a:rPr>
                        </m:ctrlPr>
                      </m:dPr>
                      <m:e>
                        <m:r>
                          <a:rPr lang="en-US" sz="2400" i="1">
                            <a:latin typeface="Cambria Math" panose="02040503050406030204" pitchFamily="18" charset="0"/>
                          </a:rPr>
                          <m:t>𝑋</m:t>
                        </m:r>
                      </m:e>
                    </m:d>
                  </m:oMath>
                </a14:m>
                <a:r>
                  <a:rPr lang="en-US" sz="2400" dirty="0"/>
                  <a:t> and </a:t>
                </a:r>
                <a14:m>
                  <m:oMath xmlns:m="http://schemas.openxmlformats.org/officeDocument/2006/math">
                    <m:r>
                      <a:rPr lang="en-US" sz="2400" i="1" dirty="0" smtClean="0">
                        <a:latin typeface="Cambria Math" panose="02040503050406030204" pitchFamily="18" charset="0"/>
                      </a:rPr>
                      <m:t>𝑌</m:t>
                    </m:r>
                  </m:oMath>
                </a14:m>
                <a:r>
                  <a:rPr lang="en-US" sz="2400" dirty="0"/>
                  <a:t> then attempt to make the divergence as small as possible.  </a:t>
                </a:r>
              </a:p>
              <a:p>
                <a:r>
                  <a:rPr lang="en-US" sz="2400" dirty="0"/>
                  <a:t>What we are looking for are the values of W such that the divergence is minimized, and we formally write it as:</a:t>
                </a:r>
              </a:p>
              <a:p>
                <a:pPr marL="76200" indent="0">
                  <a:buNone/>
                </a:pPr>
                <a14:m>
                  <m:oMathPara xmlns:m="http://schemas.openxmlformats.org/officeDocument/2006/math">
                    <m:oMathParaPr>
                      <m:jc m:val="centerGroup"/>
                    </m:oMathParaPr>
                    <m:oMath xmlns:m="http://schemas.openxmlformats.org/officeDocument/2006/math">
                      <m:acc>
                        <m:accPr>
                          <m:chr m:val="̂"/>
                          <m:ctrlPr>
                            <a:rPr lang="en-US" sz="2400" i="1" smtClean="0">
                              <a:latin typeface="Cambria Math" panose="02040503050406030204" pitchFamily="18" charset="0"/>
                            </a:rPr>
                          </m:ctrlPr>
                        </m:accPr>
                        <m:e>
                          <m:r>
                            <a:rPr lang="en-US" sz="2400" b="0" i="1" smtClean="0">
                              <a:latin typeface="Cambria Math" panose="02040503050406030204" pitchFamily="18" charset="0"/>
                            </a:rPr>
                            <m:t>𝑊</m:t>
                          </m:r>
                        </m:e>
                      </m:acc>
                      <m:r>
                        <a:rPr lang="en-US" sz="2400" b="0" i="1" smtClean="0">
                          <a:latin typeface="Cambria Math" panose="02040503050406030204" pitchFamily="18" charset="0"/>
                        </a:rPr>
                        <m:t>=</m:t>
                      </m:r>
                      <m:func>
                        <m:funcPr>
                          <m:ctrlPr>
                            <a:rPr lang="en-US" sz="2400" b="0" i="1" smtClean="0">
                              <a:latin typeface="Cambria Math" panose="02040503050406030204" pitchFamily="18" charset="0"/>
                            </a:rPr>
                          </m:ctrlPr>
                        </m:funcPr>
                        <m:fName>
                          <m:limLow>
                            <m:limLowPr>
                              <m:ctrlPr>
                                <a:rPr lang="en-US" sz="2400" b="0" i="1" smtClean="0">
                                  <a:latin typeface="Cambria Math" panose="02040503050406030204" pitchFamily="18" charset="0"/>
                                </a:rPr>
                              </m:ctrlPr>
                            </m:limLowPr>
                            <m:e>
                              <m:r>
                                <m:rPr>
                                  <m:sty m:val="p"/>
                                </m:rPr>
                                <a:rPr lang="en-US" sz="2400" b="0" i="0" smtClean="0">
                                  <a:latin typeface="Cambria Math" panose="02040503050406030204" pitchFamily="18" charset="0"/>
                                </a:rPr>
                                <m:t>argmin</m:t>
                              </m:r>
                            </m:e>
                            <m:lim>
                              <m:r>
                                <a:rPr lang="en-US" sz="2400" b="0" i="1" smtClean="0">
                                  <a:latin typeface="Cambria Math" panose="02040503050406030204" pitchFamily="18" charset="0"/>
                                </a:rPr>
                                <m:t>𝑊</m:t>
                              </m:r>
                            </m:lim>
                          </m:limLow>
                        </m:fName>
                        <m:e>
                          <m:nary>
                            <m:naryPr>
                              <m:ctrlPr>
                                <a:rPr lang="en-US" sz="2400" b="0" i="1" smtClean="0">
                                  <a:latin typeface="Cambria Math" panose="02040503050406030204" pitchFamily="18" charset="0"/>
                                </a:rPr>
                              </m:ctrlPr>
                            </m:naryPr>
                            <m:sub>
                              <m:r>
                                <m:rPr>
                                  <m:brk m:alnAt="23"/>
                                </m:rPr>
                                <a:rPr lang="en-US" sz="2400" b="0" i="1" smtClean="0">
                                  <a:latin typeface="Cambria Math" panose="02040503050406030204" pitchFamily="18" charset="0"/>
                                </a:rPr>
                                <m:t>𝑋</m:t>
                              </m:r>
                            </m:sub>
                            <m:sup/>
                            <m:e>
                              <m:r>
                                <a:rPr lang="en-US" sz="2400" b="0" i="1" smtClean="0">
                                  <a:latin typeface="Cambria Math" panose="02040503050406030204" pitchFamily="18" charset="0"/>
                                </a:rPr>
                                <m:t>𝑑𝑖𝑣</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𝑓</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𝑋</m:t>
                                      </m:r>
                                      <m:r>
                                        <a:rPr lang="en-US" sz="2400" b="0" i="1" smtClean="0">
                                          <a:latin typeface="Cambria Math" panose="02040503050406030204" pitchFamily="18" charset="0"/>
                                        </a:rPr>
                                        <m:t>,</m:t>
                                      </m:r>
                                      <m:r>
                                        <a:rPr lang="en-US" sz="2400" b="1" i="1" smtClean="0">
                                          <a:latin typeface="Cambria Math" panose="02040503050406030204" pitchFamily="18" charset="0"/>
                                        </a:rPr>
                                        <m:t>𝑾</m:t>
                                      </m:r>
                                    </m:e>
                                  </m:d>
                                  <m:r>
                                    <a:rPr lang="en-US" sz="2400" b="0" i="1" smtClean="0">
                                      <a:latin typeface="Cambria Math" panose="02040503050406030204" pitchFamily="18" charset="0"/>
                                    </a:rPr>
                                    <m:t>,</m:t>
                                  </m:r>
                                  <m:r>
                                    <a:rPr lang="en-US" sz="2400" b="0" i="1" smtClean="0">
                                      <a:latin typeface="Cambria Math" panose="02040503050406030204" pitchFamily="18" charset="0"/>
                                    </a:rPr>
                                    <m:t>𝑔</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𝑋</m:t>
                                      </m:r>
                                    </m:e>
                                  </m:d>
                                </m:e>
                              </m:d>
                              <m:r>
                                <a:rPr lang="en-US" sz="2400" b="0" i="1" smtClean="0">
                                  <a:latin typeface="Cambria Math" panose="02040503050406030204" pitchFamily="18" charset="0"/>
                                </a:rPr>
                                <m:t>𝑑𝑋</m:t>
                              </m:r>
                            </m:e>
                          </m:nary>
                        </m:e>
                      </m:func>
                    </m:oMath>
                  </m:oMathPara>
                </a14:m>
                <a:endParaRPr lang="en-US" sz="2400" dirty="0"/>
              </a:p>
              <a:p>
                <a:r>
                  <a:rPr lang="en-US" sz="2400" dirty="0">
                    <a:solidFill>
                      <a:srgbClr val="FF0000"/>
                    </a:solidFill>
                  </a:rPr>
                  <a:t>div() </a:t>
                </a:r>
                <a:r>
                  <a:rPr lang="en-US" sz="2400" dirty="0"/>
                  <a:t>is a </a:t>
                </a:r>
                <a:r>
                  <a:rPr lang="en-US" sz="2400" i="1" dirty="0">
                    <a:solidFill>
                      <a:srgbClr val="FF0000"/>
                    </a:solidFill>
                  </a:rPr>
                  <a:t>divergence</a:t>
                </a:r>
                <a:r>
                  <a:rPr lang="en-US" sz="2400" dirty="0"/>
                  <a:t> function that goes to zero when             </a:t>
                </a:r>
                <a14:m>
                  <m:oMath xmlns:m="http://schemas.openxmlformats.org/officeDocument/2006/math">
                    <m:r>
                      <a:rPr lang="en-US" sz="2400" i="1" smtClean="0">
                        <a:latin typeface="Cambria Math" panose="02040503050406030204" pitchFamily="18" charset="0"/>
                      </a:rPr>
                      <m:t>𝑓</m:t>
                    </m:r>
                    <m:d>
                      <m:dPr>
                        <m:ctrlPr>
                          <a:rPr lang="en-US" sz="2400" i="1">
                            <a:latin typeface="Cambria Math" panose="02040503050406030204" pitchFamily="18" charset="0"/>
                          </a:rPr>
                        </m:ctrlPr>
                      </m:dPr>
                      <m:e>
                        <m:r>
                          <a:rPr lang="en-US" sz="2400" i="1">
                            <a:latin typeface="Cambria Math" panose="02040503050406030204" pitchFamily="18" charset="0"/>
                          </a:rPr>
                          <m:t>𝑋</m:t>
                        </m:r>
                        <m:r>
                          <a:rPr lang="en-US" sz="2400" i="1">
                            <a:latin typeface="Cambria Math" panose="02040503050406030204" pitchFamily="18" charset="0"/>
                          </a:rPr>
                          <m:t>,</m:t>
                        </m:r>
                        <m:r>
                          <a:rPr lang="en-US" sz="2400" b="1" i="1">
                            <a:latin typeface="Cambria Math" panose="02040503050406030204" pitchFamily="18" charset="0"/>
                          </a:rPr>
                          <m:t>𝑾</m:t>
                        </m:r>
                      </m:e>
                    </m:d>
                    <m:r>
                      <a:rPr lang="en-US" sz="2400" b="1" i="1" smtClean="0">
                        <a:latin typeface="Cambria Math" panose="02040503050406030204" pitchFamily="18" charset="0"/>
                      </a:rPr>
                      <m:t>=</m:t>
                    </m:r>
                    <m:r>
                      <a:rPr lang="en-US" sz="2400" b="0" i="1" smtClean="0">
                        <a:latin typeface="Cambria Math" panose="02040503050406030204" pitchFamily="18" charset="0"/>
                      </a:rPr>
                      <m:t>𝑔</m:t>
                    </m:r>
                    <m:d>
                      <m:dPr>
                        <m:ctrlPr>
                          <a:rPr lang="en-US" sz="2400" i="1" smtClean="0">
                            <a:latin typeface="Cambria Math" panose="02040503050406030204" pitchFamily="18" charset="0"/>
                          </a:rPr>
                        </m:ctrlPr>
                      </m:dPr>
                      <m:e>
                        <m:r>
                          <a:rPr lang="en-US" sz="2400" b="0" i="1" smtClean="0">
                            <a:latin typeface="Cambria Math" panose="02040503050406030204" pitchFamily="18" charset="0"/>
                          </a:rPr>
                          <m:t>𝑋</m:t>
                        </m:r>
                      </m:e>
                    </m:d>
                  </m:oMath>
                </a14:m>
                <a:endParaRPr lang="en-US" sz="2400" i="1" dirty="0"/>
              </a:p>
              <a:p>
                <a:r>
                  <a:rPr lang="en-US" sz="2400" dirty="0"/>
                  <a:t>A </a:t>
                </a:r>
                <a:r>
                  <a:rPr lang="en-US" sz="2400" i="1" dirty="0">
                    <a:solidFill>
                      <a:srgbClr val="FF0000"/>
                    </a:solidFill>
                  </a:rPr>
                  <a:t>divergence</a:t>
                </a:r>
                <a:r>
                  <a:rPr lang="en-US" sz="2400" dirty="0"/>
                  <a:t> function represents an error function like </a:t>
                </a:r>
                <a:r>
                  <a:rPr lang="en-US" sz="2400" dirty="0">
                    <a:solidFill>
                      <a:srgbClr val="FF0000"/>
                    </a:solidFill>
                  </a:rPr>
                  <a:t>Squared Euclidean Distance</a:t>
                </a:r>
              </a:p>
              <a:p>
                <a:pPr marL="7620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𝑑𝑖𝑣</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𝑌</m:t>
                          </m:r>
                          <m:r>
                            <a:rPr lang="en-US" sz="2400" b="0" i="1" smtClean="0">
                              <a:latin typeface="Cambria Math" panose="02040503050406030204" pitchFamily="18" charset="0"/>
                            </a:rPr>
                            <m:t>,</m:t>
                          </m:r>
                          <m:r>
                            <a:rPr lang="en-US" sz="2400" b="0" i="1" smtClean="0">
                              <a:latin typeface="Cambria Math" panose="02040503050406030204" pitchFamily="18" charset="0"/>
                            </a:rPr>
                            <m:t>𝑑</m:t>
                          </m:r>
                        </m:e>
                      </m:d>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m:t>
                          </m:r>
                        </m:num>
                        <m:den>
                          <m:r>
                            <a:rPr lang="en-US" sz="2400" b="0" i="1" smtClean="0">
                              <a:latin typeface="Cambria Math" panose="02040503050406030204" pitchFamily="18" charset="0"/>
                            </a:rPr>
                            <m:t>2</m:t>
                          </m:r>
                        </m:den>
                      </m:f>
                      <m:sSup>
                        <m:sSupPr>
                          <m:ctrlPr>
                            <a:rPr lang="en-US" sz="2400" b="0" i="1" smtClean="0">
                              <a:latin typeface="Cambria Math" panose="02040503050406030204" pitchFamily="18" charset="0"/>
                            </a:rPr>
                          </m:ctrlPr>
                        </m:sSupPr>
                        <m:e>
                          <m:d>
                            <m:dPr>
                              <m:begChr m:val="‖"/>
                              <m:endChr m:val="‖"/>
                              <m:ctrlPr>
                                <a:rPr lang="en-US" sz="2400" i="1">
                                  <a:latin typeface="Cambria Math" panose="02040503050406030204" pitchFamily="18" charset="0"/>
                                </a:rPr>
                              </m:ctrlPr>
                            </m:dPr>
                            <m:e>
                              <m:r>
                                <a:rPr lang="en-US" sz="2400" i="1">
                                  <a:latin typeface="Cambria Math" panose="02040503050406030204" pitchFamily="18" charset="0"/>
                                </a:rPr>
                                <m:t>𝑌</m:t>
                              </m:r>
                              <m:r>
                                <a:rPr lang="en-US" sz="2400" i="1">
                                  <a:latin typeface="Cambria Math" panose="02040503050406030204" pitchFamily="18" charset="0"/>
                                </a:rPr>
                                <m:t>−</m:t>
                              </m:r>
                              <m:r>
                                <a:rPr lang="en-US" sz="2400" i="1">
                                  <a:latin typeface="Cambria Math" panose="02040503050406030204" pitchFamily="18" charset="0"/>
                                </a:rPr>
                                <m:t>𝑑</m:t>
                              </m:r>
                            </m:e>
                          </m:d>
                        </m:e>
                        <m:sup>
                          <m:r>
                            <a:rPr lang="en-US" sz="2400" b="0" i="1" smtClean="0">
                              <a:latin typeface="Cambria Math" panose="02040503050406030204" pitchFamily="18" charset="0"/>
                            </a:rPr>
                            <m:t>2</m:t>
                          </m:r>
                        </m:sup>
                      </m:sSup>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m:t>
                          </m:r>
                        </m:num>
                        <m:den>
                          <m:r>
                            <a:rPr lang="en-US" sz="2400" b="0" i="1" smtClean="0">
                              <a:latin typeface="Cambria Math" panose="02040503050406030204" pitchFamily="18" charset="0"/>
                            </a:rPr>
                            <m:t>2</m:t>
                          </m:r>
                        </m:den>
                      </m:f>
                      <m:nary>
                        <m:naryPr>
                          <m:chr m:val="∑"/>
                          <m:supHide m:val="on"/>
                          <m:ctrlPr>
                            <a:rPr lang="en-US" sz="2400" b="0" i="1" smtClean="0">
                              <a:latin typeface="Cambria Math" panose="02040503050406030204" pitchFamily="18" charset="0"/>
                            </a:rPr>
                          </m:ctrlPr>
                        </m:naryPr>
                        <m:sub>
                          <m:r>
                            <m:rPr>
                              <m:brk m:alnAt="7"/>
                            </m:rPr>
                            <a:rPr lang="en-US" sz="2400" b="0" i="1" smtClean="0">
                              <a:latin typeface="Cambria Math" panose="02040503050406030204" pitchFamily="18" charset="0"/>
                            </a:rPr>
                            <m:t>𝑖</m:t>
                          </m:r>
                        </m:sub>
                        <m:sup/>
                        <m:e>
                          <m:sSup>
                            <m:sSupPr>
                              <m:ctrlPr>
                                <a:rPr lang="en-US" sz="2400" b="0" i="1" smtClean="0">
                                  <a:latin typeface="Cambria Math" panose="02040503050406030204" pitchFamily="18" charset="0"/>
                                </a:rPr>
                              </m:ctrlPr>
                            </m:sSupPr>
                            <m:e>
                              <m:d>
                                <m:dPr>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𝑦</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𝑑</m:t>
                                      </m:r>
                                    </m:e>
                                    <m:sub>
                                      <m:r>
                                        <a:rPr lang="en-US" sz="2400" b="0" i="1" smtClean="0">
                                          <a:latin typeface="Cambria Math" panose="02040503050406030204" pitchFamily="18" charset="0"/>
                                        </a:rPr>
                                        <m:t>𝑖</m:t>
                                      </m:r>
                                    </m:sub>
                                  </m:sSub>
                                </m:e>
                              </m:d>
                            </m:e>
                            <m:sup>
                              <m:r>
                                <a:rPr lang="en-US" sz="2400" b="0" i="1" smtClean="0">
                                  <a:latin typeface="Cambria Math" panose="02040503050406030204" pitchFamily="18" charset="0"/>
                                </a:rPr>
                                <m:t>2</m:t>
                              </m:r>
                            </m:sup>
                          </m:sSup>
                        </m:e>
                      </m:nary>
                    </m:oMath>
                  </m:oMathPara>
                </a14:m>
                <a:endParaRPr lang="en-US" sz="2400" i="1" dirty="0"/>
              </a:p>
              <a:p>
                <a:pPr marL="0" indent="0">
                  <a:buNone/>
                </a:pPr>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04800" y="1130495"/>
                <a:ext cx="9043386" cy="5021979"/>
              </a:xfrm>
              <a:blipFill>
                <a:blip r:embed="rId3"/>
                <a:stretch>
                  <a:fillRect l="-1214" t="-1942" r="-2428" b="-3155"/>
                </a:stretch>
              </a:blipFill>
            </p:spPr>
            <p:txBody>
              <a:bodyPr/>
              <a:lstStyle/>
              <a:p>
                <a:r>
                  <a:rPr lang="en-US">
                    <a:noFill/>
                  </a:rPr>
                  <a:t> </a:t>
                </a:r>
              </a:p>
            </p:txBody>
          </p:sp>
        </mc:Fallback>
      </mc:AlternateContent>
      <p:pic>
        <p:nvPicPr>
          <p:cNvPr id="5" name="Picture 4"/>
          <p:cNvPicPr>
            <a:picLocks noChangeAspect="1"/>
          </p:cNvPicPr>
          <p:nvPr/>
        </p:nvPicPr>
        <p:blipFill>
          <a:blip r:embed="rId4">
            <a:clrChange>
              <a:clrFrom>
                <a:srgbClr val="FFFFFF"/>
              </a:clrFrom>
              <a:clrTo>
                <a:srgbClr val="FFFFFF">
                  <a:alpha val="0"/>
                </a:srgbClr>
              </a:clrTo>
            </a:clrChange>
          </a:blip>
          <a:stretch>
            <a:fillRect/>
          </a:stretch>
        </p:blipFill>
        <p:spPr>
          <a:xfrm>
            <a:off x="8702797" y="3852204"/>
            <a:ext cx="3305175" cy="2305050"/>
          </a:xfrm>
          <a:prstGeom prst="rect">
            <a:avLst/>
          </a:prstGeom>
        </p:spPr>
      </p:pic>
      <p:sp>
        <p:nvSpPr>
          <p:cNvPr id="4" name="Date Placeholder 4">
            <a:extLst>
              <a:ext uri="{FF2B5EF4-FFF2-40B4-BE49-F238E27FC236}">
                <a16:creationId xmlns:a16="http://schemas.microsoft.com/office/drawing/2014/main" id="{0B4F6731-2C29-2591-D73F-A474556E1287}"/>
              </a:ext>
            </a:extLst>
          </p:cNvPr>
          <p:cNvSpPr>
            <a:spLocks noGrp="1"/>
          </p:cNvSpPr>
          <p:nvPr>
            <p:ph type="dt" sz="half" idx="10"/>
          </p:nvPr>
        </p:nvSpPr>
        <p:spPr>
          <a:xfrm>
            <a:off x="304801" y="6448468"/>
            <a:ext cx="2472271" cy="365125"/>
          </a:xfrm>
        </p:spPr>
        <p:txBody>
          <a:bodyPr/>
          <a:lstStyle/>
          <a:p>
            <a:fld id="{11C91B59-BAF3-4521-AFE5-F10C3E2C9939}" type="datetime1">
              <a:rPr lang="en-US" smtClean="0"/>
              <a:t>12/5/2022</a:t>
            </a:fld>
            <a:endParaRPr lang="en-US"/>
          </a:p>
        </p:txBody>
      </p:sp>
      <p:sp>
        <p:nvSpPr>
          <p:cNvPr id="9" name="Footer Placeholder 5">
            <a:extLst>
              <a:ext uri="{FF2B5EF4-FFF2-40B4-BE49-F238E27FC236}">
                <a16:creationId xmlns:a16="http://schemas.microsoft.com/office/drawing/2014/main" id="{537B8460-3BAC-C623-5CD8-94BB0A0DA933}"/>
              </a:ext>
            </a:extLst>
          </p:cNvPr>
          <p:cNvSpPr>
            <a:spLocks noGrp="1"/>
          </p:cNvSpPr>
          <p:nvPr>
            <p:ph type="ftr" sz="quarter" idx="11"/>
          </p:nvPr>
        </p:nvSpPr>
        <p:spPr>
          <a:xfrm>
            <a:off x="3686186" y="6459786"/>
            <a:ext cx="4822804" cy="365125"/>
          </a:xfrm>
        </p:spPr>
        <p:txBody>
          <a:bodyPr/>
          <a:lstStyle/>
          <a:p>
            <a:r>
              <a:rPr lang="en-US"/>
              <a:t>Introduction to AI</a:t>
            </a:r>
          </a:p>
        </p:txBody>
      </p:sp>
      <p:sp>
        <p:nvSpPr>
          <p:cNvPr id="10" name="Slide Number Placeholder 6">
            <a:extLst>
              <a:ext uri="{FF2B5EF4-FFF2-40B4-BE49-F238E27FC236}">
                <a16:creationId xmlns:a16="http://schemas.microsoft.com/office/drawing/2014/main" id="{E9631648-AD16-9AB6-285D-C5F2E9EA82F7}"/>
              </a:ext>
            </a:extLst>
          </p:cNvPr>
          <p:cNvSpPr>
            <a:spLocks noGrp="1"/>
          </p:cNvSpPr>
          <p:nvPr>
            <p:ph type="sldNum" sz="quarter" idx="12"/>
          </p:nvPr>
        </p:nvSpPr>
        <p:spPr>
          <a:xfrm>
            <a:off x="10575176" y="6448468"/>
            <a:ext cx="1312025" cy="365125"/>
          </a:xfrm>
        </p:spPr>
        <p:txBody>
          <a:bodyPr/>
          <a:lstStyle/>
          <a:p>
            <a:fld id="{B7884E68-CE57-44C0-BE0F-84C629DF22D5}" type="slidenum">
              <a:rPr lang="en-US" smtClean="0"/>
              <a:t>8</a:t>
            </a:fld>
            <a:endParaRPr lang="en-US"/>
          </a:p>
        </p:txBody>
      </p:sp>
    </p:spTree>
    <p:extLst>
      <p:ext uri="{BB962C8B-B14F-4D97-AF65-F5344CB8AC3E}">
        <p14:creationId xmlns:p14="http://schemas.microsoft.com/office/powerpoint/2010/main" val="280960433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6C7200-B0CD-4C37-AB4E-26922C5D83A0}"/>
              </a:ext>
            </a:extLst>
          </p:cNvPr>
          <p:cNvSpPr>
            <a:spLocks noGrp="1"/>
          </p:cNvSpPr>
          <p:nvPr>
            <p:ph type="title"/>
          </p:nvPr>
        </p:nvSpPr>
        <p:spPr/>
        <p:txBody>
          <a:bodyPr>
            <a:normAutofit fontScale="90000"/>
          </a:bodyPr>
          <a:lstStyle/>
          <a:p>
            <a:r>
              <a:rPr lang="en-US" dirty="0"/>
              <a:t>Backward Gradient Computation</a:t>
            </a:r>
          </a:p>
        </p:txBody>
      </p:sp>
      <p:sp>
        <p:nvSpPr>
          <p:cNvPr id="4" name="Date Placeholder 3">
            <a:extLst>
              <a:ext uri="{FF2B5EF4-FFF2-40B4-BE49-F238E27FC236}">
                <a16:creationId xmlns:a16="http://schemas.microsoft.com/office/drawing/2014/main" id="{F9201E9A-E910-4749-B0DF-F61E8AC99E70}"/>
              </a:ext>
            </a:extLst>
          </p:cNvPr>
          <p:cNvSpPr>
            <a:spLocks noGrp="1"/>
          </p:cNvSpPr>
          <p:nvPr>
            <p:ph type="dt" sz="half" idx="10"/>
          </p:nvPr>
        </p:nvSpPr>
        <p:spPr/>
        <p:txBody>
          <a:bodyPr/>
          <a:lstStyle/>
          <a:p>
            <a:endParaRPr lang="en-US" dirty="0"/>
          </a:p>
        </p:txBody>
      </p:sp>
      <p:sp>
        <p:nvSpPr>
          <p:cNvPr id="5" name="Footer Placeholder 4">
            <a:extLst>
              <a:ext uri="{FF2B5EF4-FFF2-40B4-BE49-F238E27FC236}">
                <a16:creationId xmlns:a16="http://schemas.microsoft.com/office/drawing/2014/main" id="{1859B83D-4C8D-4917-9242-46E44EDF7DDD}"/>
              </a:ext>
            </a:extLst>
          </p:cNvPr>
          <p:cNvSpPr>
            <a:spLocks noGrp="1"/>
          </p:cNvSpPr>
          <p:nvPr>
            <p:ph type="ftr" sz="quarter" idx="11"/>
          </p:nvPr>
        </p:nvSpPr>
        <p:spPr/>
        <p:txBody>
          <a:bodyPr/>
          <a:lstStyle/>
          <a:p>
            <a:r>
              <a:rPr lang="en-US"/>
              <a:t>Introduction to AI</a:t>
            </a:r>
          </a:p>
        </p:txBody>
      </p:sp>
      <p:sp>
        <p:nvSpPr>
          <p:cNvPr id="6" name="Slide Number Placeholder 5">
            <a:extLst>
              <a:ext uri="{FF2B5EF4-FFF2-40B4-BE49-F238E27FC236}">
                <a16:creationId xmlns:a16="http://schemas.microsoft.com/office/drawing/2014/main" id="{C6387711-01DC-4DE0-BB36-2C865ABD4F32}"/>
              </a:ext>
            </a:extLst>
          </p:cNvPr>
          <p:cNvSpPr>
            <a:spLocks noGrp="1"/>
          </p:cNvSpPr>
          <p:nvPr>
            <p:ph type="sldNum" sz="quarter" idx="12"/>
          </p:nvPr>
        </p:nvSpPr>
        <p:spPr/>
        <p:txBody>
          <a:bodyPr/>
          <a:lstStyle/>
          <a:p>
            <a:fld id="{B7884E68-CE57-44C0-BE0F-84C629DF22D5}" type="slidenum">
              <a:rPr lang="en-US" smtClean="0"/>
              <a:t>80</a:t>
            </a:fld>
            <a:endParaRPr lang="en-US"/>
          </a:p>
        </p:txBody>
      </p:sp>
      <p:graphicFrame>
        <p:nvGraphicFramePr>
          <p:cNvPr id="3" name="Object 2">
            <a:extLst>
              <a:ext uri="{FF2B5EF4-FFF2-40B4-BE49-F238E27FC236}">
                <a16:creationId xmlns:a16="http://schemas.microsoft.com/office/drawing/2014/main" id="{FEB405CB-B72A-4CB8-82BC-F3F6CA9CBC9A}"/>
              </a:ext>
            </a:extLst>
          </p:cNvPr>
          <p:cNvGraphicFramePr>
            <a:graphicFrameLocks noChangeAspect="1"/>
          </p:cNvGraphicFramePr>
          <p:nvPr>
            <p:extLst>
              <p:ext uri="{D42A27DB-BD31-4B8C-83A1-F6EECF244321}">
                <p14:modId xmlns:p14="http://schemas.microsoft.com/office/powerpoint/2010/main" val="305326187"/>
              </p:ext>
            </p:extLst>
          </p:nvPr>
        </p:nvGraphicFramePr>
        <p:xfrm>
          <a:off x="857250" y="1341438"/>
          <a:ext cx="10270376" cy="2935700"/>
        </p:xfrm>
        <a:graphic>
          <a:graphicData uri="http://schemas.openxmlformats.org/presentationml/2006/ole">
            <mc:AlternateContent xmlns:mc="http://schemas.openxmlformats.org/markup-compatibility/2006">
              <mc:Choice xmlns:v="urn:schemas-microsoft-com:vml" Requires="v">
                <p:oleObj name="Bitmap Image" r:id="rId2" imgW="7130880" imgH="2038320" progId="PBrush">
                  <p:embed/>
                </p:oleObj>
              </mc:Choice>
              <mc:Fallback>
                <p:oleObj name="Bitmap Image" r:id="rId2" imgW="7130880" imgH="2038320" progId="PBrush">
                  <p:embed/>
                  <p:pic>
                    <p:nvPicPr>
                      <p:cNvPr id="3" name="Object 2">
                        <a:extLst>
                          <a:ext uri="{FF2B5EF4-FFF2-40B4-BE49-F238E27FC236}">
                            <a16:creationId xmlns:a16="http://schemas.microsoft.com/office/drawing/2014/main" id="{FEB405CB-B72A-4CB8-82BC-F3F6CA9CBC9A}"/>
                          </a:ext>
                        </a:extLst>
                      </p:cNvPr>
                      <p:cNvPicPr/>
                      <p:nvPr/>
                    </p:nvPicPr>
                    <p:blipFill>
                      <a:blip r:embed="rId3"/>
                      <a:stretch>
                        <a:fillRect/>
                      </a:stretch>
                    </p:blipFill>
                    <p:spPr>
                      <a:xfrm>
                        <a:off x="857250" y="1341438"/>
                        <a:ext cx="10270376" cy="2935700"/>
                      </a:xfrm>
                      <a:prstGeom prst="rect">
                        <a:avLst/>
                      </a:prstGeom>
                    </p:spPr>
                  </p:pic>
                </p:oleObj>
              </mc:Fallback>
            </mc:AlternateContent>
          </a:graphicData>
        </a:graphic>
      </p:graphicFrame>
      <p:sp>
        <p:nvSpPr>
          <p:cNvPr id="9" name="TextBox 8">
            <a:extLst>
              <a:ext uri="{FF2B5EF4-FFF2-40B4-BE49-F238E27FC236}">
                <a16:creationId xmlns:a16="http://schemas.microsoft.com/office/drawing/2014/main" id="{F6D6E604-6929-4DD9-9A3C-92F8364B7719}"/>
              </a:ext>
            </a:extLst>
          </p:cNvPr>
          <p:cNvSpPr txBox="1"/>
          <p:nvPr/>
        </p:nvSpPr>
        <p:spPr>
          <a:xfrm>
            <a:off x="304800" y="4582553"/>
            <a:ext cx="11058525" cy="1384995"/>
          </a:xfrm>
          <a:prstGeom prst="rect">
            <a:avLst/>
          </a:prstGeom>
          <a:noFill/>
        </p:spPr>
        <p:txBody>
          <a:bodyPr wrap="square" rtlCol="0">
            <a:spAutoFit/>
          </a:bodyPr>
          <a:lstStyle/>
          <a:p>
            <a:pPr marL="457200" indent="-457200">
              <a:buFont typeface="Wingdings" panose="05000000000000000000" pitchFamily="2" charset="2"/>
              <a:buChar char="v"/>
            </a:pPr>
            <a:r>
              <a:rPr lang="en-US" sz="2800" dirty="0"/>
              <a:t>For each input sample, we need to do </a:t>
            </a:r>
            <a:r>
              <a:rPr lang="en-US" sz="2800" dirty="0">
                <a:solidFill>
                  <a:srgbClr val="FF0000"/>
                </a:solidFill>
              </a:rPr>
              <a:t>backward gradient computation </a:t>
            </a:r>
            <a:r>
              <a:rPr lang="en-US" sz="2800" dirty="0"/>
              <a:t>to compute the gradient of the error function with respect to each network parameter.  </a:t>
            </a:r>
          </a:p>
        </p:txBody>
      </p:sp>
    </p:spTree>
    <p:extLst>
      <p:ext uri="{BB962C8B-B14F-4D97-AF65-F5344CB8AC3E}">
        <p14:creationId xmlns:p14="http://schemas.microsoft.com/office/powerpoint/2010/main" val="156305516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FF40D0-0313-4B6D-BA0D-31C595CD134F}"/>
              </a:ext>
            </a:extLst>
          </p:cNvPr>
          <p:cNvSpPr>
            <a:spLocks noGrp="1"/>
          </p:cNvSpPr>
          <p:nvPr>
            <p:ph type="title"/>
          </p:nvPr>
        </p:nvSpPr>
        <p:spPr/>
        <p:txBody>
          <a:bodyPr>
            <a:normAutofit fontScale="90000"/>
          </a:bodyPr>
          <a:lstStyle/>
          <a:p>
            <a:r>
              <a:rPr lang="en-US" dirty="0"/>
              <a:t>Stochastic Gradient Descent (SGD)</a:t>
            </a:r>
          </a:p>
        </p:txBody>
      </p:sp>
      <p:sp>
        <p:nvSpPr>
          <p:cNvPr id="3" name="Content Placeholder 2">
            <a:extLst>
              <a:ext uri="{FF2B5EF4-FFF2-40B4-BE49-F238E27FC236}">
                <a16:creationId xmlns:a16="http://schemas.microsoft.com/office/drawing/2014/main" id="{C62EF5B1-5189-434A-919F-228C2703DB75}"/>
              </a:ext>
            </a:extLst>
          </p:cNvPr>
          <p:cNvSpPr>
            <a:spLocks noGrp="1"/>
          </p:cNvSpPr>
          <p:nvPr>
            <p:ph idx="1"/>
          </p:nvPr>
        </p:nvSpPr>
        <p:spPr/>
        <p:txBody>
          <a:bodyPr>
            <a:normAutofit/>
          </a:bodyPr>
          <a:lstStyle/>
          <a:p>
            <a:pPr>
              <a:spcBef>
                <a:spcPts val="600"/>
              </a:spcBef>
            </a:pPr>
            <a:r>
              <a:rPr lang="en-US" dirty="0"/>
              <a:t>Problem with conventional gradient descent: we try to simultaneously adjust the function </a:t>
            </a:r>
            <a:r>
              <a:rPr lang="en-US" dirty="0">
                <a:solidFill>
                  <a:srgbClr val="FF0000"/>
                </a:solidFill>
              </a:rPr>
              <a:t>at all training points</a:t>
            </a:r>
          </a:p>
          <a:p>
            <a:pPr lvl="1">
              <a:spcBef>
                <a:spcPts val="600"/>
              </a:spcBef>
            </a:pPr>
            <a:r>
              <a:rPr lang="en-US" dirty="0"/>
              <a:t>We must process all training points before making a single adjustment; </a:t>
            </a:r>
            <a:r>
              <a:rPr lang="en-US" dirty="0">
                <a:solidFill>
                  <a:srgbClr val="FF0000"/>
                </a:solidFill>
              </a:rPr>
              <a:t>“Batch” update</a:t>
            </a:r>
          </a:p>
          <a:p>
            <a:pPr>
              <a:spcBef>
                <a:spcPts val="600"/>
              </a:spcBef>
            </a:pPr>
            <a:r>
              <a:rPr lang="en-US" dirty="0"/>
              <a:t>Alternative: adjust the function </a:t>
            </a:r>
            <a:r>
              <a:rPr lang="en-US" dirty="0">
                <a:solidFill>
                  <a:srgbClr val="FF0000"/>
                </a:solidFill>
              </a:rPr>
              <a:t>at one training point at a time</a:t>
            </a:r>
          </a:p>
          <a:p>
            <a:pPr lvl="1">
              <a:spcBef>
                <a:spcPts val="600"/>
              </a:spcBef>
            </a:pPr>
            <a:r>
              <a:rPr lang="en-US" dirty="0"/>
              <a:t>Keep adjustments small</a:t>
            </a:r>
          </a:p>
          <a:p>
            <a:pPr lvl="1">
              <a:spcBef>
                <a:spcPts val="600"/>
              </a:spcBef>
            </a:pPr>
            <a:r>
              <a:rPr lang="en-US" dirty="0"/>
              <a:t>Eventually, when we have processed all the training points, we will have adjusted the entire function</a:t>
            </a:r>
          </a:p>
          <a:p>
            <a:pPr lvl="2">
              <a:spcBef>
                <a:spcPts val="600"/>
              </a:spcBef>
            </a:pPr>
            <a:r>
              <a:rPr lang="en-US" dirty="0"/>
              <a:t>With greater overall adjustment than we would if we made a single “Batch” update</a:t>
            </a:r>
          </a:p>
          <a:p>
            <a:endParaRPr lang="en-US" dirty="0"/>
          </a:p>
        </p:txBody>
      </p:sp>
      <p:sp>
        <p:nvSpPr>
          <p:cNvPr id="4" name="Date Placeholder 3">
            <a:extLst>
              <a:ext uri="{FF2B5EF4-FFF2-40B4-BE49-F238E27FC236}">
                <a16:creationId xmlns:a16="http://schemas.microsoft.com/office/drawing/2014/main" id="{F84C007F-90FB-47D5-B950-12E13370A174}"/>
              </a:ext>
            </a:extLst>
          </p:cNvPr>
          <p:cNvSpPr>
            <a:spLocks noGrp="1"/>
          </p:cNvSpPr>
          <p:nvPr>
            <p:ph type="dt" sz="half" idx="10"/>
          </p:nvPr>
        </p:nvSpPr>
        <p:spPr/>
        <p:txBody>
          <a:bodyPr/>
          <a:lstStyle/>
          <a:p>
            <a:endParaRPr lang="en-US" dirty="0"/>
          </a:p>
        </p:txBody>
      </p:sp>
      <p:sp>
        <p:nvSpPr>
          <p:cNvPr id="5" name="Footer Placeholder 4">
            <a:extLst>
              <a:ext uri="{FF2B5EF4-FFF2-40B4-BE49-F238E27FC236}">
                <a16:creationId xmlns:a16="http://schemas.microsoft.com/office/drawing/2014/main" id="{AFC85A26-9990-4F08-B0AD-F7DA231ACC89}"/>
              </a:ext>
            </a:extLst>
          </p:cNvPr>
          <p:cNvSpPr>
            <a:spLocks noGrp="1"/>
          </p:cNvSpPr>
          <p:nvPr>
            <p:ph type="ftr" sz="quarter" idx="11"/>
          </p:nvPr>
        </p:nvSpPr>
        <p:spPr/>
        <p:txBody>
          <a:bodyPr/>
          <a:lstStyle/>
          <a:p>
            <a:r>
              <a:rPr lang="en-US"/>
              <a:t>Introduction to AI</a:t>
            </a:r>
          </a:p>
        </p:txBody>
      </p:sp>
      <p:sp>
        <p:nvSpPr>
          <p:cNvPr id="6" name="Slide Number Placeholder 5">
            <a:extLst>
              <a:ext uri="{FF2B5EF4-FFF2-40B4-BE49-F238E27FC236}">
                <a16:creationId xmlns:a16="http://schemas.microsoft.com/office/drawing/2014/main" id="{EFB94B7C-1E52-452E-84DA-7F017CC109FA}"/>
              </a:ext>
            </a:extLst>
          </p:cNvPr>
          <p:cNvSpPr>
            <a:spLocks noGrp="1"/>
          </p:cNvSpPr>
          <p:nvPr>
            <p:ph type="sldNum" sz="quarter" idx="12"/>
          </p:nvPr>
        </p:nvSpPr>
        <p:spPr/>
        <p:txBody>
          <a:bodyPr/>
          <a:lstStyle/>
          <a:p>
            <a:fld id="{B7884E68-CE57-44C0-BE0F-84C629DF22D5}" type="slidenum">
              <a:rPr lang="en-US" smtClean="0"/>
              <a:t>81</a:t>
            </a:fld>
            <a:endParaRPr lang="en-US"/>
          </a:p>
        </p:txBody>
      </p:sp>
    </p:spTree>
    <p:extLst>
      <p:ext uri="{BB962C8B-B14F-4D97-AF65-F5344CB8AC3E}">
        <p14:creationId xmlns:p14="http://schemas.microsoft.com/office/powerpoint/2010/main" val="294935222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AA8672E4-7E78-CE88-2254-AB5EB12AF36F}"/>
              </a:ext>
            </a:extLst>
          </p:cNvPr>
          <p:cNvGrpSpPr/>
          <p:nvPr/>
        </p:nvGrpSpPr>
        <p:grpSpPr>
          <a:xfrm>
            <a:off x="2189782" y="1141694"/>
            <a:ext cx="9225638" cy="5132393"/>
            <a:chOff x="2966362" y="28485"/>
            <a:chExt cx="9225638" cy="5132393"/>
          </a:xfrm>
        </p:grpSpPr>
        <p:grpSp>
          <p:nvGrpSpPr>
            <p:cNvPr id="21" name="Group 20">
              <a:extLst>
                <a:ext uri="{FF2B5EF4-FFF2-40B4-BE49-F238E27FC236}">
                  <a16:creationId xmlns:a16="http://schemas.microsoft.com/office/drawing/2014/main" id="{FA72473F-B596-C3A4-E777-271079C1C739}"/>
                </a:ext>
              </a:extLst>
            </p:cNvPr>
            <p:cNvGrpSpPr/>
            <p:nvPr/>
          </p:nvGrpSpPr>
          <p:grpSpPr>
            <a:xfrm>
              <a:off x="2966362" y="2332987"/>
              <a:ext cx="9225638" cy="2077720"/>
              <a:chOff x="2966362" y="2332987"/>
              <a:chExt cx="9225638" cy="2077720"/>
            </a:xfrm>
          </p:grpSpPr>
          <p:sp>
            <p:nvSpPr>
              <p:cNvPr id="11" name="Rectangle: Rounded Corners 10">
                <a:extLst>
                  <a:ext uri="{FF2B5EF4-FFF2-40B4-BE49-F238E27FC236}">
                    <a16:creationId xmlns:a16="http://schemas.microsoft.com/office/drawing/2014/main" id="{FF1BE09B-2D11-90A6-328C-F32DB352E5D1}"/>
                  </a:ext>
                </a:extLst>
              </p:cNvPr>
              <p:cNvSpPr/>
              <p:nvPr/>
            </p:nvSpPr>
            <p:spPr>
              <a:xfrm>
                <a:off x="2966362" y="2332987"/>
                <a:ext cx="9225638" cy="2077720"/>
              </a:xfrm>
              <a:prstGeom prst="roundRect">
                <a:avLst>
                  <a:gd name="adj" fmla="val 8082"/>
                </a:avLst>
              </a:prstGeom>
              <a:solidFill>
                <a:srgbClr val="FF000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4352423E-D56E-0166-7923-454A71CA91C7}"/>
                  </a:ext>
                </a:extLst>
              </p:cNvPr>
              <p:cNvSpPr txBox="1"/>
              <p:nvPr/>
            </p:nvSpPr>
            <p:spPr>
              <a:xfrm>
                <a:off x="9948504" y="2476044"/>
                <a:ext cx="1434303" cy="830997"/>
              </a:xfrm>
              <a:prstGeom prst="rect">
                <a:avLst/>
              </a:prstGeom>
              <a:noFill/>
            </p:spPr>
            <p:txBody>
              <a:bodyPr wrap="none" rtlCol="0">
                <a:spAutoFit/>
              </a:bodyPr>
              <a:lstStyle/>
              <a:p>
                <a:r>
                  <a:rPr lang="en-US" sz="2400" b="1" dirty="0">
                    <a:solidFill>
                      <a:schemeClr val="bg1"/>
                    </a:solidFill>
                  </a:rPr>
                  <a:t>Backward</a:t>
                </a:r>
              </a:p>
              <a:p>
                <a:pPr algn="ctr"/>
                <a:r>
                  <a:rPr lang="en-US" sz="2400" b="1" dirty="0">
                    <a:solidFill>
                      <a:schemeClr val="bg1"/>
                    </a:solidFill>
                  </a:rPr>
                  <a:t>Pass</a:t>
                </a:r>
              </a:p>
            </p:txBody>
          </p:sp>
        </p:grpSp>
        <p:grpSp>
          <p:nvGrpSpPr>
            <p:cNvPr id="17" name="Group 16">
              <a:extLst>
                <a:ext uri="{FF2B5EF4-FFF2-40B4-BE49-F238E27FC236}">
                  <a16:creationId xmlns:a16="http://schemas.microsoft.com/office/drawing/2014/main" id="{3CACDA11-2127-5753-FDE5-E41C530A6CD2}"/>
                </a:ext>
              </a:extLst>
            </p:cNvPr>
            <p:cNvGrpSpPr/>
            <p:nvPr/>
          </p:nvGrpSpPr>
          <p:grpSpPr>
            <a:xfrm>
              <a:off x="2966362" y="1820948"/>
              <a:ext cx="9225638" cy="497622"/>
              <a:chOff x="2966362" y="1820948"/>
              <a:chExt cx="9225638" cy="497622"/>
            </a:xfrm>
          </p:grpSpPr>
          <p:sp>
            <p:nvSpPr>
              <p:cNvPr id="12" name="Rectangle: Rounded Corners 11">
                <a:extLst>
                  <a:ext uri="{FF2B5EF4-FFF2-40B4-BE49-F238E27FC236}">
                    <a16:creationId xmlns:a16="http://schemas.microsoft.com/office/drawing/2014/main" id="{46D8332E-E76B-7C34-5DDB-73A494D7157E}"/>
                  </a:ext>
                </a:extLst>
              </p:cNvPr>
              <p:cNvSpPr/>
              <p:nvPr/>
            </p:nvSpPr>
            <p:spPr>
              <a:xfrm>
                <a:off x="2966362" y="1946909"/>
                <a:ext cx="9225638" cy="371661"/>
              </a:xfrm>
              <a:prstGeom prst="roundRect">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3F7924E1-BA53-A1CB-2A6F-9FB7308347A0}"/>
                  </a:ext>
                </a:extLst>
              </p:cNvPr>
              <p:cNvSpPr txBox="1"/>
              <p:nvPr/>
            </p:nvSpPr>
            <p:spPr>
              <a:xfrm>
                <a:off x="9729693" y="1820948"/>
                <a:ext cx="1871923" cy="461665"/>
              </a:xfrm>
              <a:prstGeom prst="rect">
                <a:avLst/>
              </a:prstGeom>
              <a:noFill/>
            </p:spPr>
            <p:txBody>
              <a:bodyPr wrap="none" rtlCol="0">
                <a:spAutoFit/>
              </a:bodyPr>
              <a:lstStyle/>
              <a:p>
                <a:r>
                  <a:rPr lang="en-US" sz="2400" b="1" dirty="0">
                    <a:solidFill>
                      <a:schemeClr val="bg1"/>
                    </a:solidFill>
                  </a:rPr>
                  <a:t>Forward Pass</a:t>
                </a:r>
              </a:p>
            </p:txBody>
          </p:sp>
        </p:grpSp>
        <p:sp>
          <p:nvSpPr>
            <p:cNvPr id="10" name="Rectangle: Rounded Corners 9">
              <a:extLst>
                <a:ext uri="{FF2B5EF4-FFF2-40B4-BE49-F238E27FC236}">
                  <a16:creationId xmlns:a16="http://schemas.microsoft.com/office/drawing/2014/main" id="{8BFBF0B2-FAB9-1D63-EE49-59BC39342CE5}"/>
                </a:ext>
              </a:extLst>
            </p:cNvPr>
            <p:cNvSpPr/>
            <p:nvPr/>
          </p:nvSpPr>
          <p:spPr>
            <a:xfrm>
              <a:off x="2966362" y="1635249"/>
              <a:ext cx="9225638" cy="336832"/>
            </a:xfrm>
            <a:prstGeom prst="roundRect">
              <a:avLst/>
            </a:prstGeom>
            <a:solidFill>
              <a:srgbClr val="0066FF">
                <a:alpha val="49804"/>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900" b="1" dirty="0"/>
                <a:t>Loop over Training Instances</a:t>
              </a:r>
            </a:p>
          </p:txBody>
        </p:sp>
        <mc:AlternateContent xmlns:mc="http://schemas.openxmlformats.org/markup-compatibility/2006">
          <mc:Choice xmlns:a14="http://schemas.microsoft.com/office/drawing/2010/main" Requires="a14">
            <p:graphicFrame>
              <p:nvGraphicFramePr>
                <p:cNvPr id="13" name="Table 7">
                  <a:extLst>
                    <a:ext uri="{FF2B5EF4-FFF2-40B4-BE49-F238E27FC236}">
                      <a16:creationId xmlns:a16="http://schemas.microsoft.com/office/drawing/2014/main" id="{5775C262-E29F-4E74-9008-05EF73FA9872}"/>
                    </a:ext>
                  </a:extLst>
                </p:cNvPr>
                <p:cNvGraphicFramePr>
                  <a:graphicFrameLocks/>
                </p:cNvGraphicFramePr>
                <p:nvPr>
                  <p:extLst>
                    <p:ext uri="{D42A27DB-BD31-4B8C-83A1-F6EECF244321}">
                      <p14:modId xmlns:p14="http://schemas.microsoft.com/office/powerpoint/2010/main" val="3069516241"/>
                    </p:ext>
                  </p:extLst>
                </p:nvPr>
              </p:nvGraphicFramePr>
              <p:xfrm>
                <a:off x="3135085" y="28485"/>
                <a:ext cx="5857662" cy="5132393"/>
              </p:xfrm>
              <a:graphic>
                <a:graphicData uri="http://schemas.openxmlformats.org/drawingml/2006/table">
                  <a:tbl>
                    <a:tblPr firstRow="1" bandRow="1">
                      <a:tableStyleId>{6E25E649-3F16-4E02-A733-19D2CDBF48F0}</a:tableStyleId>
                    </a:tblPr>
                    <a:tblGrid>
                      <a:gridCol w="5857662">
                        <a:extLst>
                          <a:ext uri="{9D8B030D-6E8A-4147-A177-3AD203B41FA5}">
                            <a16:colId xmlns:a16="http://schemas.microsoft.com/office/drawing/2014/main" val="1078770622"/>
                          </a:ext>
                        </a:extLst>
                      </a:gridCol>
                    </a:tblGrid>
                    <a:tr h="360688">
                      <a:tc>
                        <a:txBody>
                          <a:bodyPr/>
                          <a:lstStyle/>
                          <a:p>
                            <a:pPr algn="ctr"/>
                            <a:r>
                              <a:rPr lang="en-US" sz="2000" b="1" kern="1200" dirty="0">
                                <a:solidFill>
                                  <a:schemeClr val="lt1"/>
                                </a:solidFill>
                                <a:effectLst/>
                              </a:rPr>
                              <a:t>Algorithm: Training of NN using GD (Input: </a:t>
                            </a:r>
                            <a14:m>
                              <m:oMath xmlns:m="http://schemas.openxmlformats.org/officeDocument/2006/math">
                                <m:r>
                                  <a:rPr lang="en-US" sz="2000" b="1" kern="1200" smtClean="0">
                                    <a:solidFill>
                                      <a:schemeClr val="lt1"/>
                                    </a:solidFill>
                                    <a:effectLst/>
                                    <a:latin typeface="Cambria Math" panose="02040503050406030204" pitchFamily="18" charset="0"/>
                                  </a:rPr>
                                  <m:t>𝜼</m:t>
                                </m:r>
                              </m:oMath>
                            </a14:m>
                            <a:r>
                              <a:rPr lang="en-US" sz="2000" b="1" kern="1200" dirty="0">
                                <a:solidFill>
                                  <a:schemeClr val="lt1"/>
                                </a:solidFill>
                                <a:effectLst/>
                              </a:rPr>
                              <a:t>, </a:t>
                            </a:r>
                            <a14:m>
                              <m:oMath xmlns:m="http://schemas.openxmlformats.org/officeDocument/2006/math">
                                <m:sSub>
                                  <m:sSubPr>
                                    <m:ctrlPr>
                                      <a:rPr lang="en-US" sz="2000" b="1" i="1" kern="1200" dirty="0" smtClean="0">
                                        <a:solidFill>
                                          <a:schemeClr val="lt1"/>
                                        </a:solidFill>
                                        <a:effectLst/>
                                        <a:latin typeface="Cambria Math" panose="02040503050406030204" pitchFamily="18" charset="0"/>
                                      </a:rPr>
                                    </m:ctrlPr>
                                  </m:sSubPr>
                                  <m:e>
                                    <m:r>
                                      <a:rPr lang="en-US" sz="2000" b="1" kern="1200" dirty="0" smtClean="0">
                                        <a:solidFill>
                                          <a:schemeClr val="lt1"/>
                                        </a:solidFill>
                                        <a:effectLst/>
                                        <a:latin typeface="Cambria Math" panose="02040503050406030204" pitchFamily="18" charset="0"/>
                                      </a:rPr>
                                      <m:t>𝒅</m:t>
                                    </m:r>
                                  </m:e>
                                  <m:sub>
                                    <m:r>
                                      <a:rPr lang="en-US" sz="2000" b="1" kern="1200" dirty="0" smtClean="0">
                                        <a:solidFill>
                                          <a:schemeClr val="lt1"/>
                                        </a:solidFill>
                                        <a:effectLst/>
                                        <a:latin typeface="Cambria Math" panose="02040503050406030204" pitchFamily="18" charset="0"/>
                                      </a:rPr>
                                      <m:t>𝒊</m:t>
                                    </m:r>
                                  </m:sub>
                                </m:sSub>
                              </m:oMath>
                            </a14:m>
                            <a:r>
                              <a:rPr lang="en-US" sz="2000" b="1" kern="1200" dirty="0">
                                <a:solidFill>
                                  <a:schemeClr val="lt1"/>
                                </a:solidFill>
                                <a:effectLst/>
                              </a:rPr>
                              <a:t>, </a:t>
                            </a:r>
                            <a14:m>
                              <m:oMath xmlns:m="http://schemas.openxmlformats.org/officeDocument/2006/math">
                                <m:r>
                                  <a:rPr lang="en-US" sz="2000" b="1" kern="1200" dirty="0" smtClean="0">
                                    <a:solidFill>
                                      <a:schemeClr val="lt1"/>
                                    </a:solidFill>
                                    <a:effectLst/>
                                    <a:latin typeface="Cambria Math" panose="02040503050406030204" pitchFamily="18" charset="0"/>
                                  </a:rPr>
                                  <m:t>𝑻</m:t>
                                </m:r>
                              </m:oMath>
                            </a14:m>
                            <a:r>
                              <a:rPr lang="en-US" sz="2000" b="1" kern="1200" dirty="0">
                                <a:solidFill>
                                  <a:schemeClr val="lt1"/>
                                </a:solidFill>
                                <a:effectLst/>
                              </a:rPr>
                              <a:t>,</a:t>
                            </a:r>
                            <a:r>
                              <a:rPr lang="en-US" sz="2000" b="1" kern="1200" baseline="0" dirty="0">
                                <a:solidFill>
                                  <a:schemeClr val="lt1"/>
                                </a:solidFill>
                                <a:effectLst/>
                              </a:rPr>
                              <a:t> </a:t>
                            </a:r>
                            <a14:m>
                              <m:oMath xmlns:m="http://schemas.openxmlformats.org/officeDocument/2006/math">
                                <m:r>
                                  <a:rPr lang="en-US" sz="2000" b="1" kern="1200" baseline="0" dirty="0" smtClean="0">
                                    <a:solidFill>
                                      <a:schemeClr val="lt1"/>
                                    </a:solidFill>
                                    <a:effectLst/>
                                    <a:latin typeface="Cambria Math" panose="02040503050406030204" pitchFamily="18" charset="0"/>
                                  </a:rPr>
                                  <m:t>𝒀</m:t>
                                </m:r>
                              </m:oMath>
                            </a14:m>
                            <a:r>
                              <a:rPr lang="en-US" sz="2000" b="1" kern="1200" dirty="0">
                                <a:solidFill>
                                  <a:schemeClr val="lt1"/>
                                </a:solidFill>
                                <a:effectLst/>
                              </a:rPr>
                              <a:t>)</a:t>
                            </a:r>
                            <a:endParaRPr lang="en-US" sz="2000" dirty="0"/>
                          </a:p>
                        </a:txBody>
                        <a:tcPr marL="65489" marR="65489" marT="32745" marB="32745">
                          <a:solidFill>
                            <a:schemeClr val="accent1"/>
                          </a:solidFill>
                        </a:tcPr>
                      </a:tc>
                      <a:extLst>
                        <a:ext uri="{0D108BD9-81ED-4DB2-BD59-A6C34878D82A}">
                          <a16:rowId xmlns:a16="http://schemas.microsoft.com/office/drawing/2014/main" val="3786916785"/>
                        </a:ext>
                      </a:extLst>
                    </a:tr>
                    <a:tr h="437104">
                      <a:tc>
                        <a:txBody>
                          <a:bodyPr/>
                          <a:lstStyle/>
                          <a:p>
                            <a:r>
                              <a:rPr lang="en-US" sz="2000" kern="1200" dirty="0">
                                <a:solidFill>
                                  <a:schemeClr val="dk1"/>
                                </a:solidFill>
                                <a:effectLst/>
                              </a:rPr>
                              <a:t>1   :  </a:t>
                            </a:r>
                            <a:r>
                              <a:rPr lang="en-US" sz="2000" b="1" kern="1200" dirty="0">
                                <a:solidFill>
                                  <a:schemeClr val="dk1"/>
                                </a:solidFill>
                                <a:effectLst/>
                              </a:rPr>
                              <a:t>Initialize </a:t>
                            </a:r>
                            <a:r>
                              <a:rPr lang="en-US" sz="2000" kern="1200" dirty="0">
                                <a:solidFill>
                                  <a:schemeClr val="dk1"/>
                                </a:solidFill>
                              </a:rPr>
                              <a:t>all</a:t>
                            </a:r>
                            <a:r>
                              <a:rPr lang="en-US" sz="2000" b="1" kern="1200" dirty="0">
                                <a:solidFill>
                                  <a:schemeClr val="dk1"/>
                                </a:solidFill>
                                <a:effectLst/>
                              </a:rPr>
                              <a:t> </a:t>
                            </a:r>
                            <a14:m>
                              <m:oMath xmlns:m="http://schemas.openxmlformats.org/officeDocument/2006/math">
                                <m:sSubSup>
                                  <m:sSubSupPr>
                                    <m:ctrlPr>
                                      <a:rPr lang="en-US" sz="2000" b="1" i="1" kern="1200" smtClean="0">
                                        <a:solidFill>
                                          <a:schemeClr val="dk1"/>
                                        </a:solidFill>
                                        <a:effectLst/>
                                        <a:latin typeface="Cambria Math" panose="02040503050406030204" pitchFamily="18" charset="0"/>
                                      </a:rPr>
                                    </m:ctrlPr>
                                  </m:sSubSupPr>
                                  <m:e>
                                    <m:r>
                                      <a:rPr lang="en-US" sz="2000" b="1" kern="1200" smtClean="0">
                                        <a:solidFill>
                                          <a:schemeClr val="dk1"/>
                                        </a:solidFill>
                                        <a:effectLst/>
                                        <a:latin typeface="Cambria Math" panose="02040503050406030204" pitchFamily="18" charset="0"/>
                                      </a:rPr>
                                      <m:t>𝒘</m:t>
                                    </m:r>
                                  </m:e>
                                  <m:sub>
                                    <m:r>
                                      <a:rPr lang="en-US" sz="2000" b="1" kern="1200" smtClean="0">
                                        <a:solidFill>
                                          <a:schemeClr val="dk1"/>
                                        </a:solidFill>
                                        <a:effectLst/>
                                        <a:latin typeface="Cambria Math" panose="02040503050406030204" pitchFamily="18" charset="0"/>
                                      </a:rPr>
                                      <m:t>𝒊</m:t>
                                    </m:r>
                                    <m:r>
                                      <a:rPr lang="en-US" sz="2000" b="1" kern="1200" smtClean="0">
                                        <a:solidFill>
                                          <a:schemeClr val="dk1"/>
                                        </a:solidFill>
                                        <a:effectLst/>
                                        <a:latin typeface="Cambria Math" panose="02040503050406030204" pitchFamily="18" charset="0"/>
                                      </a:rPr>
                                      <m:t>,</m:t>
                                    </m:r>
                                    <m:r>
                                      <a:rPr lang="en-US" sz="2000" b="1" kern="1200" smtClean="0">
                                        <a:solidFill>
                                          <a:schemeClr val="dk1"/>
                                        </a:solidFill>
                                        <a:effectLst/>
                                        <a:latin typeface="Cambria Math" panose="02040503050406030204" pitchFamily="18" charset="0"/>
                                      </a:rPr>
                                      <m:t>𝒋</m:t>
                                    </m:r>
                                  </m:sub>
                                  <m:sup>
                                    <m:d>
                                      <m:dPr>
                                        <m:ctrlPr>
                                          <a:rPr lang="en-US" sz="2000" b="1" i="1" kern="1200" smtClean="0">
                                            <a:solidFill>
                                              <a:schemeClr val="dk1"/>
                                            </a:solidFill>
                                            <a:effectLst/>
                                            <a:latin typeface="Cambria Math" panose="02040503050406030204" pitchFamily="18" charset="0"/>
                                          </a:rPr>
                                        </m:ctrlPr>
                                      </m:dPr>
                                      <m:e>
                                        <m:r>
                                          <a:rPr lang="en-US" sz="2000" b="1" kern="1200" smtClean="0">
                                            <a:solidFill>
                                              <a:schemeClr val="dk1"/>
                                            </a:solidFill>
                                            <a:effectLst/>
                                            <a:latin typeface="Cambria Math" panose="02040503050406030204" pitchFamily="18" charset="0"/>
                                          </a:rPr>
                                          <m:t>𝒌</m:t>
                                        </m:r>
                                      </m:e>
                                    </m:d>
                                  </m:sup>
                                </m:sSubSup>
                              </m:oMath>
                            </a14:m>
                            <a:endParaRPr lang="en-US" sz="2000" dirty="0"/>
                          </a:p>
                        </a:txBody>
                        <a:tcPr marL="65489" marR="65489" marT="32745" marB="32745">
                          <a:solidFill>
                            <a:schemeClr val="bg1">
                              <a:lumMod val="65000"/>
                              <a:alpha val="50000"/>
                            </a:schemeClr>
                          </a:solidFill>
                        </a:tcPr>
                      </a:tc>
                      <a:extLst>
                        <a:ext uri="{0D108BD9-81ED-4DB2-BD59-A6C34878D82A}">
                          <a16:rowId xmlns:a16="http://schemas.microsoft.com/office/drawing/2014/main" val="3208792192"/>
                        </a:ext>
                      </a:extLst>
                    </a:tr>
                    <a:tr h="185145">
                      <a:tc>
                        <a:txBody>
                          <a:bodyPr/>
                          <a:lstStyle/>
                          <a:p>
                            <a:pPr marL="233363" indent="-233363">
                              <a:buAutoNum type="arabicPlain" startAt="2"/>
                            </a:pPr>
                            <a:r>
                              <a:rPr lang="en-US" sz="2000" dirty="0"/>
                              <a:t> : </a:t>
                            </a:r>
                            <a:r>
                              <a:rPr lang="en-US" sz="2000" b="1" kern="1200" dirty="0">
                                <a:solidFill>
                                  <a:schemeClr val="dk1"/>
                                </a:solidFill>
                                <a:effectLst/>
                              </a:rPr>
                              <a:t>Repeat</a:t>
                            </a:r>
                          </a:p>
                        </a:txBody>
                        <a:tcPr marL="65489" marR="65489" marT="32745" marB="32745">
                          <a:solidFill>
                            <a:schemeClr val="lt1">
                              <a:alpha val="50000"/>
                            </a:schemeClr>
                          </a:solidFill>
                        </a:tcPr>
                      </a:tc>
                      <a:extLst>
                        <a:ext uri="{0D108BD9-81ED-4DB2-BD59-A6C34878D82A}">
                          <a16:rowId xmlns:a16="http://schemas.microsoft.com/office/drawing/2014/main" val="1421913310"/>
                        </a:ext>
                      </a:extLst>
                    </a:tr>
                    <a:tr h="185145">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US" sz="2000" b="0" kern="1200" dirty="0">
                                <a:solidFill>
                                  <a:schemeClr val="dk1"/>
                                </a:solidFill>
                                <a:effectLst/>
                                <a:latin typeface="+mn-lt"/>
                                <a:ea typeface="+mn-ea"/>
                                <a:cs typeface="+mn-cs"/>
                              </a:rPr>
                              <a:t>3   :</a:t>
                            </a:r>
                            <a:r>
                              <a:rPr lang="en-US" sz="2000" b="1" kern="1200" dirty="0">
                                <a:solidFill>
                                  <a:schemeClr val="dk1"/>
                                </a:solidFill>
                                <a:effectLst/>
                                <a:latin typeface="+mn-lt"/>
                                <a:ea typeface="+mn-ea"/>
                                <a:cs typeface="+mn-cs"/>
                              </a:rPr>
                              <a:t>   Randomly permute training samples</a:t>
                            </a:r>
                          </a:p>
                        </a:txBody>
                        <a:tcPr marL="65489" marR="65489" marT="32745" marB="32745">
                          <a:solidFill>
                            <a:schemeClr val="lt1">
                              <a:alpha val="50000"/>
                            </a:schemeClr>
                          </a:solidFill>
                        </a:tcPr>
                      </a:tc>
                      <a:extLst>
                        <a:ext uri="{0D108BD9-81ED-4DB2-BD59-A6C34878D82A}">
                          <a16:rowId xmlns:a16="http://schemas.microsoft.com/office/drawing/2014/main" val="2835040512"/>
                        </a:ext>
                      </a:extLst>
                    </a:tr>
                    <a:tr h="335286">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US" sz="2000" kern="1200" dirty="0">
                                <a:solidFill>
                                  <a:schemeClr val="dk1"/>
                                </a:solidFill>
                                <a:effectLst/>
                              </a:rPr>
                              <a:t>4   :      </a:t>
                            </a:r>
                            <a:r>
                              <a:rPr lang="en-US" sz="2000" b="1" kern="1200" dirty="0">
                                <a:solidFill>
                                  <a:schemeClr val="dk1"/>
                                </a:solidFill>
                                <a:effectLst/>
                              </a:rPr>
                              <a:t>For</a:t>
                            </a:r>
                            <a:r>
                              <a:rPr lang="en-US" sz="2000" dirty="0"/>
                              <a:t> all </a:t>
                            </a:r>
                            <a14:m>
                              <m:oMath xmlns:m="http://schemas.openxmlformats.org/officeDocument/2006/math">
                                <m:r>
                                  <m:rPr>
                                    <m:sty m:val="p"/>
                                  </m:rPr>
                                  <a:rPr lang="en-US" sz="2000" b="0" kern="1200" dirty="0" smtClean="0">
                                    <a:solidFill>
                                      <a:schemeClr val="dk1"/>
                                    </a:solidFill>
                                    <a:effectLst/>
                                    <a:latin typeface="Cambria Math" panose="02040503050406030204" pitchFamily="18" charset="0"/>
                                  </a:rPr>
                                  <m:t>t</m:t>
                                </m:r>
                                <m:r>
                                  <a:rPr lang="en-US" sz="2000" b="0" kern="1200" dirty="0" smtClean="0">
                                    <a:solidFill>
                                      <a:schemeClr val="dk1"/>
                                    </a:solidFill>
                                    <a:effectLst/>
                                    <a:latin typeface="Cambria Math" panose="02040503050406030204" pitchFamily="18" charset="0"/>
                                  </a:rPr>
                                  <m:t>=1</m:t>
                                </m:r>
                              </m:oMath>
                            </a14:m>
                            <a:r>
                              <a:rPr lang="en-US" sz="2000" b="1" kern="1200" dirty="0">
                                <a:solidFill>
                                  <a:schemeClr val="dk1"/>
                                </a:solidFill>
                                <a:effectLst/>
                              </a:rPr>
                              <a:t> to </a:t>
                            </a:r>
                            <a14:m>
                              <m:oMath xmlns:m="http://schemas.openxmlformats.org/officeDocument/2006/math">
                                <m:r>
                                  <a:rPr lang="en-US" sz="2000" b="0" kern="1200" dirty="0" smtClean="0">
                                    <a:solidFill>
                                      <a:schemeClr val="dk1"/>
                                    </a:solidFill>
                                    <a:effectLst/>
                                    <a:latin typeface="Cambria Math" panose="02040503050406030204" pitchFamily="18" charset="0"/>
                                  </a:rPr>
                                  <m:t>𝑇</m:t>
                                </m:r>
                              </m:oMath>
                            </a14:m>
                            <a:r>
                              <a:rPr lang="en-US" sz="2000" b="1" kern="1200" dirty="0">
                                <a:solidFill>
                                  <a:schemeClr val="dk1"/>
                                </a:solidFill>
                                <a:effectLst/>
                              </a:rPr>
                              <a:t> do</a:t>
                            </a:r>
                            <a:endParaRPr lang="en-US" sz="2000" b="1" kern="1200" dirty="0">
                              <a:solidFill>
                                <a:schemeClr val="dk1"/>
                              </a:solidFill>
                              <a:effectLst/>
                              <a:latin typeface="+mn-lt"/>
                              <a:ea typeface="+mn-ea"/>
                              <a:cs typeface="+mn-cs"/>
                            </a:endParaRPr>
                          </a:p>
                        </a:txBody>
                        <a:tcPr marL="65489" marR="65489" marT="32745" marB="32745">
                          <a:solidFill>
                            <a:schemeClr val="bg1">
                              <a:lumMod val="65000"/>
                              <a:alpha val="50000"/>
                            </a:schemeClr>
                          </a:solidFill>
                        </a:tcPr>
                      </a:tc>
                      <a:extLst>
                        <a:ext uri="{0D108BD9-81ED-4DB2-BD59-A6C34878D82A}">
                          <a16:rowId xmlns:a16="http://schemas.microsoft.com/office/drawing/2014/main" val="1835158324"/>
                        </a:ext>
                      </a:extLst>
                    </a:tr>
                    <a:tr h="335286">
                      <a:tc>
                        <a:txBody>
                          <a:bodyPr/>
                          <a:lstStyle/>
                          <a:p>
                            <a:r>
                              <a:rPr lang="en-US" sz="2000" kern="1200" dirty="0">
                                <a:solidFill>
                                  <a:schemeClr val="dk1"/>
                                </a:solidFill>
                                <a:effectLst/>
                              </a:rPr>
                              <a:t>5   :       </a:t>
                            </a:r>
                            <a:r>
                              <a:rPr lang="en-US" sz="2000" kern="1200" baseline="0" dirty="0">
                                <a:solidFill>
                                  <a:schemeClr val="dk1"/>
                                </a:solidFill>
                                <a:effectLst/>
                              </a:rPr>
                              <a:t>     </a:t>
                            </a:r>
                            <a:r>
                              <a:rPr lang="en-US" sz="2000" b="1" kern="1200" dirty="0">
                                <a:solidFill>
                                  <a:schemeClr val="dk1"/>
                                </a:solidFill>
                                <a:effectLst/>
                              </a:rPr>
                              <a:t>Compute</a:t>
                            </a:r>
                            <a:r>
                              <a:rPr lang="en-US" sz="2000" kern="1200" dirty="0">
                                <a:solidFill>
                                  <a:schemeClr val="dk1"/>
                                </a:solidFill>
                                <a:effectLst/>
                              </a:rPr>
                              <a:t> </a:t>
                            </a:r>
                            <a14:m>
                              <m:oMath xmlns:m="http://schemas.openxmlformats.org/officeDocument/2006/math">
                                <m:sSub>
                                  <m:sSubPr>
                                    <m:ctrlPr>
                                      <a:rPr lang="en-US" sz="2000" i="1" kern="1200" smtClean="0">
                                        <a:solidFill>
                                          <a:srgbClr val="0000FF"/>
                                        </a:solidFill>
                                        <a:effectLst/>
                                        <a:latin typeface="Cambria Math" panose="02040503050406030204" pitchFamily="18" charset="0"/>
                                      </a:rPr>
                                    </m:ctrlPr>
                                  </m:sSubPr>
                                  <m:e>
                                    <m:r>
                                      <a:rPr lang="en-US" sz="2000" b="0" kern="1200" smtClean="0">
                                        <a:solidFill>
                                          <a:srgbClr val="0000FF"/>
                                        </a:solidFill>
                                        <a:effectLst/>
                                        <a:latin typeface="Cambria Math" panose="02040503050406030204" pitchFamily="18" charset="0"/>
                                      </a:rPr>
                                      <m:t>𝑌</m:t>
                                    </m:r>
                                  </m:e>
                                  <m:sub>
                                    <m:r>
                                      <a:rPr lang="en-US" sz="2000" b="0" kern="1200" smtClean="0">
                                        <a:solidFill>
                                          <a:srgbClr val="0000FF"/>
                                        </a:solidFill>
                                        <a:effectLst/>
                                        <a:latin typeface="Cambria Math" panose="02040503050406030204" pitchFamily="18" charset="0"/>
                                      </a:rPr>
                                      <m:t>𝑡</m:t>
                                    </m:r>
                                    <m:r>
                                      <a:rPr lang="en-US" sz="2000" b="0" i="0" kern="1200" smtClean="0">
                                        <a:solidFill>
                                          <a:srgbClr val="0000FF"/>
                                        </a:solidFill>
                                        <a:effectLst/>
                                        <a:latin typeface="Cambria Math" panose="02040503050406030204" pitchFamily="18" charset="0"/>
                                      </a:rPr>
                                      <m:t>     </m:t>
                                    </m:r>
                                  </m:sub>
                                </m:sSub>
                              </m:oMath>
                            </a14:m>
                            <a:endParaRPr lang="en-US" sz="2000" b="1" dirty="0"/>
                          </a:p>
                        </a:txBody>
                        <a:tcPr marL="65489" marR="65489" marT="32745" marB="32745">
                          <a:solidFill>
                            <a:schemeClr val="lt1">
                              <a:alpha val="50000"/>
                            </a:schemeClr>
                          </a:solidFill>
                        </a:tcPr>
                      </a:tc>
                      <a:extLst>
                        <a:ext uri="{0D108BD9-81ED-4DB2-BD59-A6C34878D82A}">
                          <a16:rowId xmlns:a16="http://schemas.microsoft.com/office/drawing/2014/main" val="2381635388"/>
                        </a:ext>
                      </a:extLst>
                    </a:tr>
                    <a:tr h="335286">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US" sz="2000" kern="1200" dirty="0">
                                <a:solidFill>
                                  <a:schemeClr val="dk1"/>
                                </a:solidFill>
                                <a:effectLst/>
                              </a:rPr>
                              <a:t>6   :            </a:t>
                            </a:r>
                            <a:r>
                              <a:rPr lang="en-US" sz="2000" b="1" kern="1200" dirty="0">
                                <a:solidFill>
                                  <a:schemeClr val="dk1"/>
                                </a:solidFill>
                                <a:effectLst/>
                              </a:rPr>
                              <a:t>For</a:t>
                            </a:r>
                            <a:r>
                              <a:rPr lang="en-US" sz="2000" kern="1200" dirty="0">
                                <a:solidFill>
                                  <a:schemeClr val="dk1"/>
                                </a:solidFill>
                                <a:effectLst/>
                              </a:rPr>
                              <a:t> every layer </a:t>
                            </a:r>
                            <a14:m>
                              <m:oMath xmlns:m="http://schemas.openxmlformats.org/officeDocument/2006/math">
                                <m:r>
                                  <a:rPr lang="en-US" sz="2000" kern="1200" dirty="0" smtClean="0">
                                    <a:solidFill>
                                      <a:schemeClr val="dk1"/>
                                    </a:solidFill>
                                    <a:effectLst/>
                                    <a:latin typeface="Cambria Math" panose="02040503050406030204" pitchFamily="18" charset="0"/>
                                  </a:rPr>
                                  <m:t>𝑘</m:t>
                                </m:r>
                              </m:oMath>
                            </a14:m>
                            <a:r>
                              <a:rPr lang="en-US" sz="2000" kern="1200" dirty="0">
                                <a:solidFill>
                                  <a:schemeClr val="dk1"/>
                                </a:solidFill>
                                <a:effectLst/>
                              </a:rPr>
                              <a:t> </a:t>
                            </a:r>
                            <a:r>
                              <a:rPr lang="en-US" sz="2000" b="1" kern="1200" dirty="0">
                                <a:solidFill>
                                  <a:schemeClr val="dk1"/>
                                </a:solidFill>
                                <a:effectLst/>
                              </a:rPr>
                              <a:t>do</a:t>
                            </a:r>
                            <a:endParaRPr lang="en-US" sz="2000" b="1" kern="1200" dirty="0">
                              <a:solidFill>
                                <a:schemeClr val="dk1"/>
                              </a:solidFill>
                              <a:effectLst/>
                              <a:latin typeface="+mn-lt"/>
                              <a:ea typeface="+mn-ea"/>
                              <a:cs typeface="+mn-cs"/>
                            </a:endParaRPr>
                          </a:p>
                        </a:txBody>
                        <a:tcPr marL="65489" marR="65489" marT="32745" marB="32745">
                          <a:solidFill>
                            <a:schemeClr val="bg1">
                              <a:lumMod val="65000"/>
                              <a:alpha val="50000"/>
                            </a:schemeClr>
                          </a:solidFill>
                        </a:tcPr>
                      </a:tc>
                      <a:extLst>
                        <a:ext uri="{0D108BD9-81ED-4DB2-BD59-A6C34878D82A}">
                          <a16:rowId xmlns:a16="http://schemas.microsoft.com/office/drawing/2014/main" val="3834915012"/>
                        </a:ext>
                      </a:extLst>
                    </a:tr>
                    <a:tr h="586061">
                      <a:tc>
                        <a:txBody>
                          <a:bodyPr/>
                          <a:lstStyle/>
                          <a:p>
                            <a:r>
                              <a:rPr lang="en-US" sz="2000" kern="1200" dirty="0">
                                <a:solidFill>
                                  <a:schemeClr val="dk1"/>
                                </a:solidFill>
                                <a:effectLst/>
                              </a:rPr>
                              <a:t>7   :      </a:t>
                            </a:r>
                            <a:r>
                              <a:rPr lang="en-US" sz="2000" b="1" kern="1200" dirty="0">
                                <a:solidFill>
                                  <a:schemeClr val="dk1"/>
                                </a:solidFill>
                                <a:effectLst/>
                              </a:rPr>
                              <a:t>            Compute </a:t>
                            </a:r>
                            <a14:m>
                              <m:oMath xmlns:m="http://schemas.openxmlformats.org/officeDocument/2006/math">
                                <m:f>
                                  <m:fPr>
                                    <m:ctrlPr>
                                      <a:rPr lang="en-US" sz="2000" b="1" i="1" kern="1200" smtClean="0">
                                        <a:solidFill>
                                          <a:schemeClr val="dk1"/>
                                        </a:solidFill>
                                        <a:effectLst/>
                                        <a:latin typeface="Cambria Math" panose="02040503050406030204" pitchFamily="18" charset="0"/>
                                      </a:rPr>
                                    </m:ctrlPr>
                                  </m:fPr>
                                  <m:num>
                                    <m:r>
                                      <a:rPr lang="en-US" sz="2000" b="1" kern="1200" smtClean="0">
                                        <a:solidFill>
                                          <a:schemeClr val="dk1"/>
                                        </a:solidFill>
                                        <a:effectLst/>
                                        <a:latin typeface="Cambria Math" panose="02040503050406030204" pitchFamily="18" charset="0"/>
                                      </a:rPr>
                                      <m:t>𝝏</m:t>
                                    </m:r>
                                    <m:r>
                                      <a:rPr lang="en-US" sz="2000" b="1" kern="1200" smtClean="0">
                                        <a:solidFill>
                                          <a:schemeClr val="dk1"/>
                                        </a:solidFill>
                                        <a:effectLst/>
                                        <a:latin typeface="Cambria Math" panose="02040503050406030204" pitchFamily="18" charset="0"/>
                                      </a:rPr>
                                      <m:t>𝒅𝒊𝒗</m:t>
                                    </m:r>
                                    <m:d>
                                      <m:dPr>
                                        <m:ctrlPr>
                                          <a:rPr lang="en-US" sz="2000" b="1" i="1" kern="1200" smtClean="0">
                                            <a:solidFill>
                                              <a:schemeClr val="dk1"/>
                                            </a:solidFill>
                                            <a:effectLst/>
                                            <a:latin typeface="Cambria Math" panose="02040503050406030204" pitchFamily="18" charset="0"/>
                                          </a:rPr>
                                        </m:ctrlPr>
                                      </m:dPr>
                                      <m:e>
                                        <m:sSub>
                                          <m:sSubPr>
                                            <m:ctrlPr>
                                              <a:rPr lang="en-US" sz="2000" b="1" i="1" kern="1200" smtClean="0">
                                                <a:solidFill>
                                                  <a:srgbClr val="0000FF"/>
                                                </a:solidFill>
                                                <a:effectLst/>
                                                <a:latin typeface="Cambria Math" panose="02040503050406030204" pitchFamily="18" charset="0"/>
                                              </a:rPr>
                                            </m:ctrlPr>
                                          </m:sSubPr>
                                          <m:e>
                                            <m:r>
                                              <a:rPr lang="en-US" sz="2000" b="1" kern="1200" smtClean="0">
                                                <a:solidFill>
                                                  <a:srgbClr val="0000FF"/>
                                                </a:solidFill>
                                                <a:effectLst/>
                                                <a:latin typeface="Cambria Math" panose="02040503050406030204" pitchFamily="18" charset="0"/>
                                              </a:rPr>
                                              <m:t>𝒀</m:t>
                                            </m:r>
                                          </m:e>
                                          <m:sub>
                                            <m:r>
                                              <a:rPr lang="en-US" sz="2000" b="1" kern="1200" smtClean="0">
                                                <a:solidFill>
                                                  <a:srgbClr val="0000FF"/>
                                                </a:solidFill>
                                                <a:effectLst/>
                                                <a:latin typeface="Cambria Math" panose="02040503050406030204" pitchFamily="18" charset="0"/>
                                              </a:rPr>
                                              <m:t>𝒕</m:t>
                                            </m:r>
                                          </m:sub>
                                        </m:sSub>
                                        <m:r>
                                          <a:rPr lang="en-US" sz="2000" b="1" kern="1200" smtClean="0">
                                            <a:solidFill>
                                              <a:schemeClr val="dk1"/>
                                            </a:solidFill>
                                            <a:effectLst/>
                                            <a:latin typeface="Cambria Math" panose="02040503050406030204" pitchFamily="18" charset="0"/>
                                          </a:rPr>
                                          <m:t>,</m:t>
                                        </m:r>
                                        <m:sSub>
                                          <m:sSubPr>
                                            <m:ctrlPr>
                                              <a:rPr lang="en-US" sz="2000" b="1" i="1" kern="1200" smtClean="0">
                                                <a:solidFill>
                                                  <a:schemeClr val="dk1"/>
                                                </a:solidFill>
                                                <a:effectLst/>
                                                <a:latin typeface="Cambria Math" panose="02040503050406030204" pitchFamily="18" charset="0"/>
                                              </a:rPr>
                                            </m:ctrlPr>
                                          </m:sSubPr>
                                          <m:e>
                                            <m:r>
                                              <a:rPr lang="en-US" sz="2000" b="1" kern="1200" smtClean="0">
                                                <a:solidFill>
                                                  <a:schemeClr val="dk1"/>
                                                </a:solidFill>
                                                <a:effectLst/>
                                                <a:latin typeface="Cambria Math" panose="02040503050406030204" pitchFamily="18" charset="0"/>
                                              </a:rPr>
                                              <m:t>𝒅</m:t>
                                            </m:r>
                                          </m:e>
                                          <m:sub>
                                            <m:r>
                                              <a:rPr lang="en-US" sz="2000" b="1" kern="1200" smtClean="0">
                                                <a:solidFill>
                                                  <a:schemeClr val="dk1"/>
                                                </a:solidFill>
                                                <a:effectLst/>
                                                <a:latin typeface="Cambria Math" panose="02040503050406030204" pitchFamily="18" charset="0"/>
                                              </a:rPr>
                                              <m:t>𝒕</m:t>
                                            </m:r>
                                          </m:sub>
                                        </m:sSub>
                                      </m:e>
                                    </m:d>
                                  </m:num>
                                  <m:den>
                                    <m:r>
                                      <a:rPr lang="en-US" sz="2000" b="1" kern="1200" smtClean="0">
                                        <a:solidFill>
                                          <a:schemeClr val="dk1"/>
                                        </a:solidFill>
                                        <a:effectLst/>
                                        <a:latin typeface="Cambria Math" panose="02040503050406030204" pitchFamily="18" charset="0"/>
                                      </a:rPr>
                                      <m:t>𝝏</m:t>
                                    </m:r>
                                    <m:sSubSup>
                                      <m:sSubSupPr>
                                        <m:ctrlPr>
                                          <a:rPr lang="en-US" sz="2000" b="1" i="1" kern="1200" smtClean="0">
                                            <a:solidFill>
                                              <a:schemeClr val="dk1"/>
                                            </a:solidFill>
                                            <a:effectLst/>
                                            <a:latin typeface="Cambria Math" panose="02040503050406030204" pitchFamily="18" charset="0"/>
                                          </a:rPr>
                                        </m:ctrlPr>
                                      </m:sSubSupPr>
                                      <m:e>
                                        <m:r>
                                          <a:rPr lang="en-US" sz="2000" b="1" kern="1200" smtClean="0">
                                            <a:solidFill>
                                              <a:schemeClr val="dk1"/>
                                            </a:solidFill>
                                            <a:effectLst/>
                                            <a:latin typeface="Cambria Math" panose="02040503050406030204" pitchFamily="18" charset="0"/>
                                          </a:rPr>
                                          <m:t>𝒘</m:t>
                                        </m:r>
                                      </m:e>
                                      <m:sub>
                                        <m:r>
                                          <a:rPr lang="en-US" sz="2000" b="1" kern="1200" smtClean="0">
                                            <a:solidFill>
                                              <a:schemeClr val="dk1"/>
                                            </a:solidFill>
                                            <a:effectLst/>
                                            <a:latin typeface="Cambria Math" panose="02040503050406030204" pitchFamily="18" charset="0"/>
                                          </a:rPr>
                                          <m:t>𝒊</m:t>
                                        </m:r>
                                        <m:r>
                                          <a:rPr lang="en-US" sz="2000" b="1" kern="1200" smtClean="0">
                                            <a:solidFill>
                                              <a:schemeClr val="dk1"/>
                                            </a:solidFill>
                                            <a:effectLst/>
                                            <a:latin typeface="Cambria Math" panose="02040503050406030204" pitchFamily="18" charset="0"/>
                                          </a:rPr>
                                          <m:t>,</m:t>
                                        </m:r>
                                        <m:r>
                                          <a:rPr lang="en-US" sz="2000" b="1" kern="1200" smtClean="0">
                                            <a:solidFill>
                                              <a:schemeClr val="dk1"/>
                                            </a:solidFill>
                                            <a:effectLst/>
                                            <a:latin typeface="Cambria Math" panose="02040503050406030204" pitchFamily="18" charset="0"/>
                                          </a:rPr>
                                          <m:t>𝒋</m:t>
                                        </m:r>
                                      </m:sub>
                                      <m:sup>
                                        <m:d>
                                          <m:dPr>
                                            <m:ctrlPr>
                                              <a:rPr lang="en-US" sz="2000" b="1" i="1" kern="1200" smtClean="0">
                                                <a:solidFill>
                                                  <a:schemeClr val="dk1"/>
                                                </a:solidFill>
                                                <a:effectLst/>
                                                <a:latin typeface="Cambria Math" panose="02040503050406030204" pitchFamily="18" charset="0"/>
                                              </a:rPr>
                                            </m:ctrlPr>
                                          </m:dPr>
                                          <m:e>
                                            <m:r>
                                              <a:rPr lang="en-US" sz="2000" b="1" kern="1200" smtClean="0">
                                                <a:solidFill>
                                                  <a:schemeClr val="dk1"/>
                                                </a:solidFill>
                                                <a:effectLst/>
                                                <a:latin typeface="Cambria Math" panose="02040503050406030204" pitchFamily="18" charset="0"/>
                                              </a:rPr>
                                              <m:t>𝒌</m:t>
                                            </m:r>
                                          </m:e>
                                        </m:d>
                                      </m:sup>
                                    </m:sSubSup>
                                  </m:den>
                                </m:f>
                              </m:oMath>
                            </a14:m>
                            <a:endParaRPr lang="en-US" sz="2000" i="1" dirty="0"/>
                          </a:p>
                        </a:txBody>
                        <a:tcPr marL="65489" marR="65489" marT="32745" marB="32745">
                          <a:solidFill>
                            <a:schemeClr val="lt1">
                              <a:alpha val="50000"/>
                            </a:schemeClr>
                          </a:solidFill>
                        </a:tcPr>
                      </a:tc>
                      <a:extLst>
                        <a:ext uri="{0D108BD9-81ED-4DB2-BD59-A6C34878D82A}">
                          <a16:rowId xmlns:a16="http://schemas.microsoft.com/office/drawing/2014/main" val="290938445"/>
                        </a:ext>
                      </a:extLst>
                    </a:tr>
                    <a:tr h="586061">
                      <a:tc>
                        <a:txBody>
                          <a:bodyPr/>
                          <a:lstStyle/>
                          <a:p>
                            <a:r>
                              <a:rPr lang="en-US" sz="2000" dirty="0"/>
                              <a:t>8   :                 </a:t>
                            </a:r>
                            <a14:m>
                              <m:oMath xmlns:m="http://schemas.openxmlformats.org/officeDocument/2006/math">
                                <m:r>
                                  <a:rPr lang="en-US" sz="2000" b="0" kern="1200" smtClean="0">
                                    <a:solidFill>
                                      <a:schemeClr val="dk1"/>
                                    </a:solidFill>
                                    <a:effectLst/>
                                    <a:latin typeface="Cambria Math" panose="02040503050406030204" pitchFamily="18" charset="0"/>
                                  </a:rPr>
                                  <m:t> </m:t>
                                </m:r>
                                <m:sSubSup>
                                  <m:sSubSupPr>
                                    <m:ctrlPr>
                                      <a:rPr lang="en-US" sz="2000" b="1" i="1" kern="1200" smtClean="0">
                                        <a:solidFill>
                                          <a:schemeClr val="dk1"/>
                                        </a:solidFill>
                                        <a:effectLst/>
                                        <a:latin typeface="Cambria Math" panose="02040503050406030204" pitchFamily="18" charset="0"/>
                                      </a:rPr>
                                    </m:ctrlPr>
                                  </m:sSubSupPr>
                                  <m:e>
                                    <m:r>
                                      <a:rPr lang="en-US" sz="2000" b="1" kern="1200" smtClean="0">
                                        <a:solidFill>
                                          <a:schemeClr val="dk1"/>
                                        </a:solidFill>
                                        <a:effectLst/>
                                        <a:latin typeface="Cambria Math" panose="02040503050406030204" pitchFamily="18" charset="0"/>
                                      </a:rPr>
                                      <m:t>𝒘</m:t>
                                    </m:r>
                                  </m:e>
                                  <m:sub>
                                    <m:r>
                                      <a:rPr lang="en-US" sz="2000" b="1" kern="1200" smtClean="0">
                                        <a:solidFill>
                                          <a:schemeClr val="dk1"/>
                                        </a:solidFill>
                                        <a:effectLst/>
                                        <a:latin typeface="Cambria Math" panose="02040503050406030204" pitchFamily="18" charset="0"/>
                                      </a:rPr>
                                      <m:t>𝒊</m:t>
                                    </m:r>
                                    <m:r>
                                      <a:rPr lang="en-US" sz="2000" b="1" kern="1200" smtClean="0">
                                        <a:solidFill>
                                          <a:schemeClr val="dk1"/>
                                        </a:solidFill>
                                        <a:effectLst/>
                                        <a:latin typeface="Cambria Math" panose="02040503050406030204" pitchFamily="18" charset="0"/>
                                      </a:rPr>
                                      <m:t>,</m:t>
                                    </m:r>
                                    <m:r>
                                      <a:rPr lang="en-US" sz="2000" b="1" kern="1200" smtClean="0">
                                        <a:solidFill>
                                          <a:schemeClr val="dk1"/>
                                        </a:solidFill>
                                        <a:effectLst/>
                                        <a:latin typeface="Cambria Math" panose="02040503050406030204" pitchFamily="18" charset="0"/>
                                      </a:rPr>
                                      <m:t>𝒋</m:t>
                                    </m:r>
                                  </m:sub>
                                  <m:sup>
                                    <m:d>
                                      <m:dPr>
                                        <m:ctrlPr>
                                          <a:rPr lang="en-US" sz="2000" b="1" i="1" kern="1200" smtClean="0">
                                            <a:solidFill>
                                              <a:schemeClr val="dk1"/>
                                            </a:solidFill>
                                            <a:effectLst/>
                                            <a:latin typeface="Cambria Math" panose="02040503050406030204" pitchFamily="18" charset="0"/>
                                          </a:rPr>
                                        </m:ctrlPr>
                                      </m:dPr>
                                      <m:e>
                                        <m:r>
                                          <a:rPr lang="en-US" sz="2000" b="1" kern="1200" smtClean="0">
                                            <a:solidFill>
                                              <a:schemeClr val="dk1"/>
                                            </a:solidFill>
                                            <a:effectLst/>
                                            <a:latin typeface="Cambria Math" panose="02040503050406030204" pitchFamily="18" charset="0"/>
                                          </a:rPr>
                                          <m:t>𝒌</m:t>
                                        </m:r>
                                      </m:e>
                                    </m:d>
                                  </m:sup>
                                </m:sSubSup>
                                <m:r>
                                  <a:rPr lang="en-US" sz="2000" b="1" kern="1200" smtClean="0">
                                    <a:solidFill>
                                      <a:schemeClr val="dk1"/>
                                    </a:solidFill>
                                    <a:effectLst/>
                                    <a:latin typeface="Cambria Math" panose="02040503050406030204" pitchFamily="18" charset="0"/>
                                  </a:rPr>
                                  <m:t>=</m:t>
                                </m:r>
                                <m:sSubSup>
                                  <m:sSubSupPr>
                                    <m:ctrlPr>
                                      <a:rPr lang="en-US" sz="2000" b="1" i="1" kern="1200" smtClean="0">
                                        <a:solidFill>
                                          <a:schemeClr val="dk1"/>
                                        </a:solidFill>
                                        <a:effectLst/>
                                        <a:latin typeface="Cambria Math" panose="02040503050406030204" pitchFamily="18" charset="0"/>
                                      </a:rPr>
                                    </m:ctrlPr>
                                  </m:sSubSupPr>
                                  <m:e>
                                    <m:r>
                                      <a:rPr lang="en-US" sz="2000" b="1" kern="1200" smtClean="0">
                                        <a:solidFill>
                                          <a:schemeClr val="dk1"/>
                                        </a:solidFill>
                                        <a:effectLst/>
                                        <a:latin typeface="Cambria Math" panose="02040503050406030204" pitchFamily="18" charset="0"/>
                                      </a:rPr>
                                      <m:t>𝒘</m:t>
                                    </m:r>
                                  </m:e>
                                  <m:sub>
                                    <m:r>
                                      <a:rPr lang="en-US" sz="2000" b="1" kern="1200" smtClean="0">
                                        <a:solidFill>
                                          <a:schemeClr val="dk1"/>
                                        </a:solidFill>
                                        <a:effectLst/>
                                        <a:latin typeface="Cambria Math" panose="02040503050406030204" pitchFamily="18" charset="0"/>
                                      </a:rPr>
                                      <m:t>𝒊</m:t>
                                    </m:r>
                                    <m:r>
                                      <a:rPr lang="en-US" sz="2000" b="1" kern="1200" smtClean="0">
                                        <a:solidFill>
                                          <a:schemeClr val="dk1"/>
                                        </a:solidFill>
                                        <a:effectLst/>
                                        <a:latin typeface="Cambria Math" panose="02040503050406030204" pitchFamily="18" charset="0"/>
                                      </a:rPr>
                                      <m:t>,</m:t>
                                    </m:r>
                                    <m:r>
                                      <a:rPr lang="en-US" sz="2000" b="1" kern="1200" smtClean="0">
                                        <a:solidFill>
                                          <a:schemeClr val="dk1"/>
                                        </a:solidFill>
                                        <a:effectLst/>
                                        <a:latin typeface="Cambria Math" panose="02040503050406030204" pitchFamily="18" charset="0"/>
                                      </a:rPr>
                                      <m:t>𝒋</m:t>
                                    </m:r>
                                  </m:sub>
                                  <m:sup>
                                    <m:d>
                                      <m:dPr>
                                        <m:ctrlPr>
                                          <a:rPr lang="en-US" sz="2000" b="1" i="1" kern="1200" smtClean="0">
                                            <a:solidFill>
                                              <a:schemeClr val="dk1"/>
                                            </a:solidFill>
                                            <a:effectLst/>
                                            <a:latin typeface="Cambria Math" panose="02040503050406030204" pitchFamily="18" charset="0"/>
                                          </a:rPr>
                                        </m:ctrlPr>
                                      </m:dPr>
                                      <m:e>
                                        <m:r>
                                          <a:rPr lang="en-US" sz="2000" b="1" kern="1200" smtClean="0">
                                            <a:solidFill>
                                              <a:schemeClr val="dk1"/>
                                            </a:solidFill>
                                            <a:effectLst/>
                                            <a:latin typeface="Cambria Math" panose="02040503050406030204" pitchFamily="18" charset="0"/>
                                          </a:rPr>
                                          <m:t>𝒌</m:t>
                                        </m:r>
                                      </m:e>
                                    </m:d>
                                  </m:sup>
                                </m:sSubSup>
                                <m:r>
                                  <a:rPr lang="en-US" sz="2000" b="1" kern="1200" smtClean="0">
                                    <a:solidFill>
                                      <a:schemeClr val="dk1"/>
                                    </a:solidFill>
                                    <a:effectLst/>
                                    <a:latin typeface="Cambria Math" panose="02040503050406030204" pitchFamily="18" charset="0"/>
                                  </a:rPr>
                                  <m:t>−</m:t>
                                </m:r>
                                <m:r>
                                  <a:rPr lang="en-US" sz="2000" b="1" kern="1200" smtClean="0">
                                    <a:solidFill>
                                      <a:schemeClr val="dk1"/>
                                    </a:solidFill>
                                    <a:effectLst/>
                                    <a:latin typeface="Cambria Math" panose="02040503050406030204" pitchFamily="18" charset="0"/>
                                  </a:rPr>
                                  <m:t>𝜼</m:t>
                                </m:r>
                                <m:f>
                                  <m:fPr>
                                    <m:ctrlPr>
                                      <a:rPr lang="en-US" sz="2000" b="1" i="1" kern="1200" smtClean="0">
                                        <a:solidFill>
                                          <a:schemeClr val="dk1"/>
                                        </a:solidFill>
                                        <a:effectLst/>
                                        <a:latin typeface="Cambria Math" panose="02040503050406030204" pitchFamily="18" charset="0"/>
                                      </a:rPr>
                                    </m:ctrlPr>
                                  </m:fPr>
                                  <m:num>
                                    <m:r>
                                      <a:rPr lang="en-US" sz="2000" b="1" kern="1200" smtClean="0">
                                        <a:solidFill>
                                          <a:schemeClr val="dk1"/>
                                        </a:solidFill>
                                        <a:effectLst/>
                                        <a:latin typeface="Cambria Math" panose="02040503050406030204" pitchFamily="18" charset="0"/>
                                      </a:rPr>
                                      <m:t>𝝏</m:t>
                                    </m:r>
                                    <m:r>
                                      <a:rPr lang="en-US" sz="2000" b="1" kern="1200" smtClean="0">
                                        <a:solidFill>
                                          <a:schemeClr val="dk1"/>
                                        </a:solidFill>
                                        <a:effectLst/>
                                        <a:latin typeface="Cambria Math" panose="02040503050406030204" pitchFamily="18" charset="0"/>
                                      </a:rPr>
                                      <m:t>𝒅𝒊𝒗</m:t>
                                    </m:r>
                                    <m:d>
                                      <m:dPr>
                                        <m:ctrlPr>
                                          <a:rPr lang="en-US" sz="2000" b="1" i="1" kern="1200" smtClean="0">
                                            <a:solidFill>
                                              <a:schemeClr val="dk1"/>
                                            </a:solidFill>
                                            <a:effectLst/>
                                            <a:latin typeface="Cambria Math" panose="02040503050406030204" pitchFamily="18" charset="0"/>
                                          </a:rPr>
                                        </m:ctrlPr>
                                      </m:dPr>
                                      <m:e>
                                        <m:sSub>
                                          <m:sSubPr>
                                            <m:ctrlPr>
                                              <a:rPr lang="en-US" sz="2000" b="1" i="1" kern="1200" smtClean="0">
                                                <a:solidFill>
                                                  <a:srgbClr val="0000FF"/>
                                                </a:solidFill>
                                                <a:effectLst/>
                                                <a:latin typeface="Cambria Math" panose="02040503050406030204" pitchFamily="18" charset="0"/>
                                              </a:rPr>
                                            </m:ctrlPr>
                                          </m:sSubPr>
                                          <m:e>
                                            <m:r>
                                              <a:rPr lang="en-US" sz="2000" b="1" kern="1200" smtClean="0">
                                                <a:solidFill>
                                                  <a:srgbClr val="0000FF"/>
                                                </a:solidFill>
                                                <a:effectLst/>
                                                <a:latin typeface="Cambria Math" panose="02040503050406030204" pitchFamily="18" charset="0"/>
                                              </a:rPr>
                                              <m:t>𝒀</m:t>
                                            </m:r>
                                          </m:e>
                                          <m:sub>
                                            <m:r>
                                              <a:rPr lang="en-US" sz="2000" b="1" kern="1200" smtClean="0">
                                                <a:solidFill>
                                                  <a:srgbClr val="0000FF"/>
                                                </a:solidFill>
                                                <a:effectLst/>
                                                <a:latin typeface="Cambria Math" panose="02040503050406030204" pitchFamily="18" charset="0"/>
                                              </a:rPr>
                                              <m:t>𝒕</m:t>
                                            </m:r>
                                          </m:sub>
                                        </m:sSub>
                                        <m:r>
                                          <a:rPr lang="en-US" sz="2000" b="1" kern="1200" smtClean="0">
                                            <a:solidFill>
                                              <a:schemeClr val="dk1"/>
                                            </a:solidFill>
                                            <a:effectLst/>
                                            <a:latin typeface="Cambria Math" panose="02040503050406030204" pitchFamily="18" charset="0"/>
                                          </a:rPr>
                                          <m:t>,</m:t>
                                        </m:r>
                                        <m:sSub>
                                          <m:sSubPr>
                                            <m:ctrlPr>
                                              <a:rPr lang="en-US" sz="2000" b="1" i="1" kern="1200" smtClean="0">
                                                <a:solidFill>
                                                  <a:schemeClr val="dk1"/>
                                                </a:solidFill>
                                                <a:effectLst/>
                                                <a:latin typeface="Cambria Math" panose="02040503050406030204" pitchFamily="18" charset="0"/>
                                              </a:rPr>
                                            </m:ctrlPr>
                                          </m:sSubPr>
                                          <m:e>
                                            <m:r>
                                              <a:rPr lang="en-US" sz="2000" b="1" kern="1200" smtClean="0">
                                                <a:solidFill>
                                                  <a:schemeClr val="dk1"/>
                                                </a:solidFill>
                                                <a:effectLst/>
                                                <a:latin typeface="Cambria Math" panose="02040503050406030204" pitchFamily="18" charset="0"/>
                                              </a:rPr>
                                              <m:t>𝒅</m:t>
                                            </m:r>
                                          </m:e>
                                          <m:sub>
                                            <m:r>
                                              <a:rPr lang="en-US" sz="2000" b="1" kern="1200" smtClean="0">
                                                <a:solidFill>
                                                  <a:schemeClr val="dk1"/>
                                                </a:solidFill>
                                                <a:effectLst/>
                                                <a:latin typeface="Cambria Math" panose="02040503050406030204" pitchFamily="18" charset="0"/>
                                              </a:rPr>
                                              <m:t>𝒕</m:t>
                                            </m:r>
                                          </m:sub>
                                        </m:sSub>
                                      </m:e>
                                    </m:d>
                                  </m:num>
                                  <m:den>
                                    <m:r>
                                      <a:rPr lang="en-US" sz="2000" b="1" kern="1200" smtClean="0">
                                        <a:solidFill>
                                          <a:schemeClr val="dk1"/>
                                        </a:solidFill>
                                        <a:effectLst/>
                                        <a:latin typeface="Cambria Math" panose="02040503050406030204" pitchFamily="18" charset="0"/>
                                      </a:rPr>
                                      <m:t>𝝏</m:t>
                                    </m:r>
                                    <m:sSubSup>
                                      <m:sSubSupPr>
                                        <m:ctrlPr>
                                          <a:rPr lang="en-US" sz="2000" b="1" i="1" kern="1200" smtClean="0">
                                            <a:solidFill>
                                              <a:schemeClr val="dk1"/>
                                            </a:solidFill>
                                            <a:effectLst/>
                                            <a:latin typeface="Cambria Math" panose="02040503050406030204" pitchFamily="18" charset="0"/>
                                          </a:rPr>
                                        </m:ctrlPr>
                                      </m:sSubSupPr>
                                      <m:e>
                                        <m:r>
                                          <a:rPr lang="en-US" sz="2000" b="1" kern="1200" smtClean="0">
                                            <a:solidFill>
                                              <a:schemeClr val="dk1"/>
                                            </a:solidFill>
                                            <a:effectLst/>
                                            <a:latin typeface="Cambria Math" panose="02040503050406030204" pitchFamily="18" charset="0"/>
                                          </a:rPr>
                                          <m:t>𝒘</m:t>
                                        </m:r>
                                      </m:e>
                                      <m:sub>
                                        <m:r>
                                          <a:rPr lang="en-US" sz="2000" b="1" kern="1200" smtClean="0">
                                            <a:solidFill>
                                              <a:schemeClr val="dk1"/>
                                            </a:solidFill>
                                            <a:effectLst/>
                                            <a:latin typeface="Cambria Math" panose="02040503050406030204" pitchFamily="18" charset="0"/>
                                          </a:rPr>
                                          <m:t>𝒊</m:t>
                                        </m:r>
                                        <m:r>
                                          <a:rPr lang="en-US" sz="2000" b="1" kern="1200" smtClean="0">
                                            <a:solidFill>
                                              <a:schemeClr val="dk1"/>
                                            </a:solidFill>
                                            <a:effectLst/>
                                            <a:latin typeface="Cambria Math" panose="02040503050406030204" pitchFamily="18" charset="0"/>
                                          </a:rPr>
                                          <m:t>,</m:t>
                                        </m:r>
                                        <m:r>
                                          <a:rPr lang="en-US" sz="2000" b="1" kern="1200" smtClean="0">
                                            <a:solidFill>
                                              <a:schemeClr val="dk1"/>
                                            </a:solidFill>
                                            <a:effectLst/>
                                            <a:latin typeface="Cambria Math" panose="02040503050406030204" pitchFamily="18" charset="0"/>
                                          </a:rPr>
                                          <m:t>𝒋</m:t>
                                        </m:r>
                                      </m:sub>
                                      <m:sup>
                                        <m:d>
                                          <m:dPr>
                                            <m:ctrlPr>
                                              <a:rPr lang="en-US" sz="2000" b="1" i="1" kern="1200" smtClean="0">
                                                <a:solidFill>
                                                  <a:schemeClr val="dk1"/>
                                                </a:solidFill>
                                                <a:effectLst/>
                                                <a:latin typeface="Cambria Math" panose="02040503050406030204" pitchFamily="18" charset="0"/>
                                              </a:rPr>
                                            </m:ctrlPr>
                                          </m:dPr>
                                          <m:e>
                                            <m:r>
                                              <a:rPr lang="en-US" sz="2000" b="1" kern="1200" smtClean="0">
                                                <a:solidFill>
                                                  <a:schemeClr val="dk1"/>
                                                </a:solidFill>
                                                <a:effectLst/>
                                                <a:latin typeface="Cambria Math" panose="02040503050406030204" pitchFamily="18" charset="0"/>
                                              </a:rPr>
                                              <m:t>𝒌</m:t>
                                            </m:r>
                                          </m:e>
                                        </m:d>
                                      </m:sup>
                                    </m:sSubSup>
                                  </m:den>
                                </m:f>
                              </m:oMath>
                            </a14:m>
                            <a:endParaRPr lang="en-US" sz="2000" dirty="0"/>
                          </a:p>
                        </a:txBody>
                        <a:tcPr marL="65489" marR="65489" marT="32745" marB="32745">
                          <a:solidFill>
                            <a:schemeClr val="bg1">
                              <a:lumMod val="65000"/>
                              <a:alpha val="50000"/>
                            </a:schemeClr>
                          </a:solidFill>
                        </a:tcPr>
                      </a:tc>
                      <a:extLst>
                        <a:ext uri="{0D108BD9-81ED-4DB2-BD59-A6C34878D82A}">
                          <a16:rowId xmlns:a16="http://schemas.microsoft.com/office/drawing/2014/main" val="3180877642"/>
                        </a:ext>
                      </a:extLst>
                    </a:tr>
                    <a:tr h="335286">
                      <a:tc>
                        <a:txBody>
                          <a:bodyPr/>
                          <a:lstStyle/>
                          <a:p>
                            <a:r>
                              <a:rPr lang="en-US" sz="2000" kern="1200" dirty="0">
                                <a:solidFill>
                                  <a:schemeClr val="dk1"/>
                                </a:solidFill>
                                <a:effectLst/>
                              </a:rPr>
                              <a:t>9   :            </a:t>
                            </a:r>
                            <a:r>
                              <a:rPr lang="en-US" sz="2000" b="1" kern="1200" dirty="0">
                                <a:solidFill>
                                  <a:schemeClr val="dk1"/>
                                </a:solidFill>
                                <a:effectLst/>
                              </a:rPr>
                              <a:t>end</a:t>
                            </a:r>
                            <a:endParaRPr lang="en-US" sz="2000" dirty="0"/>
                          </a:p>
                        </a:txBody>
                        <a:tcPr marL="65489" marR="65489" marT="32745" marB="32745">
                          <a:solidFill>
                            <a:schemeClr val="lt1">
                              <a:alpha val="50000"/>
                            </a:schemeClr>
                          </a:solidFill>
                        </a:tcPr>
                      </a:tc>
                      <a:extLst>
                        <a:ext uri="{0D108BD9-81ED-4DB2-BD59-A6C34878D82A}">
                          <a16:rowId xmlns:a16="http://schemas.microsoft.com/office/drawing/2014/main" val="229792564"/>
                        </a:ext>
                      </a:extLst>
                    </a:tr>
                    <a:tr h="335286">
                      <a:tc>
                        <a:txBody>
                          <a:bodyPr/>
                          <a:lstStyle/>
                          <a:p>
                            <a:r>
                              <a:rPr lang="en-US" sz="2000" kern="1200" dirty="0">
                                <a:solidFill>
                                  <a:schemeClr val="dk1"/>
                                </a:solidFill>
                                <a:effectLst/>
                              </a:rPr>
                              <a:t>10 :      </a:t>
                            </a:r>
                            <a:r>
                              <a:rPr lang="en-US" sz="2000" b="1" kern="1200" dirty="0">
                                <a:solidFill>
                                  <a:schemeClr val="dk1"/>
                                </a:solidFill>
                                <a:effectLst/>
                              </a:rPr>
                              <a:t>end</a:t>
                            </a:r>
                            <a:endParaRPr lang="en-US" sz="2000" dirty="0"/>
                          </a:p>
                        </a:txBody>
                        <a:tcPr marL="65489" marR="65489" marT="32745" marB="32745">
                          <a:solidFill>
                            <a:schemeClr val="bg1">
                              <a:lumMod val="65000"/>
                              <a:alpha val="50000"/>
                            </a:schemeClr>
                          </a:solidFill>
                        </a:tcPr>
                      </a:tc>
                      <a:extLst>
                        <a:ext uri="{0D108BD9-81ED-4DB2-BD59-A6C34878D82A}">
                          <a16:rowId xmlns:a16="http://schemas.microsoft.com/office/drawing/2014/main" val="1165604868"/>
                        </a:ext>
                      </a:extLst>
                    </a:tr>
                    <a:tr h="335286">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US" sz="2000" kern="1200" dirty="0">
                                <a:solidFill>
                                  <a:schemeClr val="dk1"/>
                                </a:solidFill>
                                <a:effectLst/>
                              </a:rPr>
                              <a:t>11</a:t>
                            </a:r>
                            <a:r>
                              <a:rPr lang="en-US" sz="2000" kern="1200" baseline="0" dirty="0">
                                <a:solidFill>
                                  <a:schemeClr val="dk1"/>
                                </a:solidFill>
                                <a:effectLst/>
                              </a:rPr>
                              <a:t> </a:t>
                            </a:r>
                            <a:r>
                              <a:rPr lang="en-US" sz="2000" kern="1200" dirty="0">
                                <a:solidFill>
                                  <a:schemeClr val="dk1"/>
                                </a:solidFill>
                                <a:effectLst/>
                              </a:rPr>
                              <a:t>:  </a:t>
                            </a:r>
                            <a:r>
                              <a:rPr lang="en-US" sz="2000" b="1" kern="1200" dirty="0">
                                <a:solidFill>
                                  <a:schemeClr val="dk1"/>
                                </a:solidFill>
                                <a:effectLst/>
                              </a:rPr>
                              <a:t>Until</a:t>
                            </a:r>
                            <a:r>
                              <a:rPr lang="en-US" sz="2000" kern="1200" dirty="0">
                                <a:solidFill>
                                  <a:schemeClr val="dk1"/>
                                </a:solidFill>
                                <a:effectLst/>
                              </a:rPr>
                              <a:t> </a:t>
                            </a:r>
                            <a14:m>
                              <m:oMath xmlns:m="http://schemas.openxmlformats.org/officeDocument/2006/math">
                                <m:r>
                                  <a:rPr lang="en-US" sz="2000" kern="1200" dirty="0" smtClean="0">
                                    <a:solidFill>
                                      <a:schemeClr val="dk1"/>
                                    </a:solidFill>
                                    <a:effectLst/>
                                    <a:latin typeface="Cambria Math" panose="02040503050406030204" pitchFamily="18" charset="0"/>
                                  </a:rPr>
                                  <m:t>𝐸𝑟𝑟</m:t>
                                </m:r>
                              </m:oMath>
                            </a14:m>
                            <a:r>
                              <a:rPr lang="en-US" sz="2000" kern="1200" dirty="0">
                                <a:solidFill>
                                  <a:schemeClr val="dk1"/>
                                </a:solidFill>
                                <a:effectLst/>
                              </a:rPr>
                              <a:t> has </a:t>
                            </a:r>
                            <a:r>
                              <a:rPr lang="en-US" sz="2000" b="1" kern="1200" dirty="0">
                                <a:solidFill>
                                  <a:srgbClr val="0000FF"/>
                                </a:solidFill>
                                <a:effectLst/>
                              </a:rPr>
                              <a:t>converged</a:t>
                            </a:r>
                            <a:r>
                              <a:rPr lang="en-US" sz="2000" kern="1200" dirty="0">
                                <a:solidFill>
                                  <a:schemeClr val="dk1"/>
                                </a:solidFill>
                                <a:effectLst/>
                              </a:rPr>
                              <a:t>      </a:t>
                            </a:r>
                            <a:endParaRPr lang="en-US" sz="2000" b="1" kern="1200" dirty="0">
                              <a:solidFill>
                                <a:schemeClr val="dk1"/>
                              </a:solidFill>
                              <a:effectLst/>
                              <a:latin typeface="+mn-lt"/>
                              <a:ea typeface="+mn-ea"/>
                              <a:cs typeface="+mn-cs"/>
                            </a:endParaRPr>
                          </a:p>
                        </a:txBody>
                        <a:tcPr marL="65489" marR="65489" marT="32745" marB="32745">
                          <a:solidFill>
                            <a:schemeClr val="lt1">
                              <a:alpha val="50000"/>
                            </a:schemeClr>
                          </a:solidFill>
                        </a:tcPr>
                      </a:tc>
                      <a:extLst>
                        <a:ext uri="{0D108BD9-81ED-4DB2-BD59-A6C34878D82A}">
                          <a16:rowId xmlns:a16="http://schemas.microsoft.com/office/drawing/2014/main" val="4153558029"/>
                        </a:ext>
                      </a:extLst>
                    </a:tr>
                  </a:tbl>
                </a:graphicData>
              </a:graphic>
            </p:graphicFrame>
          </mc:Choice>
          <mc:Fallback>
            <p:graphicFrame>
              <p:nvGraphicFramePr>
                <p:cNvPr id="13" name="Table 7">
                  <a:extLst>
                    <a:ext uri="{FF2B5EF4-FFF2-40B4-BE49-F238E27FC236}">
                      <a16:creationId xmlns:a16="http://schemas.microsoft.com/office/drawing/2014/main" id="{5775C262-E29F-4E74-9008-05EF73FA9872}"/>
                    </a:ext>
                  </a:extLst>
                </p:cNvPr>
                <p:cNvGraphicFramePr>
                  <a:graphicFrameLocks/>
                </p:cNvGraphicFramePr>
                <p:nvPr>
                  <p:extLst>
                    <p:ext uri="{D42A27DB-BD31-4B8C-83A1-F6EECF244321}">
                      <p14:modId xmlns:p14="http://schemas.microsoft.com/office/powerpoint/2010/main" val="3069516241"/>
                    </p:ext>
                  </p:extLst>
                </p:nvPr>
              </p:nvGraphicFramePr>
              <p:xfrm>
                <a:off x="3135085" y="28485"/>
                <a:ext cx="5857662" cy="5132393"/>
              </p:xfrm>
              <a:graphic>
                <a:graphicData uri="http://schemas.openxmlformats.org/drawingml/2006/table">
                  <a:tbl>
                    <a:tblPr firstRow="1" bandRow="1">
                      <a:tableStyleId>{6E25E649-3F16-4E02-A733-19D2CDBF48F0}</a:tableStyleId>
                    </a:tblPr>
                    <a:tblGrid>
                      <a:gridCol w="5857662">
                        <a:extLst>
                          <a:ext uri="{9D8B030D-6E8A-4147-A177-3AD203B41FA5}">
                            <a16:colId xmlns:a16="http://schemas.microsoft.com/office/drawing/2014/main" val="1078770622"/>
                          </a:ext>
                        </a:extLst>
                      </a:gridCol>
                    </a:tblGrid>
                    <a:tr h="370290">
                      <a:tc>
                        <a:txBody>
                          <a:bodyPr/>
                          <a:lstStyle/>
                          <a:p>
                            <a:endParaRPr lang="en-US"/>
                          </a:p>
                        </a:txBody>
                        <a:tcPr marL="65489" marR="65489" marT="32745" marB="32745">
                          <a:blipFill>
                            <a:blip r:embed="rId2"/>
                            <a:stretch>
                              <a:fillRect t="-11475" r="-208" b="-1313115"/>
                            </a:stretch>
                          </a:blipFill>
                        </a:tcPr>
                      </a:tc>
                      <a:extLst>
                        <a:ext uri="{0D108BD9-81ED-4DB2-BD59-A6C34878D82A}">
                          <a16:rowId xmlns:a16="http://schemas.microsoft.com/office/drawing/2014/main" val="3786916785"/>
                        </a:ext>
                      </a:extLst>
                    </a:tr>
                    <a:tr h="487321">
                      <a:tc>
                        <a:txBody>
                          <a:bodyPr/>
                          <a:lstStyle/>
                          <a:p>
                            <a:endParaRPr lang="en-US"/>
                          </a:p>
                        </a:txBody>
                        <a:tcPr marL="65489" marR="65489" marT="32745" marB="32745">
                          <a:blipFill>
                            <a:blip r:embed="rId2"/>
                            <a:stretch>
                              <a:fillRect t="-85000" r="-208" b="-901250"/>
                            </a:stretch>
                          </a:blipFill>
                        </a:tcPr>
                      </a:tc>
                      <a:extLst>
                        <a:ext uri="{0D108BD9-81ED-4DB2-BD59-A6C34878D82A}">
                          <a16:rowId xmlns:a16="http://schemas.microsoft.com/office/drawing/2014/main" val="3208792192"/>
                        </a:ext>
                      </a:extLst>
                    </a:tr>
                    <a:tr h="370290">
                      <a:tc>
                        <a:txBody>
                          <a:bodyPr/>
                          <a:lstStyle/>
                          <a:p>
                            <a:pPr marL="233363" indent="-233363">
                              <a:buAutoNum type="arabicPlain" startAt="2"/>
                            </a:pPr>
                            <a:r>
                              <a:rPr lang="en-US" sz="2000" dirty="0"/>
                              <a:t> : </a:t>
                            </a:r>
                            <a:r>
                              <a:rPr lang="en-US" sz="2000" b="1" kern="1200" dirty="0">
                                <a:solidFill>
                                  <a:schemeClr val="dk1"/>
                                </a:solidFill>
                                <a:effectLst/>
                              </a:rPr>
                              <a:t>Repeat</a:t>
                            </a:r>
                          </a:p>
                        </a:txBody>
                        <a:tcPr marL="65489" marR="65489" marT="32745" marB="32745">
                          <a:solidFill>
                            <a:schemeClr val="lt1">
                              <a:alpha val="50000"/>
                            </a:schemeClr>
                          </a:solidFill>
                        </a:tcPr>
                      </a:tc>
                      <a:extLst>
                        <a:ext uri="{0D108BD9-81ED-4DB2-BD59-A6C34878D82A}">
                          <a16:rowId xmlns:a16="http://schemas.microsoft.com/office/drawing/2014/main" val="1421913310"/>
                        </a:ext>
                      </a:extLst>
                    </a:tr>
                    <a:tr h="370290">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US" sz="2000" b="0" kern="1200" dirty="0">
                                <a:solidFill>
                                  <a:schemeClr val="dk1"/>
                                </a:solidFill>
                                <a:effectLst/>
                                <a:latin typeface="+mn-lt"/>
                                <a:ea typeface="+mn-ea"/>
                                <a:cs typeface="+mn-cs"/>
                              </a:rPr>
                              <a:t>3   :</a:t>
                            </a:r>
                            <a:r>
                              <a:rPr lang="en-US" sz="2000" b="1" kern="1200" dirty="0">
                                <a:solidFill>
                                  <a:schemeClr val="dk1"/>
                                </a:solidFill>
                                <a:effectLst/>
                                <a:latin typeface="+mn-lt"/>
                                <a:ea typeface="+mn-ea"/>
                                <a:cs typeface="+mn-cs"/>
                              </a:rPr>
                              <a:t>   Randomly permute training samples</a:t>
                            </a:r>
                          </a:p>
                        </a:txBody>
                        <a:tcPr marL="65489" marR="65489" marT="32745" marB="32745">
                          <a:solidFill>
                            <a:schemeClr val="lt1">
                              <a:alpha val="50000"/>
                            </a:schemeClr>
                          </a:solidFill>
                        </a:tcPr>
                      </a:tc>
                      <a:extLst>
                        <a:ext uri="{0D108BD9-81ED-4DB2-BD59-A6C34878D82A}">
                          <a16:rowId xmlns:a16="http://schemas.microsoft.com/office/drawing/2014/main" val="2835040512"/>
                        </a:ext>
                      </a:extLst>
                    </a:tr>
                    <a:tr h="370290">
                      <a:tc>
                        <a:txBody>
                          <a:bodyPr/>
                          <a:lstStyle/>
                          <a:p>
                            <a:endParaRPr lang="en-US"/>
                          </a:p>
                        </a:txBody>
                        <a:tcPr marL="65489" marR="65489" marT="32745" marB="32745">
                          <a:blipFill>
                            <a:blip r:embed="rId2"/>
                            <a:stretch>
                              <a:fillRect t="-450000" r="-208" b="-898333"/>
                            </a:stretch>
                          </a:blipFill>
                        </a:tcPr>
                      </a:tc>
                      <a:extLst>
                        <a:ext uri="{0D108BD9-81ED-4DB2-BD59-A6C34878D82A}">
                          <a16:rowId xmlns:a16="http://schemas.microsoft.com/office/drawing/2014/main" val="1835158324"/>
                        </a:ext>
                      </a:extLst>
                    </a:tr>
                    <a:tr h="370290">
                      <a:tc>
                        <a:txBody>
                          <a:bodyPr/>
                          <a:lstStyle/>
                          <a:p>
                            <a:endParaRPr lang="en-US"/>
                          </a:p>
                        </a:txBody>
                        <a:tcPr marL="65489" marR="65489" marT="32745" marB="32745">
                          <a:blipFill>
                            <a:blip r:embed="rId2"/>
                            <a:stretch>
                              <a:fillRect t="-540984" r="-208" b="-783607"/>
                            </a:stretch>
                          </a:blipFill>
                        </a:tcPr>
                      </a:tc>
                      <a:extLst>
                        <a:ext uri="{0D108BD9-81ED-4DB2-BD59-A6C34878D82A}">
                          <a16:rowId xmlns:a16="http://schemas.microsoft.com/office/drawing/2014/main" val="2381635388"/>
                        </a:ext>
                      </a:extLst>
                    </a:tr>
                    <a:tr h="370290">
                      <a:tc>
                        <a:txBody>
                          <a:bodyPr/>
                          <a:lstStyle/>
                          <a:p>
                            <a:endParaRPr lang="en-US"/>
                          </a:p>
                        </a:txBody>
                        <a:tcPr marL="65489" marR="65489" marT="32745" marB="32745">
                          <a:blipFill>
                            <a:blip r:embed="rId2"/>
                            <a:stretch>
                              <a:fillRect t="-640984" r="-208" b="-683607"/>
                            </a:stretch>
                          </a:blipFill>
                        </a:tcPr>
                      </a:tc>
                      <a:extLst>
                        <a:ext uri="{0D108BD9-81ED-4DB2-BD59-A6C34878D82A}">
                          <a16:rowId xmlns:a16="http://schemas.microsoft.com/office/drawing/2014/main" val="3834915012"/>
                        </a:ext>
                      </a:extLst>
                    </a:tr>
                    <a:tr h="656231">
                      <a:tc>
                        <a:txBody>
                          <a:bodyPr/>
                          <a:lstStyle/>
                          <a:p>
                            <a:endParaRPr lang="en-US"/>
                          </a:p>
                        </a:txBody>
                        <a:tcPr marL="65489" marR="65489" marT="32745" marB="32745">
                          <a:blipFill>
                            <a:blip r:embed="rId2"/>
                            <a:stretch>
                              <a:fillRect t="-418519" r="-208" b="-286111"/>
                            </a:stretch>
                          </a:blipFill>
                        </a:tcPr>
                      </a:tc>
                      <a:extLst>
                        <a:ext uri="{0D108BD9-81ED-4DB2-BD59-A6C34878D82A}">
                          <a16:rowId xmlns:a16="http://schemas.microsoft.com/office/drawing/2014/main" val="290938445"/>
                        </a:ext>
                      </a:extLst>
                    </a:tr>
                    <a:tr h="656231">
                      <a:tc>
                        <a:txBody>
                          <a:bodyPr/>
                          <a:lstStyle/>
                          <a:p>
                            <a:endParaRPr lang="en-US"/>
                          </a:p>
                        </a:txBody>
                        <a:tcPr marL="65489" marR="65489" marT="32745" marB="32745">
                          <a:blipFill>
                            <a:blip r:embed="rId2"/>
                            <a:stretch>
                              <a:fillRect t="-518519" r="-208" b="-186111"/>
                            </a:stretch>
                          </a:blipFill>
                        </a:tcPr>
                      </a:tc>
                      <a:extLst>
                        <a:ext uri="{0D108BD9-81ED-4DB2-BD59-A6C34878D82A}">
                          <a16:rowId xmlns:a16="http://schemas.microsoft.com/office/drawing/2014/main" val="3180877642"/>
                        </a:ext>
                      </a:extLst>
                    </a:tr>
                    <a:tr h="370290">
                      <a:tc>
                        <a:txBody>
                          <a:bodyPr/>
                          <a:lstStyle/>
                          <a:p>
                            <a:r>
                              <a:rPr lang="en-US" sz="2000" kern="1200" dirty="0">
                                <a:solidFill>
                                  <a:schemeClr val="dk1"/>
                                </a:solidFill>
                                <a:effectLst/>
                              </a:rPr>
                              <a:t>9   :            </a:t>
                            </a:r>
                            <a:r>
                              <a:rPr lang="en-US" sz="2000" b="1" kern="1200" dirty="0">
                                <a:solidFill>
                                  <a:schemeClr val="dk1"/>
                                </a:solidFill>
                                <a:effectLst/>
                              </a:rPr>
                              <a:t>end</a:t>
                            </a:r>
                            <a:endParaRPr lang="en-US" sz="2000" dirty="0"/>
                          </a:p>
                        </a:txBody>
                        <a:tcPr marL="65489" marR="65489" marT="32745" marB="32745">
                          <a:solidFill>
                            <a:schemeClr val="lt1">
                              <a:alpha val="50000"/>
                            </a:schemeClr>
                          </a:solidFill>
                        </a:tcPr>
                      </a:tc>
                      <a:extLst>
                        <a:ext uri="{0D108BD9-81ED-4DB2-BD59-A6C34878D82A}">
                          <a16:rowId xmlns:a16="http://schemas.microsoft.com/office/drawing/2014/main" val="229792564"/>
                        </a:ext>
                      </a:extLst>
                    </a:tr>
                    <a:tr h="370290">
                      <a:tc>
                        <a:txBody>
                          <a:bodyPr/>
                          <a:lstStyle/>
                          <a:p>
                            <a:r>
                              <a:rPr lang="en-US" sz="2000" kern="1200" dirty="0">
                                <a:solidFill>
                                  <a:schemeClr val="dk1"/>
                                </a:solidFill>
                                <a:effectLst/>
                              </a:rPr>
                              <a:t>10 :      </a:t>
                            </a:r>
                            <a:r>
                              <a:rPr lang="en-US" sz="2000" b="1" kern="1200" dirty="0">
                                <a:solidFill>
                                  <a:schemeClr val="dk1"/>
                                </a:solidFill>
                                <a:effectLst/>
                              </a:rPr>
                              <a:t>end</a:t>
                            </a:r>
                            <a:endParaRPr lang="en-US" sz="2000" dirty="0"/>
                          </a:p>
                        </a:txBody>
                        <a:tcPr marL="65489" marR="65489" marT="32745" marB="32745">
                          <a:solidFill>
                            <a:schemeClr val="bg1">
                              <a:lumMod val="65000"/>
                              <a:alpha val="50000"/>
                            </a:schemeClr>
                          </a:solidFill>
                        </a:tcPr>
                      </a:tc>
                      <a:extLst>
                        <a:ext uri="{0D108BD9-81ED-4DB2-BD59-A6C34878D82A}">
                          <a16:rowId xmlns:a16="http://schemas.microsoft.com/office/drawing/2014/main" val="1165604868"/>
                        </a:ext>
                      </a:extLst>
                    </a:tr>
                    <a:tr h="370290">
                      <a:tc>
                        <a:txBody>
                          <a:bodyPr/>
                          <a:lstStyle/>
                          <a:p>
                            <a:endParaRPr lang="en-US"/>
                          </a:p>
                        </a:txBody>
                        <a:tcPr marL="65489" marR="65489" marT="32745" marB="32745">
                          <a:blipFill>
                            <a:blip r:embed="rId2"/>
                            <a:stretch>
                              <a:fillRect t="-1293443" r="-208" b="-31148"/>
                            </a:stretch>
                          </a:blipFill>
                        </a:tcPr>
                      </a:tc>
                      <a:extLst>
                        <a:ext uri="{0D108BD9-81ED-4DB2-BD59-A6C34878D82A}">
                          <a16:rowId xmlns:a16="http://schemas.microsoft.com/office/drawing/2014/main" val="4153558029"/>
                        </a:ext>
                      </a:extLst>
                    </a:tr>
                  </a:tbl>
                </a:graphicData>
              </a:graphic>
            </p:graphicFrame>
          </mc:Fallback>
        </mc:AlternateContent>
      </p:grpSp>
      <p:sp>
        <p:nvSpPr>
          <p:cNvPr id="7" name="Title 6">
            <a:extLst>
              <a:ext uri="{FF2B5EF4-FFF2-40B4-BE49-F238E27FC236}">
                <a16:creationId xmlns:a16="http://schemas.microsoft.com/office/drawing/2014/main" id="{B72F162B-CC56-C7A7-97B3-AFA421EC890D}"/>
              </a:ext>
            </a:extLst>
          </p:cNvPr>
          <p:cNvSpPr>
            <a:spLocks noGrp="1"/>
          </p:cNvSpPr>
          <p:nvPr>
            <p:ph type="title"/>
          </p:nvPr>
        </p:nvSpPr>
        <p:spPr/>
        <p:txBody>
          <a:bodyPr>
            <a:normAutofit/>
          </a:bodyPr>
          <a:lstStyle/>
          <a:p>
            <a:r>
              <a:rPr lang="en-US" sz="4300" dirty="0">
                <a:solidFill>
                  <a:schemeClr val="accent6">
                    <a:lumMod val="50000"/>
                  </a:schemeClr>
                </a:solidFill>
                <a:latin typeface="Corbel" panose="020B0503020204020204" pitchFamily="34" charset="0"/>
              </a:rPr>
              <a:t>Stochastic Gradient Descent (SGD)</a:t>
            </a:r>
          </a:p>
        </p:txBody>
      </p:sp>
      <p:sp>
        <p:nvSpPr>
          <p:cNvPr id="4" name="Date Placeholder 3">
            <a:extLst>
              <a:ext uri="{FF2B5EF4-FFF2-40B4-BE49-F238E27FC236}">
                <a16:creationId xmlns:a16="http://schemas.microsoft.com/office/drawing/2014/main" id="{4CF07C8C-CDCF-2D31-E99E-D4AB6E73E64E}"/>
              </a:ext>
            </a:extLst>
          </p:cNvPr>
          <p:cNvSpPr>
            <a:spLocks noGrp="1"/>
          </p:cNvSpPr>
          <p:nvPr>
            <p:ph type="dt" sz="half" idx="10"/>
          </p:nvPr>
        </p:nvSpPr>
        <p:spPr/>
        <p:txBody>
          <a:bodyPr/>
          <a:lstStyle/>
          <a:p>
            <a:endParaRPr lang="en-US" dirty="0"/>
          </a:p>
        </p:txBody>
      </p:sp>
      <p:sp>
        <p:nvSpPr>
          <p:cNvPr id="5" name="Footer Placeholder 4">
            <a:extLst>
              <a:ext uri="{FF2B5EF4-FFF2-40B4-BE49-F238E27FC236}">
                <a16:creationId xmlns:a16="http://schemas.microsoft.com/office/drawing/2014/main" id="{C3266E3D-9A4A-93BB-B9CF-020A268AA4BE}"/>
              </a:ext>
            </a:extLst>
          </p:cNvPr>
          <p:cNvSpPr>
            <a:spLocks noGrp="1"/>
          </p:cNvSpPr>
          <p:nvPr>
            <p:ph type="ftr" sz="quarter" idx="11"/>
          </p:nvPr>
        </p:nvSpPr>
        <p:spPr/>
        <p:txBody>
          <a:bodyPr/>
          <a:lstStyle/>
          <a:p>
            <a:r>
              <a:rPr lang="en-US"/>
              <a:t>Introduction to AI</a:t>
            </a:r>
          </a:p>
        </p:txBody>
      </p:sp>
      <p:sp>
        <p:nvSpPr>
          <p:cNvPr id="6" name="Slide Number Placeholder 5">
            <a:extLst>
              <a:ext uri="{FF2B5EF4-FFF2-40B4-BE49-F238E27FC236}">
                <a16:creationId xmlns:a16="http://schemas.microsoft.com/office/drawing/2014/main" id="{92D48EAC-D525-9994-032B-74C1A26751EB}"/>
              </a:ext>
            </a:extLst>
          </p:cNvPr>
          <p:cNvSpPr>
            <a:spLocks noGrp="1"/>
          </p:cNvSpPr>
          <p:nvPr>
            <p:ph type="sldNum" sz="quarter" idx="12"/>
          </p:nvPr>
        </p:nvSpPr>
        <p:spPr/>
        <p:txBody>
          <a:bodyPr/>
          <a:lstStyle/>
          <a:p>
            <a:fld id="{B7884E68-CE57-44C0-BE0F-84C629DF22D5}" type="slidenum">
              <a:rPr lang="en-US" smtClean="0"/>
              <a:t>82</a:t>
            </a:fld>
            <a:endParaRPr lang="en-US"/>
          </a:p>
        </p:txBody>
      </p:sp>
    </p:spTree>
    <p:extLst>
      <p:ext uri="{BB962C8B-B14F-4D97-AF65-F5344CB8AC3E}">
        <p14:creationId xmlns:p14="http://schemas.microsoft.com/office/powerpoint/2010/main" val="71138694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8188B0-8188-4F87-8FE1-8F2E9F927E82}"/>
              </a:ext>
            </a:extLst>
          </p:cNvPr>
          <p:cNvSpPr>
            <a:spLocks noGrp="1"/>
          </p:cNvSpPr>
          <p:nvPr>
            <p:ph type="title"/>
          </p:nvPr>
        </p:nvSpPr>
        <p:spPr/>
        <p:txBody>
          <a:bodyPr>
            <a:normAutofit fontScale="90000"/>
          </a:bodyPr>
          <a:lstStyle/>
          <a:p>
            <a:r>
              <a:rPr lang="en-US" dirty="0"/>
              <a:t>Mini-Batch Gradient Descent </a:t>
            </a:r>
          </a:p>
        </p:txBody>
      </p:sp>
      <p:sp>
        <p:nvSpPr>
          <p:cNvPr id="3" name="Content Placeholder 2">
            <a:extLst>
              <a:ext uri="{FF2B5EF4-FFF2-40B4-BE49-F238E27FC236}">
                <a16:creationId xmlns:a16="http://schemas.microsoft.com/office/drawing/2014/main" id="{0264B8AE-7FC1-4231-85CF-CBBECD5639B6}"/>
              </a:ext>
            </a:extLst>
          </p:cNvPr>
          <p:cNvSpPr>
            <a:spLocks noGrp="1"/>
          </p:cNvSpPr>
          <p:nvPr>
            <p:ph idx="1"/>
          </p:nvPr>
        </p:nvSpPr>
        <p:spPr/>
        <p:txBody>
          <a:bodyPr/>
          <a:lstStyle/>
          <a:p>
            <a:r>
              <a:rPr lang="en-US" dirty="0"/>
              <a:t>Alternative: adjust the function at a small, randomly chosen subset of points</a:t>
            </a:r>
          </a:p>
          <a:p>
            <a:pPr lvl="1"/>
            <a:r>
              <a:rPr lang="en-US" dirty="0"/>
              <a:t>Keep adjustments small</a:t>
            </a:r>
          </a:p>
          <a:p>
            <a:pPr lvl="1"/>
            <a:r>
              <a:rPr lang="en-US" dirty="0"/>
              <a:t>If the subsets cover the training set, we will have adjusted the entire function</a:t>
            </a:r>
          </a:p>
          <a:p>
            <a:r>
              <a:rPr lang="en-US" dirty="0"/>
              <a:t>As before, vary the subsets randomly in different passes through the training data</a:t>
            </a:r>
          </a:p>
          <a:p>
            <a:r>
              <a:rPr lang="en-US" dirty="0"/>
              <a:t>In practice, training is usually performed using minibatches</a:t>
            </a:r>
          </a:p>
          <a:p>
            <a:pPr lvl="1"/>
            <a:r>
              <a:rPr lang="en-US" dirty="0"/>
              <a:t>The mini-batch size is a hyper parameter to be optimized</a:t>
            </a:r>
          </a:p>
        </p:txBody>
      </p:sp>
      <p:sp>
        <p:nvSpPr>
          <p:cNvPr id="4" name="Date Placeholder 3">
            <a:extLst>
              <a:ext uri="{FF2B5EF4-FFF2-40B4-BE49-F238E27FC236}">
                <a16:creationId xmlns:a16="http://schemas.microsoft.com/office/drawing/2014/main" id="{AFB1DD31-B811-4372-A677-0DB48ED17A04}"/>
              </a:ext>
            </a:extLst>
          </p:cNvPr>
          <p:cNvSpPr>
            <a:spLocks noGrp="1"/>
          </p:cNvSpPr>
          <p:nvPr>
            <p:ph type="dt" sz="half" idx="10"/>
          </p:nvPr>
        </p:nvSpPr>
        <p:spPr/>
        <p:txBody>
          <a:bodyPr/>
          <a:lstStyle/>
          <a:p>
            <a:endParaRPr lang="en-US" dirty="0"/>
          </a:p>
        </p:txBody>
      </p:sp>
      <p:sp>
        <p:nvSpPr>
          <p:cNvPr id="5" name="Footer Placeholder 4">
            <a:extLst>
              <a:ext uri="{FF2B5EF4-FFF2-40B4-BE49-F238E27FC236}">
                <a16:creationId xmlns:a16="http://schemas.microsoft.com/office/drawing/2014/main" id="{68181F89-4F5E-44EB-8258-5C55603D6FA1}"/>
              </a:ext>
            </a:extLst>
          </p:cNvPr>
          <p:cNvSpPr>
            <a:spLocks noGrp="1"/>
          </p:cNvSpPr>
          <p:nvPr>
            <p:ph type="ftr" sz="quarter" idx="11"/>
          </p:nvPr>
        </p:nvSpPr>
        <p:spPr/>
        <p:txBody>
          <a:bodyPr/>
          <a:lstStyle/>
          <a:p>
            <a:r>
              <a:rPr lang="en-US"/>
              <a:t>Introduction to AI</a:t>
            </a:r>
          </a:p>
        </p:txBody>
      </p:sp>
      <p:sp>
        <p:nvSpPr>
          <p:cNvPr id="6" name="Slide Number Placeholder 5">
            <a:extLst>
              <a:ext uri="{FF2B5EF4-FFF2-40B4-BE49-F238E27FC236}">
                <a16:creationId xmlns:a16="http://schemas.microsoft.com/office/drawing/2014/main" id="{B29ABDB9-489D-4E08-8B09-D0B9ACA9727C}"/>
              </a:ext>
            </a:extLst>
          </p:cNvPr>
          <p:cNvSpPr>
            <a:spLocks noGrp="1"/>
          </p:cNvSpPr>
          <p:nvPr>
            <p:ph type="sldNum" sz="quarter" idx="12"/>
          </p:nvPr>
        </p:nvSpPr>
        <p:spPr/>
        <p:txBody>
          <a:bodyPr/>
          <a:lstStyle/>
          <a:p>
            <a:fld id="{B7884E68-CE57-44C0-BE0F-84C629DF22D5}" type="slidenum">
              <a:rPr lang="en-US" smtClean="0"/>
              <a:t>83</a:t>
            </a:fld>
            <a:endParaRPr lang="en-US"/>
          </a:p>
        </p:txBody>
      </p:sp>
    </p:spTree>
    <p:extLst>
      <p:ext uri="{BB962C8B-B14F-4D97-AF65-F5344CB8AC3E}">
        <p14:creationId xmlns:p14="http://schemas.microsoft.com/office/powerpoint/2010/main" val="44491975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9D6C4E-6CA8-46EA-80BB-DECD5F66C8E6}"/>
              </a:ext>
            </a:extLst>
          </p:cNvPr>
          <p:cNvSpPr>
            <a:spLocks noGrp="1"/>
          </p:cNvSpPr>
          <p:nvPr>
            <p:ph type="title"/>
          </p:nvPr>
        </p:nvSpPr>
        <p:spPr/>
        <p:txBody>
          <a:bodyPr>
            <a:normAutofit fontScale="90000"/>
          </a:bodyPr>
          <a:lstStyle/>
          <a:p>
            <a:r>
              <a:rPr lang="en-US" dirty="0"/>
              <a:t>Various NN Training Optimization Algorithms</a:t>
            </a:r>
          </a:p>
        </p:txBody>
      </p:sp>
      <p:sp>
        <p:nvSpPr>
          <p:cNvPr id="3" name="Content Placeholder 2">
            <a:extLst>
              <a:ext uri="{FF2B5EF4-FFF2-40B4-BE49-F238E27FC236}">
                <a16:creationId xmlns:a16="http://schemas.microsoft.com/office/drawing/2014/main" id="{35E6EB48-D29E-414C-AB1C-64F0FB3183A6}"/>
              </a:ext>
            </a:extLst>
          </p:cNvPr>
          <p:cNvSpPr>
            <a:spLocks noGrp="1"/>
          </p:cNvSpPr>
          <p:nvPr>
            <p:ph idx="1"/>
          </p:nvPr>
        </p:nvSpPr>
        <p:spPr/>
        <p:txBody>
          <a:bodyPr>
            <a:normAutofit/>
          </a:bodyPr>
          <a:lstStyle/>
          <a:p>
            <a:r>
              <a:rPr lang="en-US" dirty="0"/>
              <a:t>There are several algorithms used in practice for optimization of parameters during neural networks training </a:t>
            </a:r>
          </a:p>
          <a:p>
            <a:pPr lvl="1"/>
            <a:r>
              <a:rPr lang="en-US" dirty="0"/>
              <a:t>Momentum</a:t>
            </a:r>
          </a:p>
          <a:p>
            <a:pPr lvl="1"/>
            <a:r>
              <a:rPr lang="en-US" dirty="0" err="1"/>
              <a:t>Nestorov’s</a:t>
            </a:r>
            <a:r>
              <a:rPr lang="en-US" dirty="0"/>
              <a:t> Accelerated Gradient (NAG)</a:t>
            </a:r>
          </a:p>
          <a:p>
            <a:pPr lvl="1"/>
            <a:r>
              <a:rPr lang="en-US" dirty="0"/>
              <a:t>RMS Prop</a:t>
            </a:r>
          </a:p>
          <a:p>
            <a:pPr lvl="1"/>
            <a:r>
              <a:rPr lang="en-US" dirty="0" err="1"/>
              <a:t>Adagrad</a:t>
            </a:r>
            <a:endParaRPr lang="en-US" dirty="0"/>
          </a:p>
          <a:p>
            <a:pPr lvl="1"/>
            <a:r>
              <a:rPr lang="en-US" dirty="0" err="1"/>
              <a:t>AdaDelta</a:t>
            </a:r>
            <a:endParaRPr lang="en-US" dirty="0"/>
          </a:p>
          <a:p>
            <a:pPr lvl="1"/>
            <a:r>
              <a:rPr lang="en-US" dirty="0">
                <a:solidFill>
                  <a:srgbClr val="FF0000"/>
                </a:solidFill>
              </a:rPr>
              <a:t>ADAM: very popular in practice</a:t>
            </a:r>
            <a:endParaRPr lang="en-US" dirty="0"/>
          </a:p>
          <a:p>
            <a:pPr lvl="1"/>
            <a:r>
              <a:rPr lang="en-US" dirty="0" err="1"/>
              <a:t>AdaMax</a:t>
            </a:r>
            <a:endParaRPr lang="en-US" dirty="0"/>
          </a:p>
          <a:p>
            <a:pPr lvl="1"/>
            <a:endParaRPr lang="en-US" dirty="0">
              <a:solidFill>
                <a:srgbClr val="FF0000"/>
              </a:solidFill>
            </a:endParaRPr>
          </a:p>
          <a:p>
            <a:pPr lvl="1"/>
            <a:endParaRPr lang="en-US" dirty="0"/>
          </a:p>
        </p:txBody>
      </p:sp>
      <p:sp>
        <p:nvSpPr>
          <p:cNvPr id="4" name="Date Placeholder 3">
            <a:extLst>
              <a:ext uri="{FF2B5EF4-FFF2-40B4-BE49-F238E27FC236}">
                <a16:creationId xmlns:a16="http://schemas.microsoft.com/office/drawing/2014/main" id="{A1611532-5E2B-4882-A443-49520986C484}"/>
              </a:ext>
            </a:extLst>
          </p:cNvPr>
          <p:cNvSpPr>
            <a:spLocks noGrp="1"/>
          </p:cNvSpPr>
          <p:nvPr>
            <p:ph type="dt" sz="half" idx="10"/>
          </p:nvPr>
        </p:nvSpPr>
        <p:spPr/>
        <p:txBody>
          <a:bodyPr/>
          <a:lstStyle/>
          <a:p>
            <a:endParaRPr lang="en-US" dirty="0"/>
          </a:p>
        </p:txBody>
      </p:sp>
      <p:sp>
        <p:nvSpPr>
          <p:cNvPr id="5" name="Footer Placeholder 4">
            <a:extLst>
              <a:ext uri="{FF2B5EF4-FFF2-40B4-BE49-F238E27FC236}">
                <a16:creationId xmlns:a16="http://schemas.microsoft.com/office/drawing/2014/main" id="{C4736DD6-B751-4C75-AD6F-E5F7966D00BF}"/>
              </a:ext>
            </a:extLst>
          </p:cNvPr>
          <p:cNvSpPr>
            <a:spLocks noGrp="1"/>
          </p:cNvSpPr>
          <p:nvPr>
            <p:ph type="ftr" sz="quarter" idx="11"/>
          </p:nvPr>
        </p:nvSpPr>
        <p:spPr/>
        <p:txBody>
          <a:bodyPr/>
          <a:lstStyle/>
          <a:p>
            <a:r>
              <a:rPr lang="en-US"/>
              <a:t>Introduction to AI</a:t>
            </a:r>
          </a:p>
        </p:txBody>
      </p:sp>
      <p:sp>
        <p:nvSpPr>
          <p:cNvPr id="6" name="Slide Number Placeholder 5">
            <a:extLst>
              <a:ext uri="{FF2B5EF4-FFF2-40B4-BE49-F238E27FC236}">
                <a16:creationId xmlns:a16="http://schemas.microsoft.com/office/drawing/2014/main" id="{8137ED11-93B5-4644-AF18-54AB9B27AA34}"/>
              </a:ext>
            </a:extLst>
          </p:cNvPr>
          <p:cNvSpPr>
            <a:spLocks noGrp="1"/>
          </p:cNvSpPr>
          <p:nvPr>
            <p:ph type="sldNum" sz="quarter" idx="12"/>
          </p:nvPr>
        </p:nvSpPr>
        <p:spPr/>
        <p:txBody>
          <a:bodyPr/>
          <a:lstStyle/>
          <a:p>
            <a:fld id="{B7884E68-CE57-44C0-BE0F-84C629DF22D5}" type="slidenum">
              <a:rPr lang="en-US" smtClean="0"/>
              <a:t>84</a:t>
            </a:fld>
            <a:endParaRPr lang="en-US"/>
          </a:p>
        </p:txBody>
      </p:sp>
    </p:spTree>
    <p:extLst>
      <p:ext uri="{BB962C8B-B14F-4D97-AF65-F5344CB8AC3E}">
        <p14:creationId xmlns:p14="http://schemas.microsoft.com/office/powerpoint/2010/main" val="189953897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FBAE7C-8ECD-4CCE-AFC5-778714B77BFC}"/>
              </a:ext>
            </a:extLst>
          </p:cNvPr>
          <p:cNvSpPr>
            <a:spLocks noGrp="1"/>
          </p:cNvSpPr>
          <p:nvPr>
            <p:ph type="title"/>
          </p:nvPr>
        </p:nvSpPr>
        <p:spPr/>
        <p:txBody>
          <a:bodyPr>
            <a:normAutofit fontScale="90000"/>
          </a:bodyPr>
          <a:lstStyle/>
          <a:p>
            <a:r>
              <a:rPr lang="en-US" dirty="0"/>
              <a:t>Avoiding Overfitting during NN Training</a:t>
            </a:r>
          </a:p>
        </p:txBody>
      </p:sp>
      <p:sp>
        <p:nvSpPr>
          <p:cNvPr id="3" name="Content Placeholder 2">
            <a:extLst>
              <a:ext uri="{FF2B5EF4-FFF2-40B4-BE49-F238E27FC236}">
                <a16:creationId xmlns:a16="http://schemas.microsoft.com/office/drawing/2014/main" id="{F6505869-4629-4434-B17E-F0A33D608ACE}"/>
              </a:ext>
            </a:extLst>
          </p:cNvPr>
          <p:cNvSpPr>
            <a:spLocks noGrp="1"/>
          </p:cNvSpPr>
          <p:nvPr>
            <p:ph idx="1"/>
          </p:nvPr>
        </p:nvSpPr>
        <p:spPr/>
        <p:txBody>
          <a:bodyPr/>
          <a:lstStyle/>
          <a:p>
            <a:r>
              <a:rPr lang="en-US" dirty="0"/>
              <a:t>To avoid overfitting during neural network training, a technique called, </a:t>
            </a:r>
            <a:r>
              <a:rPr lang="en-US" dirty="0">
                <a:solidFill>
                  <a:srgbClr val="FF0000"/>
                </a:solidFill>
              </a:rPr>
              <a:t>dropout</a:t>
            </a:r>
            <a:r>
              <a:rPr lang="en-US" dirty="0"/>
              <a:t>, is used.</a:t>
            </a:r>
          </a:p>
          <a:p>
            <a:r>
              <a:rPr lang="en-US" dirty="0"/>
              <a:t>Dropout temporarily removes units — selected at random — from a neural network to prevent over-reliance on certain units</a:t>
            </a:r>
          </a:p>
          <a:p>
            <a:r>
              <a:rPr lang="en-US" dirty="0">
                <a:solidFill>
                  <a:srgbClr val="FF0000"/>
                </a:solidFill>
              </a:rPr>
              <a:t>During training</a:t>
            </a:r>
            <a:r>
              <a:rPr lang="en-US" dirty="0"/>
              <a:t>: For each input, at each iteration, “turn off” units (in input and hidden layers) with a given probability </a:t>
            </a:r>
            <a:endParaRPr lang="en-US" dirty="0">
              <a:solidFill>
                <a:srgbClr val="FF0000"/>
              </a:solidFill>
            </a:endParaRPr>
          </a:p>
          <a:p>
            <a:endParaRPr lang="en-US" dirty="0"/>
          </a:p>
        </p:txBody>
      </p:sp>
      <p:sp>
        <p:nvSpPr>
          <p:cNvPr id="4" name="Date Placeholder 3">
            <a:extLst>
              <a:ext uri="{FF2B5EF4-FFF2-40B4-BE49-F238E27FC236}">
                <a16:creationId xmlns:a16="http://schemas.microsoft.com/office/drawing/2014/main" id="{FD01CC32-655B-4BDD-B01D-628E3A3EFF13}"/>
              </a:ext>
            </a:extLst>
          </p:cNvPr>
          <p:cNvSpPr>
            <a:spLocks noGrp="1"/>
          </p:cNvSpPr>
          <p:nvPr>
            <p:ph type="dt" sz="half" idx="10"/>
          </p:nvPr>
        </p:nvSpPr>
        <p:spPr/>
        <p:txBody>
          <a:bodyPr/>
          <a:lstStyle/>
          <a:p>
            <a:endParaRPr lang="en-US" dirty="0"/>
          </a:p>
        </p:txBody>
      </p:sp>
      <p:sp>
        <p:nvSpPr>
          <p:cNvPr id="5" name="Footer Placeholder 4">
            <a:extLst>
              <a:ext uri="{FF2B5EF4-FFF2-40B4-BE49-F238E27FC236}">
                <a16:creationId xmlns:a16="http://schemas.microsoft.com/office/drawing/2014/main" id="{86CDA5EE-010F-4C2D-B27D-33C2E32DE864}"/>
              </a:ext>
            </a:extLst>
          </p:cNvPr>
          <p:cNvSpPr>
            <a:spLocks noGrp="1"/>
          </p:cNvSpPr>
          <p:nvPr>
            <p:ph type="ftr" sz="quarter" idx="11"/>
          </p:nvPr>
        </p:nvSpPr>
        <p:spPr/>
        <p:txBody>
          <a:bodyPr/>
          <a:lstStyle/>
          <a:p>
            <a:r>
              <a:rPr lang="en-US"/>
              <a:t>Introduction to AI</a:t>
            </a:r>
          </a:p>
        </p:txBody>
      </p:sp>
      <p:sp>
        <p:nvSpPr>
          <p:cNvPr id="6" name="Slide Number Placeholder 5">
            <a:extLst>
              <a:ext uri="{FF2B5EF4-FFF2-40B4-BE49-F238E27FC236}">
                <a16:creationId xmlns:a16="http://schemas.microsoft.com/office/drawing/2014/main" id="{C08A95D6-D6A1-40AD-B03F-A7DCFABA3FB2}"/>
              </a:ext>
            </a:extLst>
          </p:cNvPr>
          <p:cNvSpPr>
            <a:spLocks noGrp="1"/>
          </p:cNvSpPr>
          <p:nvPr>
            <p:ph type="sldNum" sz="quarter" idx="12"/>
          </p:nvPr>
        </p:nvSpPr>
        <p:spPr/>
        <p:txBody>
          <a:bodyPr/>
          <a:lstStyle/>
          <a:p>
            <a:fld id="{B7884E68-CE57-44C0-BE0F-84C629DF22D5}" type="slidenum">
              <a:rPr lang="en-US" smtClean="0"/>
              <a:t>85</a:t>
            </a:fld>
            <a:endParaRPr lang="en-US"/>
          </a:p>
        </p:txBody>
      </p:sp>
    </p:spTree>
    <p:extLst>
      <p:ext uri="{BB962C8B-B14F-4D97-AF65-F5344CB8AC3E}">
        <p14:creationId xmlns:p14="http://schemas.microsoft.com/office/powerpoint/2010/main" val="87565075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03B0FF-5C93-4171-AD1E-FFD5FD615026}"/>
              </a:ext>
            </a:extLst>
          </p:cNvPr>
          <p:cNvSpPr>
            <a:spLocks noGrp="1"/>
          </p:cNvSpPr>
          <p:nvPr>
            <p:ph type="title"/>
          </p:nvPr>
        </p:nvSpPr>
        <p:spPr/>
        <p:txBody>
          <a:bodyPr>
            <a:normAutofit fontScale="90000"/>
          </a:bodyPr>
          <a:lstStyle/>
          <a:p>
            <a:r>
              <a:rPr lang="en-US" dirty="0"/>
              <a:t>Avoiding Overfitting during NN Training</a:t>
            </a:r>
          </a:p>
        </p:txBody>
      </p:sp>
      <p:sp>
        <p:nvSpPr>
          <p:cNvPr id="4" name="Date Placeholder 3">
            <a:extLst>
              <a:ext uri="{FF2B5EF4-FFF2-40B4-BE49-F238E27FC236}">
                <a16:creationId xmlns:a16="http://schemas.microsoft.com/office/drawing/2014/main" id="{81C8AA92-B159-47DE-AACA-4C89ED7DF8C2}"/>
              </a:ext>
            </a:extLst>
          </p:cNvPr>
          <p:cNvSpPr>
            <a:spLocks noGrp="1"/>
          </p:cNvSpPr>
          <p:nvPr>
            <p:ph type="dt" sz="half" idx="10"/>
          </p:nvPr>
        </p:nvSpPr>
        <p:spPr/>
        <p:txBody>
          <a:bodyPr/>
          <a:lstStyle/>
          <a:p>
            <a:endParaRPr lang="en-US" dirty="0"/>
          </a:p>
        </p:txBody>
      </p:sp>
      <p:sp>
        <p:nvSpPr>
          <p:cNvPr id="5" name="Footer Placeholder 4">
            <a:extLst>
              <a:ext uri="{FF2B5EF4-FFF2-40B4-BE49-F238E27FC236}">
                <a16:creationId xmlns:a16="http://schemas.microsoft.com/office/drawing/2014/main" id="{A3F1078F-B224-40CD-BD53-DBF8DF8D257C}"/>
              </a:ext>
            </a:extLst>
          </p:cNvPr>
          <p:cNvSpPr>
            <a:spLocks noGrp="1"/>
          </p:cNvSpPr>
          <p:nvPr>
            <p:ph type="ftr" sz="quarter" idx="11"/>
          </p:nvPr>
        </p:nvSpPr>
        <p:spPr/>
        <p:txBody>
          <a:bodyPr/>
          <a:lstStyle/>
          <a:p>
            <a:r>
              <a:rPr lang="en-US"/>
              <a:t>Introduction to AI</a:t>
            </a:r>
          </a:p>
        </p:txBody>
      </p:sp>
      <p:sp>
        <p:nvSpPr>
          <p:cNvPr id="6" name="Slide Number Placeholder 5">
            <a:extLst>
              <a:ext uri="{FF2B5EF4-FFF2-40B4-BE49-F238E27FC236}">
                <a16:creationId xmlns:a16="http://schemas.microsoft.com/office/drawing/2014/main" id="{734B3866-97D9-495F-B0D7-1290719B3A3F}"/>
              </a:ext>
            </a:extLst>
          </p:cNvPr>
          <p:cNvSpPr>
            <a:spLocks noGrp="1"/>
          </p:cNvSpPr>
          <p:nvPr>
            <p:ph type="sldNum" sz="quarter" idx="12"/>
          </p:nvPr>
        </p:nvSpPr>
        <p:spPr/>
        <p:txBody>
          <a:bodyPr/>
          <a:lstStyle/>
          <a:p>
            <a:fld id="{B7884E68-CE57-44C0-BE0F-84C629DF22D5}" type="slidenum">
              <a:rPr lang="en-US" smtClean="0"/>
              <a:t>86</a:t>
            </a:fld>
            <a:endParaRPr lang="en-US"/>
          </a:p>
        </p:txBody>
      </p:sp>
      <p:pic>
        <p:nvPicPr>
          <p:cNvPr id="7" name="Picture 6">
            <a:extLst>
              <a:ext uri="{FF2B5EF4-FFF2-40B4-BE49-F238E27FC236}">
                <a16:creationId xmlns:a16="http://schemas.microsoft.com/office/drawing/2014/main" id="{07D7A10E-9175-48BC-A2EB-3D8DFC80F6B0}"/>
              </a:ext>
            </a:extLst>
          </p:cNvPr>
          <p:cNvPicPr>
            <a:picLocks noChangeAspect="1"/>
          </p:cNvPicPr>
          <p:nvPr/>
        </p:nvPicPr>
        <p:blipFill>
          <a:blip r:embed="rId2"/>
          <a:stretch>
            <a:fillRect/>
          </a:stretch>
        </p:blipFill>
        <p:spPr>
          <a:xfrm>
            <a:off x="722288" y="1293621"/>
            <a:ext cx="10794614" cy="2425913"/>
          </a:xfrm>
          <a:prstGeom prst="rect">
            <a:avLst/>
          </a:prstGeom>
        </p:spPr>
      </p:pic>
      <p:pic>
        <p:nvPicPr>
          <p:cNvPr id="8" name="Picture 7">
            <a:extLst>
              <a:ext uri="{FF2B5EF4-FFF2-40B4-BE49-F238E27FC236}">
                <a16:creationId xmlns:a16="http://schemas.microsoft.com/office/drawing/2014/main" id="{78F75E5C-D6AF-4761-BCED-C17385AB9FCC}"/>
              </a:ext>
            </a:extLst>
          </p:cNvPr>
          <p:cNvPicPr>
            <a:picLocks noChangeAspect="1"/>
          </p:cNvPicPr>
          <p:nvPr/>
        </p:nvPicPr>
        <p:blipFill>
          <a:blip r:embed="rId3"/>
          <a:stretch>
            <a:fillRect/>
          </a:stretch>
        </p:blipFill>
        <p:spPr>
          <a:xfrm>
            <a:off x="675098" y="3973004"/>
            <a:ext cx="10841804" cy="2142596"/>
          </a:xfrm>
          <a:prstGeom prst="rect">
            <a:avLst/>
          </a:prstGeom>
        </p:spPr>
      </p:pic>
    </p:spTree>
    <p:extLst>
      <p:ext uri="{BB962C8B-B14F-4D97-AF65-F5344CB8AC3E}">
        <p14:creationId xmlns:p14="http://schemas.microsoft.com/office/powerpoint/2010/main" val="389896481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FBECCC-C79F-48FE-9CEC-DA69B11389F8}"/>
              </a:ext>
            </a:extLst>
          </p:cNvPr>
          <p:cNvSpPr>
            <a:spLocks noGrp="1"/>
          </p:cNvSpPr>
          <p:nvPr>
            <p:ph type="title"/>
          </p:nvPr>
        </p:nvSpPr>
        <p:spPr/>
        <p:txBody>
          <a:bodyPr>
            <a:normAutofit fontScale="90000"/>
          </a:bodyPr>
          <a:lstStyle/>
          <a:p>
            <a:r>
              <a:rPr lang="en-US" dirty="0"/>
              <a:t>Avoiding Overfitting during NN Training</a:t>
            </a:r>
          </a:p>
        </p:txBody>
      </p:sp>
      <p:sp>
        <p:nvSpPr>
          <p:cNvPr id="3" name="Content Placeholder 2">
            <a:extLst>
              <a:ext uri="{FF2B5EF4-FFF2-40B4-BE49-F238E27FC236}">
                <a16:creationId xmlns:a16="http://schemas.microsoft.com/office/drawing/2014/main" id="{F407FED3-76E9-47D8-A12F-5D81DA247F0A}"/>
              </a:ext>
            </a:extLst>
          </p:cNvPr>
          <p:cNvSpPr>
            <a:spLocks noGrp="1"/>
          </p:cNvSpPr>
          <p:nvPr>
            <p:ph idx="1"/>
          </p:nvPr>
        </p:nvSpPr>
        <p:spPr/>
        <p:txBody>
          <a:bodyPr/>
          <a:lstStyle/>
          <a:p>
            <a:r>
              <a:rPr lang="nb-NO" dirty="0">
                <a:solidFill>
                  <a:srgbClr val="FF0000"/>
                </a:solidFill>
              </a:rPr>
              <a:t>Test error</a:t>
            </a:r>
            <a:r>
              <a:rPr lang="nb-NO" dirty="0"/>
              <a:t> for different </a:t>
            </a:r>
            <a:r>
              <a:rPr lang="en-US" dirty="0"/>
              <a:t>architectures on MNIST with and without dropout (</a:t>
            </a:r>
            <a:r>
              <a:rPr lang="nb-NO" dirty="0"/>
              <a:t>Srivastava et al., 2013) </a:t>
            </a:r>
            <a:endParaRPr lang="en-US" dirty="0"/>
          </a:p>
          <a:p>
            <a:pPr lvl="1"/>
            <a:r>
              <a:rPr lang="en-US" dirty="0"/>
              <a:t>2-4 hidden layers with 1024-2048 units</a:t>
            </a:r>
          </a:p>
          <a:p>
            <a:endParaRPr lang="en-US" dirty="0"/>
          </a:p>
        </p:txBody>
      </p:sp>
      <p:sp>
        <p:nvSpPr>
          <p:cNvPr id="4" name="Date Placeholder 3">
            <a:extLst>
              <a:ext uri="{FF2B5EF4-FFF2-40B4-BE49-F238E27FC236}">
                <a16:creationId xmlns:a16="http://schemas.microsoft.com/office/drawing/2014/main" id="{F6D821EF-F12E-480E-98A2-BF6466450F05}"/>
              </a:ext>
            </a:extLst>
          </p:cNvPr>
          <p:cNvSpPr>
            <a:spLocks noGrp="1"/>
          </p:cNvSpPr>
          <p:nvPr>
            <p:ph type="dt" sz="half" idx="10"/>
          </p:nvPr>
        </p:nvSpPr>
        <p:spPr/>
        <p:txBody>
          <a:bodyPr/>
          <a:lstStyle/>
          <a:p>
            <a:endParaRPr lang="en-US" dirty="0"/>
          </a:p>
        </p:txBody>
      </p:sp>
      <p:sp>
        <p:nvSpPr>
          <p:cNvPr id="5" name="Footer Placeholder 4">
            <a:extLst>
              <a:ext uri="{FF2B5EF4-FFF2-40B4-BE49-F238E27FC236}">
                <a16:creationId xmlns:a16="http://schemas.microsoft.com/office/drawing/2014/main" id="{9D230AA8-078B-418D-A103-6F02BD778B22}"/>
              </a:ext>
            </a:extLst>
          </p:cNvPr>
          <p:cNvSpPr>
            <a:spLocks noGrp="1"/>
          </p:cNvSpPr>
          <p:nvPr>
            <p:ph type="ftr" sz="quarter" idx="11"/>
          </p:nvPr>
        </p:nvSpPr>
        <p:spPr/>
        <p:txBody>
          <a:bodyPr/>
          <a:lstStyle/>
          <a:p>
            <a:r>
              <a:rPr lang="en-US"/>
              <a:t>Introduction to AI</a:t>
            </a:r>
          </a:p>
        </p:txBody>
      </p:sp>
      <p:sp>
        <p:nvSpPr>
          <p:cNvPr id="6" name="Slide Number Placeholder 5">
            <a:extLst>
              <a:ext uri="{FF2B5EF4-FFF2-40B4-BE49-F238E27FC236}">
                <a16:creationId xmlns:a16="http://schemas.microsoft.com/office/drawing/2014/main" id="{CEC2B37B-7042-4363-9274-DA3C885AF21D}"/>
              </a:ext>
            </a:extLst>
          </p:cNvPr>
          <p:cNvSpPr>
            <a:spLocks noGrp="1"/>
          </p:cNvSpPr>
          <p:nvPr>
            <p:ph type="sldNum" sz="quarter" idx="12"/>
          </p:nvPr>
        </p:nvSpPr>
        <p:spPr/>
        <p:txBody>
          <a:bodyPr/>
          <a:lstStyle/>
          <a:p>
            <a:fld id="{B7884E68-CE57-44C0-BE0F-84C629DF22D5}" type="slidenum">
              <a:rPr lang="en-US" smtClean="0"/>
              <a:t>87</a:t>
            </a:fld>
            <a:endParaRPr lang="en-US"/>
          </a:p>
        </p:txBody>
      </p:sp>
      <p:pic>
        <p:nvPicPr>
          <p:cNvPr id="7" name="Picture 6">
            <a:extLst>
              <a:ext uri="{FF2B5EF4-FFF2-40B4-BE49-F238E27FC236}">
                <a16:creationId xmlns:a16="http://schemas.microsoft.com/office/drawing/2014/main" id="{C105A5FD-DD56-494E-AAE3-28A5BCF26A35}"/>
              </a:ext>
            </a:extLst>
          </p:cNvPr>
          <p:cNvPicPr>
            <a:picLocks noChangeAspect="1"/>
          </p:cNvPicPr>
          <p:nvPr/>
        </p:nvPicPr>
        <p:blipFill>
          <a:blip r:embed="rId2"/>
          <a:stretch>
            <a:fillRect/>
          </a:stretch>
        </p:blipFill>
        <p:spPr>
          <a:xfrm>
            <a:off x="1272262" y="2638424"/>
            <a:ext cx="7143267" cy="3611707"/>
          </a:xfrm>
          <a:prstGeom prst="rect">
            <a:avLst/>
          </a:prstGeom>
        </p:spPr>
      </p:pic>
      <p:sp>
        <p:nvSpPr>
          <p:cNvPr id="8" name="TextBox 7">
            <a:extLst>
              <a:ext uri="{FF2B5EF4-FFF2-40B4-BE49-F238E27FC236}">
                <a16:creationId xmlns:a16="http://schemas.microsoft.com/office/drawing/2014/main" id="{A0E877A9-033A-4FF2-978C-835E5C5817BE}"/>
              </a:ext>
            </a:extLst>
          </p:cNvPr>
          <p:cNvSpPr txBox="1"/>
          <p:nvPr/>
        </p:nvSpPr>
        <p:spPr>
          <a:xfrm>
            <a:off x="510515" y="3947463"/>
            <a:ext cx="761747" cy="923330"/>
          </a:xfrm>
          <a:prstGeom prst="rect">
            <a:avLst/>
          </a:prstGeom>
          <a:noFill/>
        </p:spPr>
        <p:txBody>
          <a:bodyPr wrap="none" rtlCol="0">
            <a:spAutoFit/>
          </a:bodyPr>
          <a:lstStyle/>
          <a:p>
            <a:r>
              <a:rPr lang="en-US" dirty="0">
                <a:solidFill>
                  <a:srgbClr val="FF0000"/>
                </a:solidFill>
              </a:rPr>
              <a:t>Test </a:t>
            </a:r>
          </a:p>
          <a:p>
            <a:r>
              <a:rPr lang="en-US" dirty="0">
                <a:solidFill>
                  <a:srgbClr val="FF0000"/>
                </a:solidFill>
              </a:rPr>
              <a:t>Error </a:t>
            </a:r>
          </a:p>
          <a:p>
            <a:r>
              <a:rPr lang="en-US" dirty="0">
                <a:solidFill>
                  <a:srgbClr val="FF0000"/>
                </a:solidFill>
              </a:rPr>
              <a:t>Rate</a:t>
            </a:r>
          </a:p>
        </p:txBody>
      </p:sp>
    </p:spTree>
    <p:extLst>
      <p:ext uri="{BB962C8B-B14F-4D97-AF65-F5344CB8AC3E}">
        <p14:creationId xmlns:p14="http://schemas.microsoft.com/office/powerpoint/2010/main" val="101775017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normAutofit fontScale="90000"/>
          </a:bodyPr>
          <a:lstStyle/>
          <a:p>
            <a:r>
              <a:rPr lang="en-US" dirty="0"/>
              <a:t>Neural Network Demo</a:t>
            </a:r>
          </a:p>
        </p:txBody>
      </p:sp>
      <p:sp>
        <p:nvSpPr>
          <p:cNvPr id="11" name="Content Placeholder 10"/>
          <p:cNvSpPr>
            <a:spLocks noGrp="1"/>
          </p:cNvSpPr>
          <p:nvPr>
            <p:ph idx="1"/>
          </p:nvPr>
        </p:nvSpPr>
        <p:spPr/>
        <p:txBody>
          <a:bodyPr/>
          <a:lstStyle/>
          <a:p>
            <a:r>
              <a:rPr lang="en-US" dirty="0">
                <a:hlinkClick r:id="rId2"/>
              </a:rPr>
              <a:t>https://playground.tensorflow.org/</a:t>
            </a:r>
            <a:endParaRPr lang="en-US" dirty="0"/>
          </a:p>
          <a:p>
            <a:endParaRPr lang="en-US" dirty="0"/>
          </a:p>
        </p:txBody>
      </p:sp>
      <p:sp>
        <p:nvSpPr>
          <p:cNvPr id="7" name="Date Placeholder 6"/>
          <p:cNvSpPr>
            <a:spLocks noGrp="1"/>
          </p:cNvSpPr>
          <p:nvPr>
            <p:ph type="dt" sz="half" idx="10"/>
          </p:nvPr>
        </p:nvSpPr>
        <p:spPr/>
        <p:txBody>
          <a:bodyPr/>
          <a:lstStyle/>
          <a:p>
            <a:fld id="{78B2CE62-575E-4655-B525-D087C0352193}" type="datetime1">
              <a:rPr lang="en-US" smtClean="0"/>
              <a:t>12/5/2022</a:t>
            </a:fld>
            <a:endParaRPr lang="en-US"/>
          </a:p>
        </p:txBody>
      </p:sp>
      <p:sp>
        <p:nvSpPr>
          <p:cNvPr id="8" name="Footer Placeholder 7"/>
          <p:cNvSpPr>
            <a:spLocks noGrp="1"/>
          </p:cNvSpPr>
          <p:nvPr>
            <p:ph type="ftr" sz="quarter" idx="11"/>
          </p:nvPr>
        </p:nvSpPr>
        <p:spPr/>
        <p:txBody>
          <a:bodyPr/>
          <a:lstStyle/>
          <a:p>
            <a:r>
              <a:rPr lang="en-US"/>
              <a:t>Introduction to AI</a:t>
            </a:r>
          </a:p>
        </p:txBody>
      </p:sp>
      <p:sp>
        <p:nvSpPr>
          <p:cNvPr id="9" name="Slide Number Placeholder 8"/>
          <p:cNvSpPr>
            <a:spLocks noGrp="1"/>
          </p:cNvSpPr>
          <p:nvPr>
            <p:ph type="sldNum" sz="quarter" idx="12"/>
          </p:nvPr>
        </p:nvSpPr>
        <p:spPr/>
        <p:txBody>
          <a:bodyPr/>
          <a:lstStyle/>
          <a:p>
            <a:fld id="{B7884E68-CE57-44C0-BE0F-84C629DF22D5}" type="slidenum">
              <a:rPr lang="en-US" smtClean="0"/>
              <a:t>88</a:t>
            </a:fld>
            <a:endParaRPr lang="en-US"/>
          </a:p>
        </p:txBody>
      </p:sp>
      <p:pic>
        <p:nvPicPr>
          <p:cNvPr id="12" name="Picture 11">
            <a:extLst>
              <a:ext uri="{FF2B5EF4-FFF2-40B4-BE49-F238E27FC236}">
                <a16:creationId xmlns:a16="http://schemas.microsoft.com/office/drawing/2014/main" id="{3633C32B-8E2A-4CAB-89EE-11C4E99057D2}"/>
              </a:ext>
            </a:extLst>
          </p:cNvPr>
          <p:cNvPicPr>
            <a:picLocks noChangeAspect="1"/>
          </p:cNvPicPr>
          <p:nvPr/>
        </p:nvPicPr>
        <p:blipFill>
          <a:blip r:embed="rId3"/>
          <a:stretch>
            <a:fillRect/>
          </a:stretch>
        </p:blipFill>
        <p:spPr>
          <a:xfrm>
            <a:off x="402047" y="1895475"/>
            <a:ext cx="9217120" cy="4241054"/>
          </a:xfrm>
          <a:prstGeom prst="rect">
            <a:avLst/>
          </a:prstGeom>
        </p:spPr>
      </p:pic>
    </p:spTree>
    <p:extLst>
      <p:ext uri="{BB962C8B-B14F-4D97-AF65-F5344CB8AC3E}">
        <p14:creationId xmlns:p14="http://schemas.microsoft.com/office/powerpoint/2010/main" val="161061551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Acknowledgments</a:t>
            </a:r>
          </a:p>
        </p:txBody>
      </p:sp>
      <p:sp>
        <p:nvSpPr>
          <p:cNvPr id="3" name="Content Placeholder 2"/>
          <p:cNvSpPr>
            <a:spLocks noGrp="1"/>
          </p:cNvSpPr>
          <p:nvPr>
            <p:ph idx="1"/>
          </p:nvPr>
        </p:nvSpPr>
        <p:spPr/>
        <p:txBody>
          <a:bodyPr>
            <a:normAutofit/>
          </a:bodyPr>
          <a:lstStyle/>
          <a:p>
            <a:r>
              <a:rPr lang="en-US" dirty="0"/>
              <a:t>Slides have been used from:</a:t>
            </a:r>
          </a:p>
          <a:p>
            <a:pPr lvl="1"/>
            <a:r>
              <a:rPr lang="en-US" u="sng" dirty="0">
                <a:hlinkClick r:id="rId2"/>
              </a:rPr>
              <a:t>https://www.cs.cmu.edu/~bhiksha/courses/deeplearning/Spring.2019/www/</a:t>
            </a:r>
            <a:endParaRPr lang="en-US" u="sng" dirty="0"/>
          </a:p>
          <a:p>
            <a:pPr lvl="1"/>
            <a:r>
              <a:rPr lang="en-US" u="sng" dirty="0">
                <a:hlinkClick r:id="rId3"/>
              </a:rPr>
              <a:t>https://canvas.northwestern.edu/courses/75723/assignments/syllabus</a:t>
            </a:r>
            <a:endParaRPr lang="en-US" u="sng" dirty="0"/>
          </a:p>
          <a:p>
            <a:pPr lvl="1"/>
            <a:r>
              <a:rPr lang="en-US" dirty="0">
                <a:hlinkClick r:id="rId4"/>
              </a:rPr>
              <a:t>http://cs231n.stanford.edu/slides/2022/lecture_4_ruohan.pdf</a:t>
            </a:r>
            <a:r>
              <a:rPr lang="en-US" u="sng" dirty="0"/>
              <a:t> </a:t>
            </a:r>
          </a:p>
          <a:p>
            <a:pPr lvl="1"/>
            <a:r>
              <a:rPr lang="en-US" u="sng" dirty="0">
                <a:hlinkClick r:id="rId5"/>
              </a:rPr>
              <a:t>https://www.v7labs.com/blog/</a:t>
            </a:r>
            <a:r>
              <a:rPr lang="en-US" u="sng">
                <a:hlinkClick r:id="rId5"/>
              </a:rPr>
              <a:t>neural-networks-activation-functions</a:t>
            </a:r>
            <a:r>
              <a:rPr lang="en-US" u="sng"/>
              <a:t> </a:t>
            </a:r>
            <a:endParaRPr lang="en-US" u="sng" dirty="0"/>
          </a:p>
          <a:p>
            <a:pPr lvl="1"/>
            <a:endParaRPr lang="en-US" dirty="0"/>
          </a:p>
          <a:p>
            <a:pPr lvl="1"/>
            <a:endParaRPr lang="en-US" dirty="0"/>
          </a:p>
        </p:txBody>
      </p:sp>
    </p:spTree>
    <p:extLst>
      <p:ext uri="{BB962C8B-B14F-4D97-AF65-F5344CB8AC3E}">
        <p14:creationId xmlns:p14="http://schemas.microsoft.com/office/powerpoint/2010/main" val="22895611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en-US" dirty="0"/>
              <a:t>Neural Network Learning Problem Setup</a:t>
            </a:r>
            <a:endParaRPr lang="en-US" dirty="0"/>
          </a:p>
        </p:txBody>
      </p:sp>
      <p:sp>
        <p:nvSpPr>
          <p:cNvPr id="3" name="Content Placeholder 2"/>
          <p:cNvSpPr>
            <a:spLocks noGrp="1"/>
          </p:cNvSpPr>
          <p:nvPr>
            <p:ph idx="1"/>
          </p:nvPr>
        </p:nvSpPr>
        <p:spPr>
          <a:xfrm>
            <a:off x="304800" y="1228153"/>
            <a:ext cx="5936434" cy="5031245"/>
          </a:xfrm>
        </p:spPr>
        <p:txBody>
          <a:bodyPr>
            <a:normAutofit lnSpcReduction="10000"/>
          </a:bodyPr>
          <a:lstStyle/>
          <a:p>
            <a:r>
              <a:rPr lang="en-US" dirty="0"/>
              <a:t>We assume a “layered” network for simplicity</a:t>
            </a:r>
          </a:p>
          <a:p>
            <a:r>
              <a:rPr lang="en-US" dirty="0"/>
              <a:t>We will refer to the inputs as the input layer</a:t>
            </a:r>
          </a:p>
          <a:p>
            <a:pPr lvl="1"/>
            <a:r>
              <a:rPr lang="en-US" dirty="0"/>
              <a:t>No neurons here – the “layer” simply refers to inputs</a:t>
            </a:r>
          </a:p>
          <a:p>
            <a:r>
              <a:rPr lang="en-US" dirty="0"/>
              <a:t>We refer to the outputs as the output layer</a:t>
            </a:r>
          </a:p>
          <a:p>
            <a:r>
              <a:rPr lang="en-US" dirty="0"/>
              <a:t>Intermediate layers are “hidden” layers</a:t>
            </a:r>
          </a:p>
        </p:txBody>
      </p:sp>
      <p:sp>
        <p:nvSpPr>
          <p:cNvPr id="5" name="Date Placeholder 4">
            <a:extLst>
              <a:ext uri="{FF2B5EF4-FFF2-40B4-BE49-F238E27FC236}">
                <a16:creationId xmlns:a16="http://schemas.microsoft.com/office/drawing/2014/main" id="{D16BEE6E-B115-4783-2C1C-CF3658DC129F}"/>
              </a:ext>
            </a:extLst>
          </p:cNvPr>
          <p:cNvSpPr>
            <a:spLocks noGrp="1"/>
          </p:cNvSpPr>
          <p:nvPr>
            <p:ph type="dt" sz="half" idx="10"/>
          </p:nvPr>
        </p:nvSpPr>
        <p:spPr>
          <a:xfrm>
            <a:off x="304801" y="6448468"/>
            <a:ext cx="2472271" cy="365125"/>
          </a:xfrm>
        </p:spPr>
        <p:txBody>
          <a:bodyPr/>
          <a:lstStyle/>
          <a:p>
            <a:fld id="{11C91B59-BAF3-4521-AFE5-F10C3E2C9939}" type="datetime1">
              <a:rPr lang="en-US" smtClean="0"/>
              <a:t>12/5/2022</a:t>
            </a:fld>
            <a:endParaRPr lang="en-US"/>
          </a:p>
        </p:txBody>
      </p:sp>
      <p:sp>
        <p:nvSpPr>
          <p:cNvPr id="6" name="Footer Placeholder 5">
            <a:extLst>
              <a:ext uri="{FF2B5EF4-FFF2-40B4-BE49-F238E27FC236}">
                <a16:creationId xmlns:a16="http://schemas.microsoft.com/office/drawing/2014/main" id="{57162CA4-4652-5EC2-AB65-D1965B04B20C}"/>
              </a:ext>
            </a:extLst>
          </p:cNvPr>
          <p:cNvSpPr>
            <a:spLocks noGrp="1"/>
          </p:cNvSpPr>
          <p:nvPr>
            <p:ph type="ftr" sz="quarter" idx="11"/>
          </p:nvPr>
        </p:nvSpPr>
        <p:spPr>
          <a:xfrm>
            <a:off x="3686186" y="6459786"/>
            <a:ext cx="4822804" cy="365125"/>
          </a:xfrm>
        </p:spPr>
        <p:txBody>
          <a:bodyPr/>
          <a:lstStyle/>
          <a:p>
            <a:r>
              <a:rPr lang="en-US"/>
              <a:t>Introduction to AI</a:t>
            </a:r>
          </a:p>
        </p:txBody>
      </p:sp>
      <p:sp>
        <p:nvSpPr>
          <p:cNvPr id="7" name="Slide Number Placeholder 6">
            <a:extLst>
              <a:ext uri="{FF2B5EF4-FFF2-40B4-BE49-F238E27FC236}">
                <a16:creationId xmlns:a16="http://schemas.microsoft.com/office/drawing/2014/main" id="{347CC674-F0B4-5F62-097F-59B63CBD769A}"/>
              </a:ext>
            </a:extLst>
          </p:cNvPr>
          <p:cNvSpPr>
            <a:spLocks noGrp="1"/>
          </p:cNvSpPr>
          <p:nvPr>
            <p:ph type="sldNum" sz="quarter" idx="12"/>
          </p:nvPr>
        </p:nvSpPr>
        <p:spPr>
          <a:xfrm>
            <a:off x="10575176" y="6448468"/>
            <a:ext cx="1312025" cy="365125"/>
          </a:xfrm>
        </p:spPr>
        <p:txBody>
          <a:bodyPr/>
          <a:lstStyle/>
          <a:p>
            <a:fld id="{B7884E68-CE57-44C0-BE0F-84C629DF22D5}" type="slidenum">
              <a:rPr lang="en-US" smtClean="0"/>
              <a:t>9</a:t>
            </a:fld>
            <a:endParaRPr lang="en-US"/>
          </a:p>
        </p:txBody>
      </p:sp>
      <p:pic>
        <p:nvPicPr>
          <p:cNvPr id="13" name="Picture 12">
            <a:extLst>
              <a:ext uri="{FF2B5EF4-FFF2-40B4-BE49-F238E27FC236}">
                <a16:creationId xmlns:a16="http://schemas.microsoft.com/office/drawing/2014/main" id="{98831615-CA88-B40E-F4FB-D6348A00CF1D}"/>
              </a:ext>
            </a:extLst>
          </p:cNvPr>
          <p:cNvPicPr>
            <a:picLocks noChangeAspect="1"/>
          </p:cNvPicPr>
          <p:nvPr/>
        </p:nvPicPr>
        <p:blipFill>
          <a:blip r:embed="rId2"/>
          <a:stretch>
            <a:fillRect/>
          </a:stretch>
        </p:blipFill>
        <p:spPr>
          <a:xfrm>
            <a:off x="6241234" y="1228153"/>
            <a:ext cx="6060746" cy="5116124"/>
          </a:xfrm>
          <a:prstGeom prst="rect">
            <a:avLst/>
          </a:prstGeom>
        </p:spPr>
      </p:pic>
    </p:spTree>
    <p:extLst>
      <p:ext uri="{BB962C8B-B14F-4D97-AF65-F5344CB8AC3E}">
        <p14:creationId xmlns:p14="http://schemas.microsoft.com/office/powerpoint/2010/main" val="3356119857"/>
      </p:ext>
    </p:extLst>
  </p:cSld>
  <p:clrMapOvr>
    <a:masterClrMapping/>
  </p:clrMapOvr>
</p:sld>
</file>

<file path=ppt/theme/theme1.xml><?xml version="1.0" encoding="utf-8"?>
<a:theme xmlns:a="http://schemas.openxmlformats.org/drawingml/2006/main" name="COE292-Theme">
  <a:themeElements>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COE292-Theme" id="{AA9EC02E-8640-4E8B-ABAB-102FD008F986}" vid="{377DF88B-3CFC-44E3-A6D0-0AB6D06236E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c081cb61-e398-45dc-bffa-660ef38892cf">
      <Terms xmlns="http://schemas.microsoft.com/office/infopath/2007/PartnerControls"/>
    </lcf76f155ced4ddcb4097134ff3c332f>
    <TaxCatchAll xmlns="7f717406-bcf4-4632-a055-a82e9b771829"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6DF943E3E632C44B8B036E58FE4F1402" ma:contentTypeVersion="8" ma:contentTypeDescription="Create a new document." ma:contentTypeScope="" ma:versionID="2a7674b1c7cde56c681aea59d3593d6b">
  <xsd:schema xmlns:xsd="http://www.w3.org/2001/XMLSchema" xmlns:xs="http://www.w3.org/2001/XMLSchema" xmlns:p="http://schemas.microsoft.com/office/2006/metadata/properties" xmlns:ns2="c081cb61-e398-45dc-bffa-660ef38892cf" xmlns:ns3="7f717406-bcf4-4632-a055-a82e9b771829" targetNamespace="http://schemas.microsoft.com/office/2006/metadata/properties" ma:root="true" ma:fieldsID="0141e17e6b00f212db42f54b6eb82f65" ns2:_="" ns3:_="">
    <xsd:import namespace="c081cb61-e398-45dc-bffa-660ef38892cf"/>
    <xsd:import namespace="7f717406-bcf4-4632-a055-a82e9b771829"/>
    <xsd:element name="properties">
      <xsd:complexType>
        <xsd:sequence>
          <xsd:element name="documentManagement">
            <xsd:complexType>
              <xsd:all>
                <xsd:element ref="ns2:MediaServiceMetadata" minOccurs="0"/>
                <xsd:element ref="ns2:MediaServiceFastMetadata" minOccurs="0"/>
                <xsd:element ref="ns2:lcf76f155ced4ddcb4097134ff3c332f" minOccurs="0"/>
                <xsd:element ref="ns3:TaxCatchAll"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081cb61-e398-45dc-bffa-660ef38892c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1" nillable="true" ma:taxonomy="true" ma:internalName="lcf76f155ced4ddcb4097134ff3c332f" ma:taxonomyFieldName="MediaServiceImageTags" ma:displayName="Image Tags" ma:readOnly="false" ma:fieldId="{5cf76f15-5ced-4ddc-b409-7134ff3c332f}" ma:taxonomyMulti="true" ma:sspId="87f4d030-a2bd-4159-b459-856363f4e7ee" ma:termSetId="09814cd3-568e-fe90-9814-8d621ff8fb84" ma:anchorId="fba54fb3-c3e1-fe81-a776-ca4b69148c4d" ma:open="true" ma:isKeyword="false">
      <xsd:complexType>
        <xsd:sequence>
          <xsd:element ref="pc:Terms" minOccurs="0" maxOccurs="1"/>
        </xsd:sequence>
      </xsd:complex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f717406-bcf4-4632-a055-a82e9b771829" elementFormDefault="qualified">
    <xsd:import namespace="http://schemas.microsoft.com/office/2006/documentManagement/types"/>
    <xsd:import namespace="http://schemas.microsoft.com/office/infopath/2007/PartnerControls"/>
    <xsd:element name="TaxCatchAll" ma:index="12" nillable="true" ma:displayName="Taxonomy Catch All Column" ma:hidden="true" ma:list="{1851412b-5534-4d74-ac80-39f416b630ce}" ma:internalName="TaxCatchAll" ma:showField="CatchAllData" ma:web="7f717406-bcf4-4632-a055-a82e9b771829">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965551B-CA23-45D0-B42A-7E341AF308FC}">
  <ds:schemaRefs>
    <ds:schemaRef ds:uri="http://purl.org/dc/terms/"/>
    <ds:schemaRef ds:uri="http://purl.org/dc/elements/1.1/"/>
    <ds:schemaRef ds:uri="http://schemas.microsoft.com/office/2006/documentManagement/types"/>
    <ds:schemaRef ds:uri="http://schemas.microsoft.com/office/2006/metadata/properties"/>
    <ds:schemaRef ds:uri="http://purl.org/dc/dcmitype/"/>
    <ds:schemaRef ds:uri="7f717406-bcf4-4632-a055-a82e9b771829"/>
    <ds:schemaRef ds:uri="http://www.w3.org/XML/1998/namespace"/>
    <ds:schemaRef ds:uri="http://schemas.microsoft.com/office/infopath/2007/PartnerControls"/>
    <ds:schemaRef ds:uri="http://schemas.openxmlformats.org/package/2006/metadata/core-properties"/>
    <ds:schemaRef ds:uri="c081cb61-e398-45dc-bffa-660ef38892cf"/>
  </ds:schemaRefs>
</ds:datastoreItem>
</file>

<file path=customXml/itemProps2.xml><?xml version="1.0" encoding="utf-8"?>
<ds:datastoreItem xmlns:ds="http://schemas.openxmlformats.org/officeDocument/2006/customXml" ds:itemID="{5F4BE521-FE88-41DB-BE78-3D35B275BA9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081cb61-e398-45dc-bffa-660ef38892cf"/>
    <ds:schemaRef ds:uri="7f717406-bcf4-4632-a055-a82e9b77182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37688187-AC25-40D2-B9AD-907C499D91A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COE292-Theme</Template>
  <TotalTime>17659</TotalTime>
  <Words>6713</Words>
  <Application>Microsoft Office PowerPoint</Application>
  <PresentationFormat>Widescreen</PresentationFormat>
  <Paragraphs>1154</Paragraphs>
  <Slides>89</Slides>
  <Notes>0</Notes>
  <HiddenSlides>0</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1</vt:i4>
      </vt:variant>
      <vt:variant>
        <vt:lpstr>Slide Titles</vt:lpstr>
      </vt:variant>
      <vt:variant>
        <vt:i4>89</vt:i4>
      </vt:variant>
    </vt:vector>
  </HeadingPairs>
  <TitlesOfParts>
    <vt:vector size="99" baseType="lpstr">
      <vt:lpstr>Arial</vt:lpstr>
      <vt:lpstr>Calibri</vt:lpstr>
      <vt:lpstr>Calibri Light</vt:lpstr>
      <vt:lpstr>Cambria Math</vt:lpstr>
      <vt:lpstr>CIDFont+F2</vt:lpstr>
      <vt:lpstr>Corbel</vt:lpstr>
      <vt:lpstr>Times New Roman</vt:lpstr>
      <vt:lpstr>Wingdings</vt:lpstr>
      <vt:lpstr>COE292-Theme</vt:lpstr>
      <vt:lpstr>Bitmap Image</vt:lpstr>
      <vt:lpstr>PowerPoint Presentation</vt:lpstr>
      <vt:lpstr>Outline</vt:lpstr>
      <vt:lpstr>Neural Networks</vt:lpstr>
      <vt:lpstr>Neural Network Learning</vt:lpstr>
      <vt:lpstr>Neural Network Learning</vt:lpstr>
      <vt:lpstr>Neural Network Learning</vt:lpstr>
      <vt:lpstr>MLP Neural Network Learning</vt:lpstr>
      <vt:lpstr>Neural Network Learning</vt:lpstr>
      <vt:lpstr>Neural Network Learning Problem Setup</vt:lpstr>
      <vt:lpstr>Neural Network Learning Problem Setup</vt:lpstr>
      <vt:lpstr>Neural Network Learning Problem Setup</vt:lpstr>
      <vt:lpstr>Neural Network Learning Problem Setup</vt:lpstr>
      <vt:lpstr>Neural Network Learning Problem Setup</vt:lpstr>
      <vt:lpstr>A Simple Network Example</vt:lpstr>
      <vt:lpstr>Neural Networks Learning</vt:lpstr>
      <vt:lpstr>Iterative Solutions for Function Minimization</vt:lpstr>
      <vt:lpstr>Gradient Descent</vt:lpstr>
      <vt:lpstr>Gradient Descent</vt:lpstr>
      <vt:lpstr>Gradient Descent</vt:lpstr>
      <vt:lpstr>Gradient Descent Example </vt:lpstr>
      <vt:lpstr>Convergence of Gradient Descent</vt:lpstr>
      <vt:lpstr>Convergence of Gradient Descent</vt:lpstr>
      <vt:lpstr>Gradient Descent Example </vt:lpstr>
      <vt:lpstr>Gradient Descent Example </vt:lpstr>
      <vt:lpstr>Gradient Descent Example </vt:lpstr>
      <vt:lpstr>Neural Network (NN) Units</vt:lpstr>
      <vt:lpstr>Activation Functions</vt:lpstr>
      <vt:lpstr>Activation Functions</vt:lpstr>
      <vt:lpstr>Activation Functions</vt:lpstr>
      <vt:lpstr>Activation Functions (Sigmoid/logistic Activation)</vt:lpstr>
      <vt:lpstr>Activation Functions (Sigmoid/logistic Activation)</vt:lpstr>
      <vt:lpstr>Activation Functions (Sigmoid/logistic Activation)</vt:lpstr>
      <vt:lpstr>Activation Functions (Sigmoid/logistic Activation)</vt:lpstr>
      <vt:lpstr>Activation Functions (Tanh Activation)</vt:lpstr>
      <vt:lpstr>Activation Functions (Tanh Activation)</vt:lpstr>
      <vt:lpstr>Activation Functions (ReLU Activation)</vt:lpstr>
      <vt:lpstr>Activation Functions (ReLU Activation)</vt:lpstr>
      <vt:lpstr>Activation Functions (ReLU Activation)</vt:lpstr>
      <vt:lpstr>Activation Functions (Softmax Activation)</vt:lpstr>
      <vt:lpstr>How to Choose the Right Activation Function?</vt:lpstr>
      <vt:lpstr>Activation Functions Summary</vt:lpstr>
      <vt:lpstr>Typical Problem Statement: Classification</vt:lpstr>
      <vt:lpstr>Examples of Divergence Functions</vt:lpstr>
      <vt:lpstr>Perceptrons with Differentiable Activation Functions</vt:lpstr>
      <vt:lpstr>Backpropagation Simple Example  </vt:lpstr>
      <vt:lpstr>Backpropagation Simple Example  </vt:lpstr>
      <vt:lpstr>Backpropagation Simple Example  </vt:lpstr>
      <vt:lpstr>Backpropagation Simple Example  </vt:lpstr>
      <vt:lpstr>Backpropagation Simple Example  </vt:lpstr>
      <vt:lpstr>Backpropagation Simple Example  </vt:lpstr>
      <vt:lpstr>Backpropagation Simple Example  </vt:lpstr>
      <vt:lpstr>Backpropagation Simple Example  </vt:lpstr>
      <vt:lpstr>Backpropagation Simple Example  </vt:lpstr>
      <vt:lpstr>Backpropagation Simple Example  </vt:lpstr>
      <vt:lpstr>Backpropagation Simple Example  </vt:lpstr>
      <vt:lpstr>Backpropagation Simple Example  </vt:lpstr>
      <vt:lpstr>Backpropagation Simple Example  </vt:lpstr>
      <vt:lpstr>Backpropagation Simple Example  </vt:lpstr>
      <vt:lpstr>Backpropagation Simple Example  </vt:lpstr>
      <vt:lpstr>Example: Single Perceptron with Sigmoid Activation</vt:lpstr>
      <vt:lpstr>Example: Single Perceptron with Sigmoid Activation</vt:lpstr>
      <vt:lpstr>Example: Single Perceptron with Sigmoid Activation</vt:lpstr>
      <vt:lpstr>Example: Single Perceptron with Sigmoid Activation</vt:lpstr>
      <vt:lpstr>Example: Single Perceptron with Sigmoid Activation</vt:lpstr>
      <vt:lpstr>Example: Single Perceptron with Sigmoid Activation</vt:lpstr>
      <vt:lpstr>Example: Single Perceptron with Sigmoid Activation</vt:lpstr>
      <vt:lpstr>Example: Single Perceptron with Sigmoid Activation</vt:lpstr>
      <vt:lpstr>Example: Single Perceptron with Sigmoid Activation</vt:lpstr>
      <vt:lpstr>Example: Single Perceptron with Sigmoid Activation</vt:lpstr>
      <vt:lpstr>Example: Single Perceptron with Sigmoid Activation</vt:lpstr>
      <vt:lpstr>Example: Single Perceptron with Sigmoid Activation</vt:lpstr>
      <vt:lpstr>Example: Single Perceptron with Sigmoid Activation</vt:lpstr>
      <vt:lpstr>Example: Single Perceptron with Sigmoid Activation</vt:lpstr>
      <vt:lpstr>Example: Single Perceptron with Sigmoid Activation</vt:lpstr>
      <vt:lpstr>Example: Single Perceptron with Sigmoid Activation</vt:lpstr>
      <vt:lpstr>Example: Perceptron with Sigmoid Activation</vt:lpstr>
      <vt:lpstr>Training Neural Nets through Gradient Descent</vt:lpstr>
      <vt:lpstr>Training Neural Nets through Gradient Descent</vt:lpstr>
      <vt:lpstr>Forward Computation</vt:lpstr>
      <vt:lpstr>Backward Gradient Computation</vt:lpstr>
      <vt:lpstr>Stochastic Gradient Descent (SGD)</vt:lpstr>
      <vt:lpstr>Stochastic Gradient Descent (SGD)</vt:lpstr>
      <vt:lpstr>Mini-Batch Gradient Descent </vt:lpstr>
      <vt:lpstr>Various NN Training Optimization Algorithms</vt:lpstr>
      <vt:lpstr>Avoiding Overfitting during NN Training</vt:lpstr>
      <vt:lpstr>Avoiding Overfitting during NN Training</vt:lpstr>
      <vt:lpstr>Avoiding Overfitting during NN Training</vt:lpstr>
      <vt:lpstr>Neural Network Demo</vt:lpstr>
      <vt:lpstr>Acknowledgments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Abdulaziz Yagoub Mahmoud Barnawi</dc:creator>
  <cp:lastModifiedBy>Akram Fadhl N. Ahmed</cp:lastModifiedBy>
  <cp:revision>189</cp:revision>
  <dcterms:created xsi:type="dcterms:W3CDTF">2022-01-09T15:26:41Z</dcterms:created>
  <dcterms:modified xsi:type="dcterms:W3CDTF">2022-12-05T16:52:16Z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0x0101006DF943E3E632C44B8B036E58FE4F1402</vt:lpwstr>
  </property>
  <property fmtid="{D5CDD505-2E9C-101B-9397-08002B2CF9AE}" pid="3" name="MediaServiceImageTags">
    <vt:lpwstr/>
  </property>
</Properties>
</file>